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62" r:id="rId5"/>
    <p:sldId id="261" r:id="rId6"/>
    <p:sldId id="276" r:id="rId7"/>
    <p:sldId id="280" r:id="rId8"/>
    <p:sldId id="281" r:id="rId9"/>
    <p:sldId id="265" r:id="rId10"/>
    <p:sldId id="266" r:id="rId11"/>
    <p:sldId id="275" r:id="rId12"/>
    <p:sldId id="271" r:id="rId13"/>
    <p:sldId id="272" r:id="rId14"/>
    <p:sldId id="273" r:id="rId15"/>
    <p:sldId id="274" r:id="rId16"/>
    <p:sldId id="279" r:id="rId1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1" autoAdjust="0"/>
    <p:restoredTop sz="94660"/>
  </p:normalViewPr>
  <p:slideViewPr>
    <p:cSldViewPr snapToGrid="0">
      <p:cViewPr varScale="1">
        <p:scale>
          <a:sx n="114" d="100"/>
          <a:sy n="114" d="100"/>
        </p:scale>
        <p:origin x="18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GB"/>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D3B17E27-3925-4FBB-B57A-C9BF0D3711CF}" type="datetimeFigureOut">
              <a:rPr lang="en-GB" smtClean="0"/>
              <a:t>29/01/2024</a:t>
            </a:fld>
            <a:endParaRPr lang="en-GB"/>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GB"/>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GB"/>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B5AEA67D-ABEC-4039-9995-FA97EFF0EC94}" type="slidenum">
              <a:rPr lang="en-GB" smtClean="0"/>
              <a:t>‹#›</a:t>
            </a:fld>
            <a:endParaRPr lang="en-GB"/>
          </a:p>
        </p:txBody>
      </p:sp>
    </p:spTree>
    <p:extLst>
      <p:ext uri="{BB962C8B-B14F-4D97-AF65-F5344CB8AC3E}">
        <p14:creationId xmlns:p14="http://schemas.microsoft.com/office/powerpoint/2010/main" val="2890655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D2783-D461-4D23-AE4F-60FED39036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22E15FD-B26A-40A0-8C06-BDB98463D6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95DF256-2AD9-4401-BA48-2173E19217B5}"/>
              </a:ext>
            </a:extLst>
          </p:cNvPr>
          <p:cNvSpPr>
            <a:spLocks noGrp="1"/>
          </p:cNvSpPr>
          <p:nvPr>
            <p:ph type="dt" sz="half" idx="10"/>
          </p:nvPr>
        </p:nvSpPr>
        <p:spPr/>
        <p:txBody>
          <a:bodyPr/>
          <a:lstStyle/>
          <a:p>
            <a:fld id="{D2DCF2DE-1A4D-4080-B645-6B315C2FA101}" type="datetimeFigureOut">
              <a:rPr lang="en-GB" smtClean="0"/>
              <a:t>29/01/2024</a:t>
            </a:fld>
            <a:endParaRPr lang="en-GB"/>
          </a:p>
        </p:txBody>
      </p:sp>
      <p:sp>
        <p:nvSpPr>
          <p:cNvPr id="5" name="Footer Placeholder 4">
            <a:extLst>
              <a:ext uri="{FF2B5EF4-FFF2-40B4-BE49-F238E27FC236}">
                <a16:creationId xmlns:a16="http://schemas.microsoft.com/office/drawing/2014/main" id="{533F9CDD-C4B6-4D87-86FA-D15F2D47D5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23ECED-086F-4139-B2C3-F856FBCC2F70}"/>
              </a:ext>
            </a:extLst>
          </p:cNvPr>
          <p:cNvSpPr>
            <a:spLocks noGrp="1"/>
          </p:cNvSpPr>
          <p:nvPr>
            <p:ph type="sldNum" sz="quarter" idx="12"/>
          </p:nvPr>
        </p:nvSpPr>
        <p:spPr/>
        <p:txBody>
          <a:bodyPr/>
          <a:lstStyle/>
          <a:p>
            <a:fld id="{2615FE63-BEDC-4CD8-9A0E-69EAFF083C92}" type="slidenum">
              <a:rPr lang="en-GB" smtClean="0"/>
              <a:t>‹#›</a:t>
            </a:fld>
            <a:endParaRPr lang="en-GB"/>
          </a:p>
        </p:txBody>
      </p:sp>
    </p:spTree>
    <p:extLst>
      <p:ext uri="{BB962C8B-B14F-4D97-AF65-F5344CB8AC3E}">
        <p14:creationId xmlns:p14="http://schemas.microsoft.com/office/powerpoint/2010/main" val="4159571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21A00-F261-48DB-B727-D4CAB91A01A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E029409-EDAD-4C75-8D1C-71A2FC8332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196D6C-8469-4411-A9E0-02E4445D5D76}"/>
              </a:ext>
            </a:extLst>
          </p:cNvPr>
          <p:cNvSpPr>
            <a:spLocks noGrp="1"/>
          </p:cNvSpPr>
          <p:nvPr>
            <p:ph type="dt" sz="half" idx="10"/>
          </p:nvPr>
        </p:nvSpPr>
        <p:spPr/>
        <p:txBody>
          <a:bodyPr/>
          <a:lstStyle/>
          <a:p>
            <a:fld id="{D2DCF2DE-1A4D-4080-B645-6B315C2FA101}" type="datetimeFigureOut">
              <a:rPr lang="en-GB" smtClean="0"/>
              <a:t>29/01/2024</a:t>
            </a:fld>
            <a:endParaRPr lang="en-GB"/>
          </a:p>
        </p:txBody>
      </p:sp>
      <p:sp>
        <p:nvSpPr>
          <p:cNvPr id="5" name="Footer Placeholder 4">
            <a:extLst>
              <a:ext uri="{FF2B5EF4-FFF2-40B4-BE49-F238E27FC236}">
                <a16:creationId xmlns:a16="http://schemas.microsoft.com/office/drawing/2014/main" id="{E5DA0FB6-3C8E-48D9-AF27-85E52BF9EF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B35885-FEBF-4696-AE3E-2FA20ECA0AA1}"/>
              </a:ext>
            </a:extLst>
          </p:cNvPr>
          <p:cNvSpPr>
            <a:spLocks noGrp="1"/>
          </p:cNvSpPr>
          <p:nvPr>
            <p:ph type="sldNum" sz="quarter" idx="12"/>
          </p:nvPr>
        </p:nvSpPr>
        <p:spPr/>
        <p:txBody>
          <a:bodyPr/>
          <a:lstStyle/>
          <a:p>
            <a:fld id="{2615FE63-BEDC-4CD8-9A0E-69EAFF083C92}" type="slidenum">
              <a:rPr lang="en-GB" smtClean="0"/>
              <a:t>‹#›</a:t>
            </a:fld>
            <a:endParaRPr lang="en-GB"/>
          </a:p>
        </p:txBody>
      </p:sp>
    </p:spTree>
    <p:extLst>
      <p:ext uri="{BB962C8B-B14F-4D97-AF65-F5344CB8AC3E}">
        <p14:creationId xmlns:p14="http://schemas.microsoft.com/office/powerpoint/2010/main" val="4147937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2F1742-C90C-476A-BF12-56B79C7820A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20C9E9A-E037-4BC8-A4E1-4EB17FE976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857B0F-7BD9-4137-A61F-9B6EC97D3AF6}"/>
              </a:ext>
            </a:extLst>
          </p:cNvPr>
          <p:cNvSpPr>
            <a:spLocks noGrp="1"/>
          </p:cNvSpPr>
          <p:nvPr>
            <p:ph type="dt" sz="half" idx="10"/>
          </p:nvPr>
        </p:nvSpPr>
        <p:spPr/>
        <p:txBody>
          <a:bodyPr/>
          <a:lstStyle/>
          <a:p>
            <a:fld id="{D2DCF2DE-1A4D-4080-B645-6B315C2FA101}" type="datetimeFigureOut">
              <a:rPr lang="en-GB" smtClean="0"/>
              <a:t>29/01/2024</a:t>
            </a:fld>
            <a:endParaRPr lang="en-GB"/>
          </a:p>
        </p:txBody>
      </p:sp>
      <p:sp>
        <p:nvSpPr>
          <p:cNvPr id="5" name="Footer Placeholder 4">
            <a:extLst>
              <a:ext uri="{FF2B5EF4-FFF2-40B4-BE49-F238E27FC236}">
                <a16:creationId xmlns:a16="http://schemas.microsoft.com/office/drawing/2014/main" id="{250DE08F-03C0-46ED-AD49-033CD8385D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9CD92B-47C5-4F58-9D99-254F14FC94E5}"/>
              </a:ext>
            </a:extLst>
          </p:cNvPr>
          <p:cNvSpPr>
            <a:spLocks noGrp="1"/>
          </p:cNvSpPr>
          <p:nvPr>
            <p:ph type="sldNum" sz="quarter" idx="12"/>
          </p:nvPr>
        </p:nvSpPr>
        <p:spPr/>
        <p:txBody>
          <a:bodyPr/>
          <a:lstStyle/>
          <a:p>
            <a:fld id="{2615FE63-BEDC-4CD8-9A0E-69EAFF083C92}" type="slidenum">
              <a:rPr lang="en-GB" smtClean="0"/>
              <a:t>‹#›</a:t>
            </a:fld>
            <a:endParaRPr lang="en-GB"/>
          </a:p>
        </p:txBody>
      </p:sp>
    </p:spTree>
    <p:extLst>
      <p:ext uri="{BB962C8B-B14F-4D97-AF65-F5344CB8AC3E}">
        <p14:creationId xmlns:p14="http://schemas.microsoft.com/office/powerpoint/2010/main" val="3777375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CE62-F73E-408B-B2D7-1531746F5DA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5A5B935-360F-4483-92D0-011D3BAD8B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515509-9813-42F4-87CE-07990BAA46C9}"/>
              </a:ext>
            </a:extLst>
          </p:cNvPr>
          <p:cNvSpPr>
            <a:spLocks noGrp="1"/>
          </p:cNvSpPr>
          <p:nvPr>
            <p:ph type="dt" sz="half" idx="10"/>
          </p:nvPr>
        </p:nvSpPr>
        <p:spPr/>
        <p:txBody>
          <a:bodyPr/>
          <a:lstStyle/>
          <a:p>
            <a:fld id="{D2DCF2DE-1A4D-4080-B645-6B315C2FA101}" type="datetimeFigureOut">
              <a:rPr lang="en-GB" smtClean="0"/>
              <a:t>29/01/2024</a:t>
            </a:fld>
            <a:endParaRPr lang="en-GB"/>
          </a:p>
        </p:txBody>
      </p:sp>
      <p:sp>
        <p:nvSpPr>
          <p:cNvPr id="5" name="Footer Placeholder 4">
            <a:extLst>
              <a:ext uri="{FF2B5EF4-FFF2-40B4-BE49-F238E27FC236}">
                <a16:creationId xmlns:a16="http://schemas.microsoft.com/office/drawing/2014/main" id="{6A30473C-DC10-4EB5-A1BA-0B6553DB23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C26870-C1C3-41CA-820F-2E494D1AD5AE}"/>
              </a:ext>
            </a:extLst>
          </p:cNvPr>
          <p:cNvSpPr>
            <a:spLocks noGrp="1"/>
          </p:cNvSpPr>
          <p:nvPr>
            <p:ph type="sldNum" sz="quarter" idx="12"/>
          </p:nvPr>
        </p:nvSpPr>
        <p:spPr/>
        <p:txBody>
          <a:bodyPr/>
          <a:lstStyle/>
          <a:p>
            <a:fld id="{2615FE63-BEDC-4CD8-9A0E-69EAFF083C92}" type="slidenum">
              <a:rPr lang="en-GB" smtClean="0"/>
              <a:t>‹#›</a:t>
            </a:fld>
            <a:endParaRPr lang="en-GB"/>
          </a:p>
        </p:txBody>
      </p:sp>
    </p:spTree>
    <p:extLst>
      <p:ext uri="{BB962C8B-B14F-4D97-AF65-F5344CB8AC3E}">
        <p14:creationId xmlns:p14="http://schemas.microsoft.com/office/powerpoint/2010/main" val="2976739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52DDC-8047-4E8C-B5B0-1CD273EB6C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DA69FED-F970-4600-9957-F713E9446C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B3201E-C354-4023-93DB-4662AC1FA0E4}"/>
              </a:ext>
            </a:extLst>
          </p:cNvPr>
          <p:cNvSpPr>
            <a:spLocks noGrp="1"/>
          </p:cNvSpPr>
          <p:nvPr>
            <p:ph type="dt" sz="half" idx="10"/>
          </p:nvPr>
        </p:nvSpPr>
        <p:spPr/>
        <p:txBody>
          <a:bodyPr/>
          <a:lstStyle/>
          <a:p>
            <a:fld id="{D2DCF2DE-1A4D-4080-B645-6B315C2FA101}" type="datetimeFigureOut">
              <a:rPr lang="en-GB" smtClean="0"/>
              <a:t>29/01/2024</a:t>
            </a:fld>
            <a:endParaRPr lang="en-GB"/>
          </a:p>
        </p:txBody>
      </p:sp>
      <p:sp>
        <p:nvSpPr>
          <p:cNvPr id="5" name="Footer Placeholder 4">
            <a:extLst>
              <a:ext uri="{FF2B5EF4-FFF2-40B4-BE49-F238E27FC236}">
                <a16:creationId xmlns:a16="http://schemas.microsoft.com/office/drawing/2014/main" id="{FD3A1B45-8E4D-4EAF-93C4-C54EEDAE31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4D464C-7AA3-4011-A033-E9393E981BE2}"/>
              </a:ext>
            </a:extLst>
          </p:cNvPr>
          <p:cNvSpPr>
            <a:spLocks noGrp="1"/>
          </p:cNvSpPr>
          <p:nvPr>
            <p:ph type="sldNum" sz="quarter" idx="12"/>
          </p:nvPr>
        </p:nvSpPr>
        <p:spPr/>
        <p:txBody>
          <a:bodyPr/>
          <a:lstStyle/>
          <a:p>
            <a:fld id="{2615FE63-BEDC-4CD8-9A0E-69EAFF083C92}" type="slidenum">
              <a:rPr lang="en-GB" smtClean="0"/>
              <a:t>‹#›</a:t>
            </a:fld>
            <a:endParaRPr lang="en-GB"/>
          </a:p>
        </p:txBody>
      </p:sp>
    </p:spTree>
    <p:extLst>
      <p:ext uri="{BB962C8B-B14F-4D97-AF65-F5344CB8AC3E}">
        <p14:creationId xmlns:p14="http://schemas.microsoft.com/office/powerpoint/2010/main" val="564504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4BB50-CF43-4FA3-9984-744A4B1135D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2E83863-0B42-4BD7-9DD7-D64FCD2EEF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7468D89-51AE-4F88-ACE9-0DC5F1D8C2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F0959A0-9488-44A6-9F9E-393AD9AE28DC}"/>
              </a:ext>
            </a:extLst>
          </p:cNvPr>
          <p:cNvSpPr>
            <a:spLocks noGrp="1"/>
          </p:cNvSpPr>
          <p:nvPr>
            <p:ph type="dt" sz="half" idx="10"/>
          </p:nvPr>
        </p:nvSpPr>
        <p:spPr/>
        <p:txBody>
          <a:bodyPr/>
          <a:lstStyle/>
          <a:p>
            <a:fld id="{D2DCF2DE-1A4D-4080-B645-6B315C2FA101}" type="datetimeFigureOut">
              <a:rPr lang="en-GB" smtClean="0"/>
              <a:t>29/01/2024</a:t>
            </a:fld>
            <a:endParaRPr lang="en-GB"/>
          </a:p>
        </p:txBody>
      </p:sp>
      <p:sp>
        <p:nvSpPr>
          <p:cNvPr id="6" name="Footer Placeholder 5">
            <a:extLst>
              <a:ext uri="{FF2B5EF4-FFF2-40B4-BE49-F238E27FC236}">
                <a16:creationId xmlns:a16="http://schemas.microsoft.com/office/drawing/2014/main" id="{EEA674B9-D7FD-4F41-AF58-A4C696C47A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028D1FB-00AF-4736-B65F-11ADF4120F3E}"/>
              </a:ext>
            </a:extLst>
          </p:cNvPr>
          <p:cNvSpPr>
            <a:spLocks noGrp="1"/>
          </p:cNvSpPr>
          <p:nvPr>
            <p:ph type="sldNum" sz="quarter" idx="12"/>
          </p:nvPr>
        </p:nvSpPr>
        <p:spPr/>
        <p:txBody>
          <a:bodyPr/>
          <a:lstStyle/>
          <a:p>
            <a:fld id="{2615FE63-BEDC-4CD8-9A0E-69EAFF083C92}" type="slidenum">
              <a:rPr lang="en-GB" smtClean="0"/>
              <a:t>‹#›</a:t>
            </a:fld>
            <a:endParaRPr lang="en-GB"/>
          </a:p>
        </p:txBody>
      </p:sp>
    </p:spTree>
    <p:extLst>
      <p:ext uri="{BB962C8B-B14F-4D97-AF65-F5344CB8AC3E}">
        <p14:creationId xmlns:p14="http://schemas.microsoft.com/office/powerpoint/2010/main" val="1025039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68C82-4315-4C41-9CD0-929E5EC06C8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72A4E73-140C-4FD7-8ACE-2DA8F39FE4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30F4DA-308C-4DA1-AAC4-1F3AC678B3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51F5D-2D47-4B68-B85C-F5F89E60B4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88939E-699E-45D6-9840-B2A13FEBBF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C6612F9-3FFF-4258-A0EF-8953E91E9A28}"/>
              </a:ext>
            </a:extLst>
          </p:cNvPr>
          <p:cNvSpPr>
            <a:spLocks noGrp="1"/>
          </p:cNvSpPr>
          <p:nvPr>
            <p:ph type="dt" sz="half" idx="10"/>
          </p:nvPr>
        </p:nvSpPr>
        <p:spPr/>
        <p:txBody>
          <a:bodyPr/>
          <a:lstStyle/>
          <a:p>
            <a:fld id="{D2DCF2DE-1A4D-4080-B645-6B315C2FA101}" type="datetimeFigureOut">
              <a:rPr lang="en-GB" smtClean="0"/>
              <a:t>29/01/2024</a:t>
            </a:fld>
            <a:endParaRPr lang="en-GB"/>
          </a:p>
        </p:txBody>
      </p:sp>
      <p:sp>
        <p:nvSpPr>
          <p:cNvPr id="8" name="Footer Placeholder 7">
            <a:extLst>
              <a:ext uri="{FF2B5EF4-FFF2-40B4-BE49-F238E27FC236}">
                <a16:creationId xmlns:a16="http://schemas.microsoft.com/office/drawing/2014/main" id="{C8B6C72F-8BFE-49DC-8A0D-4EF3323A49A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DE87C34-A0BE-4B89-A80C-A72385730790}"/>
              </a:ext>
            </a:extLst>
          </p:cNvPr>
          <p:cNvSpPr>
            <a:spLocks noGrp="1"/>
          </p:cNvSpPr>
          <p:nvPr>
            <p:ph type="sldNum" sz="quarter" idx="12"/>
          </p:nvPr>
        </p:nvSpPr>
        <p:spPr/>
        <p:txBody>
          <a:bodyPr/>
          <a:lstStyle/>
          <a:p>
            <a:fld id="{2615FE63-BEDC-4CD8-9A0E-69EAFF083C92}" type="slidenum">
              <a:rPr lang="en-GB" smtClean="0"/>
              <a:t>‹#›</a:t>
            </a:fld>
            <a:endParaRPr lang="en-GB"/>
          </a:p>
        </p:txBody>
      </p:sp>
    </p:spTree>
    <p:extLst>
      <p:ext uri="{BB962C8B-B14F-4D97-AF65-F5344CB8AC3E}">
        <p14:creationId xmlns:p14="http://schemas.microsoft.com/office/powerpoint/2010/main" val="4146068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AD18B-0639-49D7-8D02-69B8B64D6E7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7CB2CC0-27AE-478F-891B-D126C417DB6A}"/>
              </a:ext>
            </a:extLst>
          </p:cNvPr>
          <p:cNvSpPr>
            <a:spLocks noGrp="1"/>
          </p:cNvSpPr>
          <p:nvPr>
            <p:ph type="dt" sz="half" idx="10"/>
          </p:nvPr>
        </p:nvSpPr>
        <p:spPr/>
        <p:txBody>
          <a:bodyPr/>
          <a:lstStyle/>
          <a:p>
            <a:fld id="{D2DCF2DE-1A4D-4080-B645-6B315C2FA101}" type="datetimeFigureOut">
              <a:rPr lang="en-GB" smtClean="0"/>
              <a:t>29/01/2024</a:t>
            </a:fld>
            <a:endParaRPr lang="en-GB"/>
          </a:p>
        </p:txBody>
      </p:sp>
      <p:sp>
        <p:nvSpPr>
          <p:cNvPr id="4" name="Footer Placeholder 3">
            <a:extLst>
              <a:ext uri="{FF2B5EF4-FFF2-40B4-BE49-F238E27FC236}">
                <a16:creationId xmlns:a16="http://schemas.microsoft.com/office/drawing/2014/main" id="{B14710C3-B57A-4CDA-864A-CDBB4D0B81C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CB2D1EF-DD16-4049-A619-D4254CECB5BD}"/>
              </a:ext>
            </a:extLst>
          </p:cNvPr>
          <p:cNvSpPr>
            <a:spLocks noGrp="1"/>
          </p:cNvSpPr>
          <p:nvPr>
            <p:ph type="sldNum" sz="quarter" idx="12"/>
          </p:nvPr>
        </p:nvSpPr>
        <p:spPr/>
        <p:txBody>
          <a:bodyPr/>
          <a:lstStyle/>
          <a:p>
            <a:fld id="{2615FE63-BEDC-4CD8-9A0E-69EAFF083C92}" type="slidenum">
              <a:rPr lang="en-GB" smtClean="0"/>
              <a:t>‹#›</a:t>
            </a:fld>
            <a:endParaRPr lang="en-GB"/>
          </a:p>
        </p:txBody>
      </p:sp>
    </p:spTree>
    <p:extLst>
      <p:ext uri="{BB962C8B-B14F-4D97-AF65-F5344CB8AC3E}">
        <p14:creationId xmlns:p14="http://schemas.microsoft.com/office/powerpoint/2010/main" val="2973283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9C3C5E-09A4-43DC-95B8-4D9B79A78727}"/>
              </a:ext>
            </a:extLst>
          </p:cNvPr>
          <p:cNvSpPr>
            <a:spLocks noGrp="1"/>
          </p:cNvSpPr>
          <p:nvPr>
            <p:ph type="dt" sz="half" idx="10"/>
          </p:nvPr>
        </p:nvSpPr>
        <p:spPr/>
        <p:txBody>
          <a:bodyPr/>
          <a:lstStyle/>
          <a:p>
            <a:fld id="{D2DCF2DE-1A4D-4080-B645-6B315C2FA101}" type="datetimeFigureOut">
              <a:rPr lang="en-GB" smtClean="0"/>
              <a:t>29/01/2024</a:t>
            </a:fld>
            <a:endParaRPr lang="en-GB"/>
          </a:p>
        </p:txBody>
      </p:sp>
      <p:sp>
        <p:nvSpPr>
          <p:cNvPr id="3" name="Footer Placeholder 2">
            <a:extLst>
              <a:ext uri="{FF2B5EF4-FFF2-40B4-BE49-F238E27FC236}">
                <a16:creationId xmlns:a16="http://schemas.microsoft.com/office/drawing/2014/main" id="{3D3616FA-59EB-4A5D-806C-89C1DA285AA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E65B753-3EEF-4A26-9129-B04F6CD9CD6E}"/>
              </a:ext>
            </a:extLst>
          </p:cNvPr>
          <p:cNvSpPr>
            <a:spLocks noGrp="1"/>
          </p:cNvSpPr>
          <p:nvPr>
            <p:ph type="sldNum" sz="quarter" idx="12"/>
          </p:nvPr>
        </p:nvSpPr>
        <p:spPr/>
        <p:txBody>
          <a:bodyPr/>
          <a:lstStyle/>
          <a:p>
            <a:fld id="{2615FE63-BEDC-4CD8-9A0E-69EAFF083C92}" type="slidenum">
              <a:rPr lang="en-GB" smtClean="0"/>
              <a:t>‹#›</a:t>
            </a:fld>
            <a:endParaRPr lang="en-GB"/>
          </a:p>
        </p:txBody>
      </p:sp>
    </p:spTree>
    <p:extLst>
      <p:ext uri="{BB962C8B-B14F-4D97-AF65-F5344CB8AC3E}">
        <p14:creationId xmlns:p14="http://schemas.microsoft.com/office/powerpoint/2010/main" val="2401434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88795-6E39-495E-83BB-2D942FE789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6FD4837-600E-4ED7-990A-222DFF5253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B054612-946A-4A13-83FE-3EB9E7AB2A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A80B2A-A5A8-4663-87B6-388C20381DB5}"/>
              </a:ext>
            </a:extLst>
          </p:cNvPr>
          <p:cNvSpPr>
            <a:spLocks noGrp="1"/>
          </p:cNvSpPr>
          <p:nvPr>
            <p:ph type="dt" sz="half" idx="10"/>
          </p:nvPr>
        </p:nvSpPr>
        <p:spPr/>
        <p:txBody>
          <a:bodyPr/>
          <a:lstStyle/>
          <a:p>
            <a:fld id="{D2DCF2DE-1A4D-4080-B645-6B315C2FA101}" type="datetimeFigureOut">
              <a:rPr lang="en-GB" smtClean="0"/>
              <a:t>29/01/2024</a:t>
            </a:fld>
            <a:endParaRPr lang="en-GB"/>
          </a:p>
        </p:txBody>
      </p:sp>
      <p:sp>
        <p:nvSpPr>
          <p:cNvPr id="6" name="Footer Placeholder 5">
            <a:extLst>
              <a:ext uri="{FF2B5EF4-FFF2-40B4-BE49-F238E27FC236}">
                <a16:creationId xmlns:a16="http://schemas.microsoft.com/office/drawing/2014/main" id="{B9B81DD6-982F-4B5D-B8DB-62E39917B7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63AC14-CD60-4E5B-8413-0DD6D47269B2}"/>
              </a:ext>
            </a:extLst>
          </p:cNvPr>
          <p:cNvSpPr>
            <a:spLocks noGrp="1"/>
          </p:cNvSpPr>
          <p:nvPr>
            <p:ph type="sldNum" sz="quarter" idx="12"/>
          </p:nvPr>
        </p:nvSpPr>
        <p:spPr/>
        <p:txBody>
          <a:bodyPr/>
          <a:lstStyle/>
          <a:p>
            <a:fld id="{2615FE63-BEDC-4CD8-9A0E-69EAFF083C92}" type="slidenum">
              <a:rPr lang="en-GB" smtClean="0"/>
              <a:t>‹#›</a:t>
            </a:fld>
            <a:endParaRPr lang="en-GB"/>
          </a:p>
        </p:txBody>
      </p:sp>
    </p:spTree>
    <p:extLst>
      <p:ext uri="{BB962C8B-B14F-4D97-AF65-F5344CB8AC3E}">
        <p14:creationId xmlns:p14="http://schemas.microsoft.com/office/powerpoint/2010/main" val="505384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F491B-A65B-4C53-B88C-08A0D0EF51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BF10EB-3DE6-4537-A00F-F4C89AF905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3368E4F-DF1D-4488-B505-8464EE2B6B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456939-3E3B-4C12-9A29-CBD9F837E387}"/>
              </a:ext>
            </a:extLst>
          </p:cNvPr>
          <p:cNvSpPr>
            <a:spLocks noGrp="1"/>
          </p:cNvSpPr>
          <p:nvPr>
            <p:ph type="dt" sz="half" idx="10"/>
          </p:nvPr>
        </p:nvSpPr>
        <p:spPr/>
        <p:txBody>
          <a:bodyPr/>
          <a:lstStyle/>
          <a:p>
            <a:fld id="{D2DCF2DE-1A4D-4080-B645-6B315C2FA101}" type="datetimeFigureOut">
              <a:rPr lang="en-GB" smtClean="0"/>
              <a:t>29/01/2024</a:t>
            </a:fld>
            <a:endParaRPr lang="en-GB"/>
          </a:p>
        </p:txBody>
      </p:sp>
      <p:sp>
        <p:nvSpPr>
          <p:cNvPr id="6" name="Footer Placeholder 5">
            <a:extLst>
              <a:ext uri="{FF2B5EF4-FFF2-40B4-BE49-F238E27FC236}">
                <a16:creationId xmlns:a16="http://schemas.microsoft.com/office/drawing/2014/main" id="{4B644C00-1D6F-445F-9598-648EA537664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238EE7-E6E9-4FFE-82D1-EC3E806264D8}"/>
              </a:ext>
            </a:extLst>
          </p:cNvPr>
          <p:cNvSpPr>
            <a:spLocks noGrp="1"/>
          </p:cNvSpPr>
          <p:nvPr>
            <p:ph type="sldNum" sz="quarter" idx="12"/>
          </p:nvPr>
        </p:nvSpPr>
        <p:spPr/>
        <p:txBody>
          <a:bodyPr/>
          <a:lstStyle/>
          <a:p>
            <a:fld id="{2615FE63-BEDC-4CD8-9A0E-69EAFF083C92}" type="slidenum">
              <a:rPr lang="en-GB" smtClean="0"/>
              <a:t>‹#›</a:t>
            </a:fld>
            <a:endParaRPr lang="en-GB"/>
          </a:p>
        </p:txBody>
      </p:sp>
    </p:spTree>
    <p:extLst>
      <p:ext uri="{BB962C8B-B14F-4D97-AF65-F5344CB8AC3E}">
        <p14:creationId xmlns:p14="http://schemas.microsoft.com/office/powerpoint/2010/main" val="4012762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D3EAA4-CA6C-45E3-BBDA-CA13C813C4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8A788D4-A023-4F47-BE19-B9E616AAC9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C93AE6-3910-4D62-8F56-C26554EDDE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DCF2DE-1A4D-4080-B645-6B315C2FA101}" type="datetimeFigureOut">
              <a:rPr lang="en-GB" smtClean="0"/>
              <a:t>29/01/2024</a:t>
            </a:fld>
            <a:endParaRPr lang="en-GB"/>
          </a:p>
        </p:txBody>
      </p:sp>
      <p:sp>
        <p:nvSpPr>
          <p:cNvPr id="5" name="Footer Placeholder 4">
            <a:extLst>
              <a:ext uri="{FF2B5EF4-FFF2-40B4-BE49-F238E27FC236}">
                <a16:creationId xmlns:a16="http://schemas.microsoft.com/office/drawing/2014/main" id="{F8488E00-A77D-462D-9E7A-6AE261536E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B3058F4-92DB-4275-83D7-30799C6000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15FE63-BEDC-4CD8-9A0E-69EAFF083C92}" type="slidenum">
              <a:rPr lang="en-GB" smtClean="0"/>
              <a:t>‹#›</a:t>
            </a:fld>
            <a:endParaRPr lang="en-GB"/>
          </a:p>
        </p:txBody>
      </p:sp>
      <p:sp>
        <p:nvSpPr>
          <p:cNvPr id="7" name="MSIPCMContentMarking" descr="{&quot;HashCode&quot;:1844345984,&quot;Placement&quot;:&quot;Header&quot;,&quot;Top&quot;:0.0,&quot;Left&quot;:0.0,&quot;SlideWidth&quot;:960,&quot;SlideHeight&quot;:540}">
            <a:extLst>
              <a:ext uri="{FF2B5EF4-FFF2-40B4-BE49-F238E27FC236}">
                <a16:creationId xmlns:a16="http://schemas.microsoft.com/office/drawing/2014/main" id="{20D870A5-6438-45B8-8D23-285F53AAEEE7}"/>
              </a:ext>
            </a:extLst>
          </p:cNvPr>
          <p:cNvSpPr txBox="1"/>
          <p:nvPr userDrawn="1"/>
        </p:nvSpPr>
        <p:spPr>
          <a:xfrm>
            <a:off x="0" y="0"/>
            <a:ext cx="2479428" cy="262344"/>
          </a:xfrm>
          <a:prstGeom prst="rect">
            <a:avLst/>
          </a:prstGeom>
          <a:noFill/>
        </p:spPr>
        <p:txBody>
          <a:bodyPr vert="horz" wrap="square" lIns="0" tIns="0" rIns="0" bIns="0" rtlCol="0" anchor="ctr" anchorCtr="1">
            <a:spAutoFit/>
          </a:bodyPr>
          <a:lstStyle/>
          <a:p>
            <a:pPr algn="l">
              <a:spcBef>
                <a:spcPts val="0"/>
              </a:spcBef>
              <a:spcAft>
                <a:spcPts val="0"/>
              </a:spcAft>
            </a:pPr>
            <a:r>
              <a:rPr lang="en-GB" sz="1000">
                <a:solidFill>
                  <a:srgbClr val="000000"/>
                </a:solidFill>
                <a:latin typeface="Calibri" panose="020F0502020204030204" pitchFamily="34" charset="0"/>
              </a:rPr>
              <a:t>This document was classified as: OFFICIAL</a:t>
            </a:r>
          </a:p>
        </p:txBody>
      </p:sp>
    </p:spTree>
    <p:extLst>
      <p:ext uri="{BB962C8B-B14F-4D97-AF65-F5344CB8AC3E}">
        <p14:creationId xmlns:p14="http://schemas.microsoft.com/office/powerpoint/2010/main" val="24023257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hyperlink" Target="mailto:Info@invigor-consulting.com"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4099A-F361-80DD-96CF-394C644D0F32}"/>
              </a:ext>
            </a:extLst>
          </p:cNvPr>
          <p:cNvSpPr>
            <a:spLocks noGrp="1"/>
          </p:cNvSpPr>
          <p:nvPr>
            <p:ph type="ctrTitle"/>
          </p:nvPr>
        </p:nvSpPr>
        <p:spPr/>
        <p:txBody>
          <a:bodyPr>
            <a:normAutofit/>
          </a:bodyPr>
          <a:lstStyle/>
          <a:p>
            <a:r>
              <a:rPr lang="en-US" dirty="0"/>
              <a:t>Safeguarding Adult Review</a:t>
            </a:r>
            <a:br>
              <a:rPr lang="en-US" dirty="0"/>
            </a:br>
            <a:br>
              <a:rPr lang="en-US" dirty="0"/>
            </a:br>
            <a:r>
              <a:rPr lang="en-US" sz="3200" dirty="0"/>
              <a:t>Learning from the Bernadette SAR.</a:t>
            </a:r>
            <a:endParaRPr lang="en-GB" dirty="0"/>
          </a:p>
        </p:txBody>
      </p:sp>
      <p:sp>
        <p:nvSpPr>
          <p:cNvPr id="3" name="Subtitle 2">
            <a:extLst>
              <a:ext uri="{FF2B5EF4-FFF2-40B4-BE49-F238E27FC236}">
                <a16:creationId xmlns:a16="http://schemas.microsoft.com/office/drawing/2014/main" id="{56229177-82DA-50B4-3623-40E023677F54}"/>
              </a:ext>
            </a:extLst>
          </p:cNvPr>
          <p:cNvSpPr>
            <a:spLocks noGrp="1"/>
          </p:cNvSpPr>
          <p:nvPr>
            <p:ph type="subTitle" idx="1"/>
          </p:nvPr>
        </p:nvSpPr>
        <p:spPr/>
        <p:txBody>
          <a:bodyPr>
            <a:normAutofit/>
          </a:bodyPr>
          <a:lstStyle/>
          <a:p>
            <a:endParaRPr lang="en-US" dirty="0"/>
          </a:p>
          <a:p>
            <a:r>
              <a:rPr lang="en-US" dirty="0"/>
              <a:t>Independent Reviewer and Chair---Chris Hogben.</a:t>
            </a:r>
          </a:p>
        </p:txBody>
      </p:sp>
      <p:pic>
        <p:nvPicPr>
          <p:cNvPr id="4" name="Picture 3" descr="Untitled37">
            <a:extLst>
              <a:ext uri="{FF2B5EF4-FFF2-40B4-BE49-F238E27FC236}">
                <a16:creationId xmlns:a16="http://schemas.microsoft.com/office/drawing/2014/main" id="{9ED22176-DBAD-09E5-41B8-2F674AA9F87A}"/>
              </a:ext>
            </a:extLst>
          </p:cNvPr>
          <p:cNvPicPr/>
          <p:nvPr/>
        </p:nvPicPr>
        <p:blipFill rotWithShape="1">
          <a:blip r:embed="rId4">
            <a:extLst>
              <a:ext uri="{28A0092B-C50C-407E-A947-70E740481C1C}">
                <a14:useLocalDpi xmlns:a14="http://schemas.microsoft.com/office/drawing/2010/main" val="0"/>
              </a:ext>
            </a:extLst>
          </a:blip>
          <a:srcRect b="84790"/>
          <a:stretch/>
        </p:blipFill>
        <p:spPr bwMode="auto">
          <a:xfrm>
            <a:off x="0" y="5722586"/>
            <a:ext cx="9708204" cy="1135414"/>
          </a:xfrm>
          <a:prstGeom prst="rect">
            <a:avLst/>
          </a:prstGeom>
          <a:noFill/>
          <a:ln>
            <a:noFill/>
          </a:ln>
          <a:effectLst/>
        </p:spPr>
      </p:pic>
      <p:pic>
        <p:nvPicPr>
          <p:cNvPr id="5" name="Picture 4" descr="TSAB Logo - Jpeg">
            <a:extLst>
              <a:ext uri="{FF2B5EF4-FFF2-40B4-BE49-F238E27FC236}">
                <a16:creationId xmlns:a16="http://schemas.microsoft.com/office/drawing/2014/main" id="{356AF2E8-C607-013A-B850-C76216EB1FC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53016" y="5722586"/>
            <a:ext cx="1962150" cy="1239520"/>
          </a:xfrm>
          <a:prstGeom prst="rect">
            <a:avLst/>
          </a:prstGeom>
          <a:noFill/>
          <a:ln>
            <a:noFill/>
          </a:ln>
          <a:effectLst/>
        </p:spPr>
      </p:pic>
      <p:pic>
        <p:nvPicPr>
          <p:cNvPr id="9" name="Audio 8">
            <a:hlinkClick r:id="" action="ppaction://media"/>
            <a:extLst>
              <a:ext uri="{FF2B5EF4-FFF2-40B4-BE49-F238E27FC236}">
                <a16:creationId xmlns:a16="http://schemas.microsoft.com/office/drawing/2014/main" id="{17A501C9-B90E-0ACE-AD6F-C131F730BD6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97488052"/>
      </p:ext>
    </p:extLst>
  </p:cSld>
  <p:clrMapOvr>
    <a:masterClrMapping/>
  </p:clrMapOvr>
  <mc:AlternateContent xmlns:mc="http://schemas.openxmlformats.org/markup-compatibility/2006" xmlns:p14="http://schemas.microsoft.com/office/powerpoint/2010/main">
    <mc:Choice Requires="p14">
      <p:transition spd="slow" p14:dur="2000" advTm="17760"/>
    </mc:Choice>
    <mc:Fallback xmlns="">
      <p:transition spd="slow" advTm="17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B4A8-C50C-8F5A-80B5-02B8D4E1EF03}"/>
              </a:ext>
            </a:extLst>
          </p:cNvPr>
          <p:cNvSpPr>
            <a:spLocks noGrp="1"/>
          </p:cNvSpPr>
          <p:nvPr>
            <p:ph type="title"/>
          </p:nvPr>
        </p:nvSpPr>
        <p:spPr/>
        <p:txBody>
          <a:bodyPr/>
          <a:lstStyle/>
          <a:p>
            <a:r>
              <a:rPr lang="en-US" dirty="0"/>
              <a:t>Identifying and referring domestic abuse.</a:t>
            </a:r>
            <a:endParaRPr lang="en-GB" dirty="0"/>
          </a:p>
        </p:txBody>
      </p:sp>
      <p:sp>
        <p:nvSpPr>
          <p:cNvPr id="3" name="Content Placeholder 2">
            <a:extLst>
              <a:ext uri="{FF2B5EF4-FFF2-40B4-BE49-F238E27FC236}">
                <a16:creationId xmlns:a16="http://schemas.microsoft.com/office/drawing/2014/main" id="{39D8341C-45F9-4CED-5714-2161D3D20191}"/>
              </a:ext>
            </a:extLst>
          </p:cNvPr>
          <p:cNvSpPr>
            <a:spLocks noGrp="1"/>
          </p:cNvSpPr>
          <p:nvPr>
            <p:ph idx="1"/>
          </p:nvPr>
        </p:nvSpPr>
        <p:spPr/>
        <p:txBody>
          <a:bodyPr/>
          <a:lstStyle/>
          <a:p>
            <a:r>
              <a:rPr lang="en-US" dirty="0"/>
              <a:t>Practitioners need to understand the dynamics of domestic abuse.</a:t>
            </a:r>
          </a:p>
          <a:p>
            <a:r>
              <a:rPr lang="en-US" dirty="0"/>
              <a:t>Controlling and coercive behaviour.</a:t>
            </a:r>
          </a:p>
          <a:p>
            <a:r>
              <a:rPr lang="en-US" dirty="0"/>
              <a:t>Professor Jane Monkton Smith, (In Control).</a:t>
            </a:r>
          </a:p>
          <a:p>
            <a:r>
              <a:rPr lang="en-US" dirty="0"/>
              <a:t>Routine and targeted enquiries.</a:t>
            </a:r>
          </a:p>
          <a:p>
            <a:r>
              <a:rPr lang="en-US" dirty="0"/>
              <a:t>The DASH risk assessment.</a:t>
            </a:r>
          </a:p>
          <a:p>
            <a:r>
              <a:rPr lang="en-US" dirty="0"/>
              <a:t>Would you recognise the signs and understand the referral pathway?</a:t>
            </a:r>
          </a:p>
          <a:p>
            <a:endParaRPr lang="en-US" dirty="0"/>
          </a:p>
          <a:p>
            <a:pPr marL="0" indent="0">
              <a:buNone/>
            </a:pPr>
            <a:endParaRPr lang="en-US" dirty="0"/>
          </a:p>
          <a:p>
            <a:endParaRPr lang="en-US" dirty="0"/>
          </a:p>
          <a:p>
            <a:endParaRPr lang="en-US" dirty="0"/>
          </a:p>
          <a:p>
            <a:endParaRPr lang="en-GB" dirty="0"/>
          </a:p>
        </p:txBody>
      </p:sp>
      <p:pic>
        <p:nvPicPr>
          <p:cNvPr id="4" name="Picture 3" descr="Untitled37">
            <a:extLst>
              <a:ext uri="{FF2B5EF4-FFF2-40B4-BE49-F238E27FC236}">
                <a16:creationId xmlns:a16="http://schemas.microsoft.com/office/drawing/2014/main" id="{4F2A07C6-C321-67C1-78D8-0D0FEB65E43E}"/>
              </a:ext>
            </a:extLst>
          </p:cNvPr>
          <p:cNvPicPr/>
          <p:nvPr/>
        </p:nvPicPr>
        <p:blipFill rotWithShape="1">
          <a:blip r:embed="rId4">
            <a:extLst>
              <a:ext uri="{28A0092B-C50C-407E-A947-70E740481C1C}">
                <a14:useLocalDpi xmlns:a14="http://schemas.microsoft.com/office/drawing/2010/main" val="0"/>
              </a:ext>
            </a:extLst>
          </a:blip>
          <a:srcRect b="84790"/>
          <a:stretch/>
        </p:blipFill>
        <p:spPr bwMode="auto">
          <a:xfrm>
            <a:off x="0" y="5722586"/>
            <a:ext cx="9708204" cy="1135414"/>
          </a:xfrm>
          <a:prstGeom prst="rect">
            <a:avLst/>
          </a:prstGeom>
          <a:noFill/>
          <a:ln>
            <a:noFill/>
          </a:ln>
          <a:effectLst/>
        </p:spPr>
      </p:pic>
      <p:pic>
        <p:nvPicPr>
          <p:cNvPr id="5" name="Picture 4" descr="TSAB Logo - Jpeg">
            <a:extLst>
              <a:ext uri="{FF2B5EF4-FFF2-40B4-BE49-F238E27FC236}">
                <a16:creationId xmlns:a16="http://schemas.microsoft.com/office/drawing/2014/main" id="{5C15056F-F3B6-2F24-3C83-381D95DC617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53016" y="5722586"/>
            <a:ext cx="1962150" cy="1239520"/>
          </a:xfrm>
          <a:prstGeom prst="rect">
            <a:avLst/>
          </a:prstGeom>
          <a:noFill/>
          <a:ln>
            <a:noFill/>
          </a:ln>
          <a:effectLst/>
        </p:spPr>
      </p:pic>
      <p:pic>
        <p:nvPicPr>
          <p:cNvPr id="6" name="Audio 5">
            <a:hlinkClick r:id="" action="ppaction://media"/>
            <a:extLst>
              <a:ext uri="{FF2B5EF4-FFF2-40B4-BE49-F238E27FC236}">
                <a16:creationId xmlns:a16="http://schemas.microsoft.com/office/drawing/2014/main" id="{51614ED7-DD73-4236-3E8C-9B642C661C3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150072240"/>
      </p:ext>
    </p:extLst>
  </p:cSld>
  <p:clrMapOvr>
    <a:masterClrMapping/>
  </p:clrMapOvr>
  <mc:AlternateContent xmlns:mc="http://schemas.openxmlformats.org/markup-compatibility/2006" xmlns:p14="http://schemas.microsoft.com/office/powerpoint/2010/main">
    <mc:Choice Requires="p14">
      <p:transition spd="slow" p14:dur="2000" advTm="69313"/>
    </mc:Choice>
    <mc:Fallback xmlns="">
      <p:transition spd="slow" advTm="69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B4A8-C50C-8F5A-80B5-02B8D4E1EF03}"/>
              </a:ext>
            </a:extLst>
          </p:cNvPr>
          <p:cNvSpPr>
            <a:spLocks noGrp="1"/>
          </p:cNvSpPr>
          <p:nvPr>
            <p:ph type="title"/>
          </p:nvPr>
        </p:nvSpPr>
        <p:spPr>
          <a:xfrm>
            <a:off x="838200" y="377700"/>
            <a:ext cx="10515600" cy="1325563"/>
          </a:xfrm>
        </p:spPr>
        <p:txBody>
          <a:bodyPr/>
          <a:lstStyle/>
          <a:p>
            <a:r>
              <a:rPr lang="en-US" dirty="0"/>
              <a:t>Recommendations.</a:t>
            </a:r>
            <a:endParaRPr lang="en-GB" dirty="0"/>
          </a:p>
        </p:txBody>
      </p:sp>
      <p:sp>
        <p:nvSpPr>
          <p:cNvPr id="3" name="Content Placeholder 2">
            <a:extLst>
              <a:ext uri="{FF2B5EF4-FFF2-40B4-BE49-F238E27FC236}">
                <a16:creationId xmlns:a16="http://schemas.microsoft.com/office/drawing/2014/main" id="{39D8341C-45F9-4CED-5714-2161D3D20191}"/>
              </a:ext>
            </a:extLst>
          </p:cNvPr>
          <p:cNvSpPr>
            <a:spLocks noGrp="1"/>
          </p:cNvSpPr>
          <p:nvPr>
            <p:ph idx="1"/>
          </p:nvPr>
        </p:nvSpPr>
        <p:spPr/>
        <p:txBody>
          <a:bodyPr/>
          <a:lstStyle/>
          <a:p>
            <a:pPr marL="0" indent="0">
              <a:buNone/>
            </a:pPr>
            <a:endParaRPr lang="en-US" dirty="0"/>
          </a:p>
          <a:p>
            <a:pPr marL="0" indent="0">
              <a:buNone/>
            </a:pPr>
            <a:r>
              <a:rPr lang="en-US" dirty="0"/>
              <a:t>The SAR developed eight questions for the Board rather than presenting a series of specific recommendations for action. The questions, and the evidence supporting them, start at page 27 of the report. Please take the opportunity to read them and reflect on how they might apply to your role.</a:t>
            </a:r>
            <a:endParaRPr lang="en-GB" dirty="0"/>
          </a:p>
        </p:txBody>
      </p:sp>
      <p:pic>
        <p:nvPicPr>
          <p:cNvPr id="4" name="Picture 3" descr="Untitled37">
            <a:extLst>
              <a:ext uri="{FF2B5EF4-FFF2-40B4-BE49-F238E27FC236}">
                <a16:creationId xmlns:a16="http://schemas.microsoft.com/office/drawing/2014/main" id="{4F2A07C6-C321-67C1-78D8-0D0FEB65E43E}"/>
              </a:ext>
            </a:extLst>
          </p:cNvPr>
          <p:cNvPicPr/>
          <p:nvPr/>
        </p:nvPicPr>
        <p:blipFill rotWithShape="1">
          <a:blip r:embed="rId4">
            <a:extLst>
              <a:ext uri="{28A0092B-C50C-407E-A947-70E740481C1C}">
                <a14:useLocalDpi xmlns:a14="http://schemas.microsoft.com/office/drawing/2010/main" val="0"/>
              </a:ext>
            </a:extLst>
          </a:blip>
          <a:srcRect b="84790"/>
          <a:stretch/>
        </p:blipFill>
        <p:spPr bwMode="auto">
          <a:xfrm>
            <a:off x="0" y="5722586"/>
            <a:ext cx="9708204" cy="1135414"/>
          </a:xfrm>
          <a:prstGeom prst="rect">
            <a:avLst/>
          </a:prstGeom>
          <a:noFill/>
          <a:ln>
            <a:noFill/>
          </a:ln>
          <a:effectLst/>
        </p:spPr>
      </p:pic>
      <p:pic>
        <p:nvPicPr>
          <p:cNvPr id="5" name="Picture 4" descr="TSAB Logo - Jpeg">
            <a:extLst>
              <a:ext uri="{FF2B5EF4-FFF2-40B4-BE49-F238E27FC236}">
                <a16:creationId xmlns:a16="http://schemas.microsoft.com/office/drawing/2014/main" id="{5C15056F-F3B6-2F24-3C83-381D95DC617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53016" y="5722586"/>
            <a:ext cx="1962150" cy="1239520"/>
          </a:xfrm>
          <a:prstGeom prst="rect">
            <a:avLst/>
          </a:prstGeom>
          <a:noFill/>
          <a:ln>
            <a:noFill/>
          </a:ln>
          <a:effectLst/>
        </p:spPr>
      </p:pic>
      <p:pic>
        <p:nvPicPr>
          <p:cNvPr id="7" name="Audio 6">
            <a:hlinkClick r:id="" action="ppaction://media"/>
            <a:extLst>
              <a:ext uri="{FF2B5EF4-FFF2-40B4-BE49-F238E27FC236}">
                <a16:creationId xmlns:a16="http://schemas.microsoft.com/office/drawing/2014/main" id="{BCB90F03-8B07-3ACA-2A60-8569D342C3B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770072706"/>
      </p:ext>
    </p:extLst>
  </p:cSld>
  <p:clrMapOvr>
    <a:masterClrMapping/>
  </p:clrMapOvr>
  <mc:AlternateContent xmlns:mc="http://schemas.openxmlformats.org/markup-compatibility/2006" xmlns:p14="http://schemas.microsoft.com/office/powerpoint/2010/main">
    <mc:Choice Requires="p14">
      <p:transition spd="slow" p14:dur="2000" advTm="21204"/>
    </mc:Choice>
    <mc:Fallback xmlns="">
      <p:transition spd="slow" advTm="21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B4A8-C50C-8F5A-80B5-02B8D4E1EF03}"/>
              </a:ext>
            </a:extLst>
          </p:cNvPr>
          <p:cNvSpPr>
            <a:spLocks noGrp="1"/>
          </p:cNvSpPr>
          <p:nvPr>
            <p:ph type="title"/>
          </p:nvPr>
        </p:nvSpPr>
        <p:spPr/>
        <p:txBody>
          <a:bodyPr/>
          <a:lstStyle/>
          <a:p>
            <a:r>
              <a:rPr lang="en-US" dirty="0"/>
              <a:t>Next Steps.</a:t>
            </a:r>
            <a:endParaRPr lang="en-GB" dirty="0"/>
          </a:p>
        </p:txBody>
      </p:sp>
      <p:sp>
        <p:nvSpPr>
          <p:cNvPr id="3" name="Content Placeholder 2">
            <a:extLst>
              <a:ext uri="{FF2B5EF4-FFF2-40B4-BE49-F238E27FC236}">
                <a16:creationId xmlns:a16="http://schemas.microsoft.com/office/drawing/2014/main" id="{39D8341C-45F9-4CED-5714-2161D3D20191}"/>
              </a:ext>
            </a:extLst>
          </p:cNvPr>
          <p:cNvSpPr>
            <a:spLocks noGrp="1"/>
          </p:cNvSpPr>
          <p:nvPr>
            <p:ph idx="1"/>
          </p:nvPr>
        </p:nvSpPr>
        <p:spPr/>
        <p:txBody>
          <a:bodyPr/>
          <a:lstStyle/>
          <a:p>
            <a:pPr marL="514350" indent="-514350">
              <a:buAutoNum type="arabicPeriod"/>
            </a:pPr>
            <a:r>
              <a:rPr lang="en-US" dirty="0"/>
              <a:t>Read the briefing.</a:t>
            </a:r>
          </a:p>
          <a:p>
            <a:pPr marL="514350" indent="-514350">
              <a:buAutoNum type="arabicPeriod"/>
            </a:pPr>
            <a:r>
              <a:rPr lang="en-US" dirty="0"/>
              <a:t>Read the full report.</a:t>
            </a:r>
          </a:p>
          <a:p>
            <a:pPr marL="514350" indent="-514350">
              <a:buAutoNum type="arabicPeriod"/>
            </a:pPr>
            <a:r>
              <a:rPr lang="en-US" dirty="0"/>
              <a:t>Discuss in supervision/team meetings.</a:t>
            </a:r>
          </a:p>
          <a:p>
            <a:pPr marL="514350" indent="-514350">
              <a:buAutoNum type="arabicPeriod"/>
            </a:pPr>
            <a:r>
              <a:rPr lang="en-US" dirty="0"/>
              <a:t>Challenge yourself.</a:t>
            </a:r>
          </a:p>
          <a:p>
            <a:pPr marL="514350" indent="-514350">
              <a:buAutoNum type="arabicPeriod"/>
            </a:pPr>
            <a:r>
              <a:rPr lang="en-US" dirty="0"/>
              <a:t>Use the review as a case study.</a:t>
            </a:r>
          </a:p>
          <a:p>
            <a:pPr marL="514350" indent="-514350">
              <a:buAutoNum type="arabicPeriod"/>
            </a:pPr>
            <a:r>
              <a:rPr lang="en-US" dirty="0"/>
              <a:t>Compare themes with your current caseload.</a:t>
            </a:r>
            <a:endParaRPr lang="en-GB" dirty="0"/>
          </a:p>
        </p:txBody>
      </p:sp>
      <p:pic>
        <p:nvPicPr>
          <p:cNvPr id="4" name="Picture 3" descr="Untitled37">
            <a:extLst>
              <a:ext uri="{FF2B5EF4-FFF2-40B4-BE49-F238E27FC236}">
                <a16:creationId xmlns:a16="http://schemas.microsoft.com/office/drawing/2014/main" id="{4F2A07C6-C321-67C1-78D8-0D0FEB65E43E}"/>
              </a:ext>
            </a:extLst>
          </p:cNvPr>
          <p:cNvPicPr/>
          <p:nvPr/>
        </p:nvPicPr>
        <p:blipFill rotWithShape="1">
          <a:blip r:embed="rId4">
            <a:extLst>
              <a:ext uri="{28A0092B-C50C-407E-A947-70E740481C1C}">
                <a14:useLocalDpi xmlns:a14="http://schemas.microsoft.com/office/drawing/2010/main" val="0"/>
              </a:ext>
            </a:extLst>
          </a:blip>
          <a:srcRect b="84790"/>
          <a:stretch/>
        </p:blipFill>
        <p:spPr bwMode="auto">
          <a:xfrm>
            <a:off x="0" y="5722586"/>
            <a:ext cx="9708204" cy="1135414"/>
          </a:xfrm>
          <a:prstGeom prst="rect">
            <a:avLst/>
          </a:prstGeom>
          <a:noFill/>
          <a:ln>
            <a:noFill/>
          </a:ln>
          <a:effectLst/>
        </p:spPr>
      </p:pic>
      <p:pic>
        <p:nvPicPr>
          <p:cNvPr id="5" name="Picture 4" descr="TSAB Logo - Jpeg">
            <a:extLst>
              <a:ext uri="{FF2B5EF4-FFF2-40B4-BE49-F238E27FC236}">
                <a16:creationId xmlns:a16="http://schemas.microsoft.com/office/drawing/2014/main" id="{5C15056F-F3B6-2F24-3C83-381D95DC617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53016" y="5722586"/>
            <a:ext cx="1962150" cy="1239520"/>
          </a:xfrm>
          <a:prstGeom prst="rect">
            <a:avLst/>
          </a:prstGeom>
          <a:noFill/>
          <a:ln>
            <a:noFill/>
          </a:ln>
          <a:effectLst/>
        </p:spPr>
      </p:pic>
      <p:pic>
        <p:nvPicPr>
          <p:cNvPr id="8" name="Audio 7">
            <a:hlinkClick r:id="" action="ppaction://media"/>
            <a:extLst>
              <a:ext uri="{FF2B5EF4-FFF2-40B4-BE49-F238E27FC236}">
                <a16:creationId xmlns:a16="http://schemas.microsoft.com/office/drawing/2014/main" id="{03BE46AF-0C4F-3B6B-5592-973807F8EB0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464874448"/>
      </p:ext>
    </p:extLst>
  </p:cSld>
  <p:clrMapOvr>
    <a:masterClrMapping/>
  </p:clrMapOvr>
  <mc:AlternateContent xmlns:mc="http://schemas.openxmlformats.org/markup-compatibility/2006" xmlns:p14="http://schemas.microsoft.com/office/powerpoint/2010/main">
    <mc:Choice Requires="p14">
      <p:transition spd="slow" p14:dur="2000" advTm="41125"/>
    </mc:Choice>
    <mc:Fallback xmlns="">
      <p:transition spd="slow" advTm="41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B4A8-C50C-8F5A-80B5-02B8D4E1EF03}"/>
              </a:ext>
            </a:extLst>
          </p:cNvPr>
          <p:cNvSpPr>
            <a:spLocks noGrp="1"/>
          </p:cNvSpPr>
          <p:nvPr>
            <p:ph type="title"/>
          </p:nvPr>
        </p:nvSpPr>
        <p:spPr>
          <a:xfrm>
            <a:off x="838200" y="365125"/>
            <a:ext cx="10515600" cy="1899903"/>
          </a:xfrm>
        </p:spPr>
        <p:txBody>
          <a:bodyPr/>
          <a:lstStyle/>
          <a:p>
            <a:br>
              <a:rPr lang="en-US" dirty="0"/>
            </a:br>
            <a:r>
              <a:rPr lang="en-US" dirty="0"/>
              <a:t>Thanks for your time.</a:t>
            </a:r>
            <a:endParaRPr lang="en-GB" dirty="0"/>
          </a:p>
        </p:txBody>
      </p:sp>
      <p:sp>
        <p:nvSpPr>
          <p:cNvPr id="3" name="Content Placeholder 2">
            <a:extLst>
              <a:ext uri="{FF2B5EF4-FFF2-40B4-BE49-F238E27FC236}">
                <a16:creationId xmlns:a16="http://schemas.microsoft.com/office/drawing/2014/main" id="{39D8341C-45F9-4CED-5714-2161D3D20191}"/>
              </a:ext>
            </a:extLst>
          </p:cNvPr>
          <p:cNvSpPr>
            <a:spLocks noGrp="1"/>
          </p:cNvSpPr>
          <p:nvPr>
            <p:ph idx="1"/>
          </p:nvPr>
        </p:nvSpPr>
        <p:spPr/>
        <p:txBody>
          <a:bodyPr/>
          <a:lstStyle/>
          <a:p>
            <a:pPr marL="0" indent="0">
              <a:buNone/>
            </a:pPr>
            <a:endParaRPr lang="en-US" dirty="0"/>
          </a:p>
          <a:p>
            <a:pPr marL="0" indent="0">
              <a:buNone/>
            </a:pPr>
            <a:r>
              <a:rPr lang="en-GB" dirty="0"/>
              <a:t>Chris Hogben.</a:t>
            </a:r>
          </a:p>
          <a:p>
            <a:pPr marL="0" indent="0">
              <a:buNone/>
            </a:pPr>
            <a:r>
              <a:rPr lang="en-GB" dirty="0"/>
              <a:t>Invigor Consulting Ltd.</a:t>
            </a:r>
          </a:p>
          <a:p>
            <a:pPr marL="0" indent="0">
              <a:buNone/>
            </a:pPr>
            <a:r>
              <a:rPr lang="en-GB" dirty="0">
                <a:hlinkClick r:id="rId4"/>
              </a:rPr>
              <a:t>Info@invigor-consulting.com</a:t>
            </a:r>
            <a:endParaRPr lang="en-GB" dirty="0"/>
          </a:p>
          <a:p>
            <a:pPr marL="0" indent="0">
              <a:buNone/>
            </a:pPr>
            <a:r>
              <a:rPr lang="en-GB" dirty="0"/>
              <a:t>www.Invigor-consulting.com</a:t>
            </a:r>
          </a:p>
          <a:p>
            <a:pPr marL="0" indent="0">
              <a:buNone/>
            </a:pPr>
            <a:endParaRPr lang="en-GB" sz="4400" dirty="0">
              <a:latin typeface="Arial" panose="020B0604020202020204" pitchFamily="34" charset="0"/>
              <a:cs typeface="Arial" panose="020B0604020202020204" pitchFamily="34" charset="0"/>
            </a:endParaRPr>
          </a:p>
        </p:txBody>
      </p:sp>
      <p:pic>
        <p:nvPicPr>
          <p:cNvPr id="4" name="Picture 3" descr="Untitled37">
            <a:extLst>
              <a:ext uri="{FF2B5EF4-FFF2-40B4-BE49-F238E27FC236}">
                <a16:creationId xmlns:a16="http://schemas.microsoft.com/office/drawing/2014/main" id="{4F2A07C6-C321-67C1-78D8-0D0FEB65E43E}"/>
              </a:ext>
            </a:extLst>
          </p:cNvPr>
          <p:cNvPicPr/>
          <p:nvPr/>
        </p:nvPicPr>
        <p:blipFill rotWithShape="1">
          <a:blip r:embed="rId5">
            <a:extLst>
              <a:ext uri="{28A0092B-C50C-407E-A947-70E740481C1C}">
                <a14:useLocalDpi xmlns:a14="http://schemas.microsoft.com/office/drawing/2010/main" val="0"/>
              </a:ext>
            </a:extLst>
          </a:blip>
          <a:srcRect b="84790"/>
          <a:stretch/>
        </p:blipFill>
        <p:spPr bwMode="auto">
          <a:xfrm>
            <a:off x="0" y="5722586"/>
            <a:ext cx="9708204" cy="1135414"/>
          </a:xfrm>
          <a:prstGeom prst="rect">
            <a:avLst/>
          </a:prstGeom>
          <a:noFill/>
          <a:ln>
            <a:noFill/>
          </a:ln>
          <a:effectLst/>
        </p:spPr>
      </p:pic>
      <p:pic>
        <p:nvPicPr>
          <p:cNvPr id="5" name="Picture 4" descr="TSAB Logo - Jpeg">
            <a:extLst>
              <a:ext uri="{FF2B5EF4-FFF2-40B4-BE49-F238E27FC236}">
                <a16:creationId xmlns:a16="http://schemas.microsoft.com/office/drawing/2014/main" id="{5C15056F-F3B6-2F24-3C83-381D95DC6176}"/>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53016" y="5722586"/>
            <a:ext cx="1962150" cy="1239520"/>
          </a:xfrm>
          <a:prstGeom prst="rect">
            <a:avLst/>
          </a:prstGeom>
          <a:noFill/>
          <a:ln>
            <a:noFill/>
          </a:ln>
          <a:effectLst/>
        </p:spPr>
      </p:pic>
      <p:pic>
        <p:nvPicPr>
          <p:cNvPr id="6" name="Audio 5">
            <a:hlinkClick r:id="" action="ppaction://media"/>
            <a:extLst>
              <a:ext uri="{FF2B5EF4-FFF2-40B4-BE49-F238E27FC236}">
                <a16:creationId xmlns:a16="http://schemas.microsoft.com/office/drawing/2014/main" id="{7ED0FFFA-B3A4-D967-D96D-716D18FD3B2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136907484"/>
      </p:ext>
    </p:extLst>
  </p:cSld>
  <p:clrMapOvr>
    <a:masterClrMapping/>
  </p:clrMapOvr>
  <mc:AlternateContent xmlns:mc="http://schemas.openxmlformats.org/markup-compatibility/2006" xmlns:p14="http://schemas.microsoft.com/office/powerpoint/2010/main">
    <mc:Choice Requires="p14">
      <p:transition spd="slow" p14:dur="2000" advTm="11352"/>
    </mc:Choice>
    <mc:Fallback xmlns="">
      <p:transition spd="slow" advTm="11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B4A8-C50C-8F5A-80B5-02B8D4E1EF03}"/>
              </a:ext>
            </a:extLst>
          </p:cNvPr>
          <p:cNvSpPr>
            <a:spLocks noGrp="1"/>
          </p:cNvSpPr>
          <p:nvPr>
            <p:ph type="title"/>
          </p:nvPr>
        </p:nvSpPr>
        <p:spPr/>
        <p:txBody>
          <a:bodyPr/>
          <a:lstStyle/>
          <a:p>
            <a:r>
              <a:rPr lang="en-US" dirty="0"/>
              <a:t>Bernadette</a:t>
            </a:r>
            <a:endParaRPr lang="en-GB" dirty="0"/>
          </a:p>
        </p:txBody>
      </p:sp>
      <p:sp>
        <p:nvSpPr>
          <p:cNvPr id="3" name="Content Placeholder 2">
            <a:extLst>
              <a:ext uri="{FF2B5EF4-FFF2-40B4-BE49-F238E27FC236}">
                <a16:creationId xmlns:a16="http://schemas.microsoft.com/office/drawing/2014/main" id="{39D8341C-45F9-4CED-5714-2161D3D20191}"/>
              </a:ext>
            </a:extLst>
          </p:cNvPr>
          <p:cNvSpPr>
            <a:spLocks noGrp="1"/>
          </p:cNvSpPr>
          <p:nvPr>
            <p:ph idx="1"/>
          </p:nvPr>
        </p:nvSpPr>
        <p:spPr/>
        <p:txBody>
          <a:bodyPr>
            <a:normAutofit/>
          </a:bodyPr>
          <a:lstStyle/>
          <a:p>
            <a:r>
              <a:rPr lang="en-US" sz="2000" dirty="0">
                <a:latin typeface="Arial" panose="020B0604020202020204" pitchFamily="34" charset="0"/>
                <a:cs typeface="Arial" panose="020B0604020202020204" pitchFamily="34" charset="0"/>
              </a:rPr>
              <a:t>Bernadette was 32 years old at the time of her death, she lived at home with her partner.</a:t>
            </a:r>
          </a:p>
          <a:p>
            <a:r>
              <a:rPr lang="en-US" sz="2000" dirty="0">
                <a:latin typeface="Arial" panose="020B0604020202020204" pitchFamily="34" charset="0"/>
                <a:cs typeface="Arial" panose="020B0604020202020204" pitchFamily="34" charset="0"/>
              </a:rPr>
              <a:t>The Ambulance service were called to Bernadette’s home and found her deceased.</a:t>
            </a:r>
          </a:p>
          <a:p>
            <a:r>
              <a:rPr lang="en-US" sz="2000" dirty="0">
                <a:latin typeface="Arial" panose="020B0604020202020204" pitchFamily="34" charset="0"/>
                <a:cs typeface="Arial" panose="020B0604020202020204" pitchFamily="34" charset="0"/>
              </a:rPr>
              <a:t>Bernadette was known to multiple services in the years prior to her death.</a:t>
            </a:r>
          </a:p>
          <a:p>
            <a:r>
              <a:rPr lang="en-US" sz="2000" dirty="0">
                <a:latin typeface="Arial" panose="020B0604020202020204" pitchFamily="34" charset="0"/>
                <a:cs typeface="Arial" panose="020B0604020202020204" pitchFamily="34" charset="0"/>
              </a:rPr>
              <a:t>Bernadette had a history of drug and alcohol abuse, she suffered from depression and had diabetes. </a:t>
            </a:r>
          </a:p>
          <a:p>
            <a:r>
              <a:rPr lang="en-US" sz="2000" dirty="0">
                <a:latin typeface="Arial" panose="020B0604020202020204" pitchFamily="34" charset="0"/>
                <a:cs typeface="Arial" panose="020B0604020202020204" pitchFamily="34" charset="0"/>
              </a:rPr>
              <a:t>Bernadette had been identified as a victim of domestic abuse prior to the period subject to the review.</a:t>
            </a:r>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GB" sz="1800" dirty="0">
              <a:latin typeface="Arial" panose="020B0604020202020204" pitchFamily="34" charset="0"/>
              <a:cs typeface="Arial" panose="020B0604020202020204" pitchFamily="34" charset="0"/>
            </a:endParaRPr>
          </a:p>
        </p:txBody>
      </p:sp>
      <p:pic>
        <p:nvPicPr>
          <p:cNvPr id="4" name="Picture 3" descr="Untitled37">
            <a:extLst>
              <a:ext uri="{FF2B5EF4-FFF2-40B4-BE49-F238E27FC236}">
                <a16:creationId xmlns:a16="http://schemas.microsoft.com/office/drawing/2014/main" id="{4F2A07C6-C321-67C1-78D8-0D0FEB65E43E}"/>
              </a:ext>
            </a:extLst>
          </p:cNvPr>
          <p:cNvPicPr/>
          <p:nvPr/>
        </p:nvPicPr>
        <p:blipFill rotWithShape="1">
          <a:blip r:embed="rId4">
            <a:extLst>
              <a:ext uri="{28A0092B-C50C-407E-A947-70E740481C1C}">
                <a14:useLocalDpi xmlns:a14="http://schemas.microsoft.com/office/drawing/2010/main" val="0"/>
              </a:ext>
            </a:extLst>
          </a:blip>
          <a:srcRect b="84790"/>
          <a:stretch/>
        </p:blipFill>
        <p:spPr bwMode="auto">
          <a:xfrm>
            <a:off x="0" y="5722586"/>
            <a:ext cx="9708204" cy="1135414"/>
          </a:xfrm>
          <a:prstGeom prst="rect">
            <a:avLst/>
          </a:prstGeom>
          <a:noFill/>
          <a:ln>
            <a:noFill/>
          </a:ln>
          <a:effectLst/>
        </p:spPr>
      </p:pic>
      <p:pic>
        <p:nvPicPr>
          <p:cNvPr id="5" name="Picture 4" descr="TSAB Logo - Jpeg">
            <a:extLst>
              <a:ext uri="{FF2B5EF4-FFF2-40B4-BE49-F238E27FC236}">
                <a16:creationId xmlns:a16="http://schemas.microsoft.com/office/drawing/2014/main" id="{5C15056F-F3B6-2F24-3C83-381D95DC617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53016" y="5722586"/>
            <a:ext cx="1962150" cy="1239520"/>
          </a:xfrm>
          <a:prstGeom prst="rect">
            <a:avLst/>
          </a:prstGeom>
          <a:noFill/>
          <a:ln>
            <a:noFill/>
          </a:ln>
          <a:effectLst/>
        </p:spPr>
      </p:pic>
      <p:pic>
        <p:nvPicPr>
          <p:cNvPr id="7" name="Audio 6">
            <a:hlinkClick r:id="" action="ppaction://media"/>
            <a:extLst>
              <a:ext uri="{FF2B5EF4-FFF2-40B4-BE49-F238E27FC236}">
                <a16:creationId xmlns:a16="http://schemas.microsoft.com/office/drawing/2014/main" id="{BC03A4F3-97E5-8E95-2F0E-0CA4ED1FF04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029214904"/>
      </p:ext>
    </p:extLst>
  </p:cSld>
  <p:clrMapOvr>
    <a:masterClrMapping/>
  </p:clrMapOvr>
  <mc:AlternateContent xmlns:mc="http://schemas.openxmlformats.org/markup-compatibility/2006" xmlns:p14="http://schemas.microsoft.com/office/powerpoint/2010/main">
    <mc:Choice Requires="p14">
      <p:transition spd="slow" p14:dur="2000" advTm="58444"/>
    </mc:Choice>
    <mc:Fallback xmlns="">
      <p:transition spd="slow" advTm="58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B4A8-C50C-8F5A-80B5-02B8D4E1EF03}"/>
              </a:ext>
            </a:extLst>
          </p:cNvPr>
          <p:cNvSpPr>
            <a:spLocks noGrp="1"/>
          </p:cNvSpPr>
          <p:nvPr>
            <p:ph type="title"/>
          </p:nvPr>
        </p:nvSpPr>
        <p:spPr>
          <a:xfrm>
            <a:off x="838200" y="365126"/>
            <a:ext cx="10515600" cy="1077496"/>
          </a:xfrm>
        </p:spPr>
        <p:txBody>
          <a:bodyPr/>
          <a:lstStyle/>
          <a:p>
            <a:r>
              <a:rPr lang="en-US" dirty="0"/>
              <a:t>Background.</a:t>
            </a:r>
            <a:endParaRPr lang="en-GB" dirty="0"/>
          </a:p>
        </p:txBody>
      </p:sp>
      <p:sp>
        <p:nvSpPr>
          <p:cNvPr id="3" name="Content Placeholder 2">
            <a:extLst>
              <a:ext uri="{FF2B5EF4-FFF2-40B4-BE49-F238E27FC236}">
                <a16:creationId xmlns:a16="http://schemas.microsoft.com/office/drawing/2014/main" id="{39D8341C-45F9-4CED-5714-2161D3D20191}"/>
              </a:ext>
            </a:extLst>
          </p:cNvPr>
          <p:cNvSpPr>
            <a:spLocks noGrp="1"/>
          </p:cNvSpPr>
          <p:nvPr>
            <p:ph idx="1"/>
          </p:nvPr>
        </p:nvSpPr>
        <p:spPr>
          <a:xfrm>
            <a:off x="838200" y="1216242"/>
            <a:ext cx="10515600" cy="4421078"/>
          </a:xfrm>
        </p:spPr>
        <p:txBody>
          <a:bodyPr>
            <a:normAutofit/>
          </a:bodyPr>
          <a:lstStyle/>
          <a:p>
            <a:r>
              <a:rPr lang="en-US" sz="2000" dirty="0"/>
              <a:t>Bernadette was the fifth of eight children, she found school hard, struggling with reading and writing.</a:t>
            </a:r>
          </a:p>
          <a:p>
            <a:r>
              <a:rPr lang="en-US" sz="2000" dirty="0"/>
              <a:t>She met her partner when she was just 15 years old and had two children whilst still very young.</a:t>
            </a:r>
          </a:p>
          <a:p>
            <a:r>
              <a:rPr lang="en-US" sz="2000" dirty="0"/>
              <a:t>Bernadette was unable to care for the children who were placed with their paternal grandparents.</a:t>
            </a:r>
          </a:p>
          <a:p>
            <a:r>
              <a:rPr lang="en-US" sz="2000" dirty="0"/>
              <a:t>Bernadette had extensive contact with the Police both as a victim and as an offender. The Police record her as a victim for 33 crime allegations during both her childhood and adult life. </a:t>
            </a:r>
          </a:p>
          <a:p>
            <a:r>
              <a:rPr lang="en-US" sz="2000" dirty="0"/>
              <a:t>Bernadette was the victim of sexual assaults as a child, including allegations of rape when just 16 years old.</a:t>
            </a:r>
          </a:p>
          <a:p>
            <a:r>
              <a:rPr lang="en-US" sz="2000" dirty="0"/>
              <a:t>Substance abuse was a long term issue for her, she was on a methadone programme prior to and throughout the period of the review.</a:t>
            </a:r>
          </a:p>
          <a:p>
            <a:r>
              <a:rPr lang="en-US" sz="2000" dirty="0"/>
              <a:t>Bernadette was identified as a victim of domestic abuse by services and was considered at MARAC in both 2018 and 2019.</a:t>
            </a:r>
          </a:p>
          <a:p>
            <a:endParaRPr lang="en-US" sz="2000" dirty="0"/>
          </a:p>
          <a:p>
            <a:endParaRPr lang="en-GB" sz="2000" dirty="0"/>
          </a:p>
        </p:txBody>
      </p:sp>
      <p:pic>
        <p:nvPicPr>
          <p:cNvPr id="4" name="Picture 3" descr="Untitled37">
            <a:extLst>
              <a:ext uri="{FF2B5EF4-FFF2-40B4-BE49-F238E27FC236}">
                <a16:creationId xmlns:a16="http://schemas.microsoft.com/office/drawing/2014/main" id="{4F2A07C6-C321-67C1-78D8-0D0FEB65E43E}"/>
              </a:ext>
            </a:extLst>
          </p:cNvPr>
          <p:cNvPicPr/>
          <p:nvPr/>
        </p:nvPicPr>
        <p:blipFill rotWithShape="1">
          <a:blip r:embed="rId4">
            <a:extLst>
              <a:ext uri="{28A0092B-C50C-407E-A947-70E740481C1C}">
                <a14:useLocalDpi xmlns:a14="http://schemas.microsoft.com/office/drawing/2010/main" val="0"/>
              </a:ext>
            </a:extLst>
          </a:blip>
          <a:srcRect b="84790"/>
          <a:stretch/>
        </p:blipFill>
        <p:spPr bwMode="auto">
          <a:xfrm>
            <a:off x="0" y="5722586"/>
            <a:ext cx="9708204" cy="1135414"/>
          </a:xfrm>
          <a:prstGeom prst="rect">
            <a:avLst/>
          </a:prstGeom>
          <a:noFill/>
          <a:ln>
            <a:noFill/>
          </a:ln>
          <a:effectLst/>
        </p:spPr>
      </p:pic>
      <p:pic>
        <p:nvPicPr>
          <p:cNvPr id="5" name="Picture 4" descr="TSAB Logo - Jpeg">
            <a:extLst>
              <a:ext uri="{FF2B5EF4-FFF2-40B4-BE49-F238E27FC236}">
                <a16:creationId xmlns:a16="http://schemas.microsoft.com/office/drawing/2014/main" id="{5C15056F-F3B6-2F24-3C83-381D95DC617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53016" y="5722586"/>
            <a:ext cx="1962150" cy="1239520"/>
          </a:xfrm>
          <a:prstGeom prst="rect">
            <a:avLst/>
          </a:prstGeom>
          <a:noFill/>
          <a:ln>
            <a:noFill/>
          </a:ln>
          <a:effectLst/>
        </p:spPr>
      </p:pic>
      <p:pic>
        <p:nvPicPr>
          <p:cNvPr id="11" name="Audio 10">
            <a:hlinkClick r:id="" action="ppaction://media"/>
            <a:extLst>
              <a:ext uri="{FF2B5EF4-FFF2-40B4-BE49-F238E27FC236}">
                <a16:creationId xmlns:a16="http://schemas.microsoft.com/office/drawing/2014/main" id="{9673C1E7-7E48-90E5-70AD-264D686A346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72672654"/>
      </p:ext>
    </p:extLst>
  </p:cSld>
  <p:clrMapOvr>
    <a:masterClrMapping/>
  </p:clrMapOvr>
  <mc:AlternateContent xmlns:mc="http://schemas.openxmlformats.org/markup-compatibility/2006" xmlns:p14="http://schemas.microsoft.com/office/powerpoint/2010/main">
    <mc:Choice Requires="p14">
      <p:transition spd="slow" p14:dur="2000" advTm="95977"/>
    </mc:Choice>
    <mc:Fallback xmlns="">
      <p:transition spd="slow" advTm="95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B4A8-C50C-8F5A-80B5-02B8D4E1EF03}"/>
              </a:ext>
            </a:extLst>
          </p:cNvPr>
          <p:cNvSpPr>
            <a:spLocks noGrp="1"/>
          </p:cNvSpPr>
          <p:nvPr>
            <p:ph type="title"/>
          </p:nvPr>
        </p:nvSpPr>
        <p:spPr/>
        <p:txBody>
          <a:bodyPr/>
          <a:lstStyle/>
          <a:p>
            <a:r>
              <a:rPr lang="en-US" dirty="0"/>
              <a:t>What issues was Bernadette faced with?</a:t>
            </a:r>
            <a:endParaRPr lang="en-GB" dirty="0"/>
          </a:p>
        </p:txBody>
      </p:sp>
      <p:sp>
        <p:nvSpPr>
          <p:cNvPr id="3" name="Content Placeholder 2">
            <a:extLst>
              <a:ext uri="{FF2B5EF4-FFF2-40B4-BE49-F238E27FC236}">
                <a16:creationId xmlns:a16="http://schemas.microsoft.com/office/drawing/2014/main" id="{39D8341C-45F9-4CED-5714-2161D3D20191}"/>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r>
              <a:rPr lang="en-US" dirty="0"/>
              <a:t>Please pause the presentation and consider what Bernadette’s life was like and the issues she faced. </a:t>
            </a:r>
          </a:p>
        </p:txBody>
      </p:sp>
      <p:pic>
        <p:nvPicPr>
          <p:cNvPr id="4" name="Picture 3" descr="Untitled37">
            <a:extLst>
              <a:ext uri="{FF2B5EF4-FFF2-40B4-BE49-F238E27FC236}">
                <a16:creationId xmlns:a16="http://schemas.microsoft.com/office/drawing/2014/main" id="{4F2A07C6-C321-67C1-78D8-0D0FEB65E43E}"/>
              </a:ext>
            </a:extLst>
          </p:cNvPr>
          <p:cNvPicPr/>
          <p:nvPr/>
        </p:nvPicPr>
        <p:blipFill rotWithShape="1">
          <a:blip r:embed="rId4">
            <a:extLst>
              <a:ext uri="{28A0092B-C50C-407E-A947-70E740481C1C}">
                <a14:useLocalDpi xmlns:a14="http://schemas.microsoft.com/office/drawing/2010/main" val="0"/>
              </a:ext>
            </a:extLst>
          </a:blip>
          <a:srcRect b="84790"/>
          <a:stretch/>
        </p:blipFill>
        <p:spPr bwMode="auto">
          <a:xfrm>
            <a:off x="0" y="5722586"/>
            <a:ext cx="9708204" cy="1135414"/>
          </a:xfrm>
          <a:prstGeom prst="rect">
            <a:avLst/>
          </a:prstGeom>
          <a:noFill/>
          <a:ln>
            <a:noFill/>
          </a:ln>
          <a:effectLst/>
        </p:spPr>
      </p:pic>
      <p:pic>
        <p:nvPicPr>
          <p:cNvPr id="5" name="Picture 4" descr="TSAB Logo - Jpeg">
            <a:extLst>
              <a:ext uri="{FF2B5EF4-FFF2-40B4-BE49-F238E27FC236}">
                <a16:creationId xmlns:a16="http://schemas.microsoft.com/office/drawing/2014/main" id="{5C15056F-F3B6-2F24-3C83-381D95DC617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53016" y="5722586"/>
            <a:ext cx="1962150" cy="1239520"/>
          </a:xfrm>
          <a:prstGeom prst="rect">
            <a:avLst/>
          </a:prstGeom>
          <a:noFill/>
          <a:ln>
            <a:noFill/>
          </a:ln>
          <a:effectLst/>
        </p:spPr>
      </p:pic>
      <p:pic>
        <p:nvPicPr>
          <p:cNvPr id="6" name="Audio 5">
            <a:hlinkClick r:id="" action="ppaction://media"/>
            <a:extLst>
              <a:ext uri="{FF2B5EF4-FFF2-40B4-BE49-F238E27FC236}">
                <a16:creationId xmlns:a16="http://schemas.microsoft.com/office/drawing/2014/main" id="{D2B3C1C3-CB6C-2EBC-DC95-11BF16D1B7F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44524285"/>
      </p:ext>
    </p:extLst>
  </p:cSld>
  <p:clrMapOvr>
    <a:masterClrMapping/>
  </p:clrMapOvr>
  <mc:AlternateContent xmlns:mc="http://schemas.openxmlformats.org/markup-compatibility/2006" xmlns:p14="http://schemas.microsoft.com/office/powerpoint/2010/main">
    <mc:Choice Requires="p14">
      <p:transition spd="slow" p14:dur="2000" advTm="10569"/>
    </mc:Choice>
    <mc:Fallback xmlns="">
      <p:transition spd="slow" advTm="10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B4A8-C50C-8F5A-80B5-02B8D4E1EF03}"/>
              </a:ext>
            </a:extLst>
          </p:cNvPr>
          <p:cNvSpPr>
            <a:spLocks noGrp="1"/>
          </p:cNvSpPr>
          <p:nvPr>
            <p:ph type="title"/>
          </p:nvPr>
        </p:nvSpPr>
        <p:spPr/>
        <p:txBody>
          <a:bodyPr/>
          <a:lstStyle/>
          <a:p>
            <a:r>
              <a:rPr lang="en-US" dirty="0"/>
              <a:t>Practitioner Workshop Themes.</a:t>
            </a:r>
            <a:endParaRPr lang="en-GB" dirty="0"/>
          </a:p>
        </p:txBody>
      </p:sp>
      <p:sp>
        <p:nvSpPr>
          <p:cNvPr id="3" name="Content Placeholder 2">
            <a:extLst>
              <a:ext uri="{FF2B5EF4-FFF2-40B4-BE49-F238E27FC236}">
                <a16:creationId xmlns:a16="http://schemas.microsoft.com/office/drawing/2014/main" id="{39D8341C-45F9-4CED-5714-2161D3D20191}"/>
              </a:ext>
            </a:extLst>
          </p:cNvPr>
          <p:cNvSpPr>
            <a:spLocks noGrp="1"/>
          </p:cNvSpPr>
          <p:nvPr>
            <p:ph idx="1"/>
          </p:nvPr>
        </p:nvSpPr>
        <p:spPr>
          <a:xfrm>
            <a:off x="838200" y="1790114"/>
            <a:ext cx="10515600" cy="4351338"/>
          </a:xfrm>
        </p:spPr>
        <p:txBody>
          <a:bodyPr/>
          <a:lstStyle/>
          <a:p>
            <a:endParaRPr lang="en-US" dirty="0"/>
          </a:p>
          <a:p>
            <a:r>
              <a:rPr lang="en-US" dirty="0"/>
              <a:t>Barriers to engagement.</a:t>
            </a:r>
          </a:p>
          <a:p>
            <a:r>
              <a:rPr lang="en-US" dirty="0"/>
              <a:t>Substance misuse.</a:t>
            </a:r>
          </a:p>
          <a:p>
            <a:r>
              <a:rPr lang="en-US" dirty="0"/>
              <a:t>Professional curiosity.</a:t>
            </a:r>
          </a:p>
          <a:p>
            <a:r>
              <a:rPr lang="en-US" dirty="0"/>
              <a:t>Multi-agency working/safeguarding.</a:t>
            </a:r>
          </a:p>
          <a:p>
            <a:r>
              <a:rPr lang="en-US" dirty="0"/>
              <a:t>Domestic abuse.</a:t>
            </a:r>
            <a:endParaRPr lang="en-GB" dirty="0"/>
          </a:p>
          <a:p>
            <a:pPr marL="0" indent="0">
              <a:buNone/>
            </a:pPr>
            <a:endParaRPr lang="en-US" dirty="0"/>
          </a:p>
        </p:txBody>
      </p:sp>
      <p:pic>
        <p:nvPicPr>
          <p:cNvPr id="4" name="Picture 3" descr="Untitled37">
            <a:extLst>
              <a:ext uri="{FF2B5EF4-FFF2-40B4-BE49-F238E27FC236}">
                <a16:creationId xmlns:a16="http://schemas.microsoft.com/office/drawing/2014/main" id="{4F2A07C6-C321-67C1-78D8-0D0FEB65E43E}"/>
              </a:ext>
            </a:extLst>
          </p:cNvPr>
          <p:cNvPicPr/>
          <p:nvPr/>
        </p:nvPicPr>
        <p:blipFill rotWithShape="1">
          <a:blip r:embed="rId4">
            <a:extLst>
              <a:ext uri="{28A0092B-C50C-407E-A947-70E740481C1C}">
                <a14:useLocalDpi xmlns:a14="http://schemas.microsoft.com/office/drawing/2010/main" val="0"/>
              </a:ext>
            </a:extLst>
          </a:blip>
          <a:srcRect b="84790"/>
          <a:stretch/>
        </p:blipFill>
        <p:spPr bwMode="auto">
          <a:xfrm>
            <a:off x="0" y="5722586"/>
            <a:ext cx="9708204" cy="1135414"/>
          </a:xfrm>
          <a:prstGeom prst="rect">
            <a:avLst/>
          </a:prstGeom>
          <a:noFill/>
          <a:ln>
            <a:noFill/>
          </a:ln>
          <a:effectLst/>
        </p:spPr>
      </p:pic>
      <p:pic>
        <p:nvPicPr>
          <p:cNvPr id="5" name="Picture 4" descr="TSAB Logo - Jpeg">
            <a:extLst>
              <a:ext uri="{FF2B5EF4-FFF2-40B4-BE49-F238E27FC236}">
                <a16:creationId xmlns:a16="http://schemas.microsoft.com/office/drawing/2014/main" id="{5C15056F-F3B6-2F24-3C83-381D95DC617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53016" y="5722586"/>
            <a:ext cx="1962150" cy="1239520"/>
          </a:xfrm>
          <a:prstGeom prst="rect">
            <a:avLst/>
          </a:prstGeom>
          <a:noFill/>
          <a:ln>
            <a:noFill/>
          </a:ln>
          <a:effectLst/>
        </p:spPr>
      </p:pic>
      <p:pic>
        <p:nvPicPr>
          <p:cNvPr id="6" name="Audio 5">
            <a:hlinkClick r:id="" action="ppaction://media"/>
            <a:extLst>
              <a:ext uri="{FF2B5EF4-FFF2-40B4-BE49-F238E27FC236}">
                <a16:creationId xmlns:a16="http://schemas.microsoft.com/office/drawing/2014/main" id="{DB51E2F1-B8D2-F095-D2DB-B767CBDA28B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662125890"/>
      </p:ext>
    </p:extLst>
  </p:cSld>
  <p:clrMapOvr>
    <a:masterClrMapping/>
  </p:clrMapOvr>
  <mc:AlternateContent xmlns:mc="http://schemas.openxmlformats.org/markup-compatibility/2006" xmlns:p14="http://schemas.microsoft.com/office/powerpoint/2010/main">
    <mc:Choice Requires="p14">
      <p:transition spd="slow" p14:dur="2000" advTm="64632"/>
    </mc:Choice>
    <mc:Fallback xmlns="">
      <p:transition spd="slow" advTm="64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B4A8-C50C-8F5A-80B5-02B8D4E1EF03}"/>
              </a:ext>
            </a:extLst>
          </p:cNvPr>
          <p:cNvSpPr>
            <a:spLocks noGrp="1"/>
          </p:cNvSpPr>
          <p:nvPr>
            <p:ph type="title"/>
          </p:nvPr>
        </p:nvSpPr>
        <p:spPr/>
        <p:txBody>
          <a:bodyPr/>
          <a:lstStyle/>
          <a:p>
            <a:r>
              <a:rPr lang="en-US" dirty="0"/>
              <a:t>Overcoming barriers to engagement.</a:t>
            </a:r>
            <a:endParaRPr lang="en-GB" dirty="0"/>
          </a:p>
        </p:txBody>
      </p:sp>
      <p:sp>
        <p:nvSpPr>
          <p:cNvPr id="3" name="Content Placeholder 2">
            <a:extLst>
              <a:ext uri="{FF2B5EF4-FFF2-40B4-BE49-F238E27FC236}">
                <a16:creationId xmlns:a16="http://schemas.microsoft.com/office/drawing/2014/main" id="{39D8341C-45F9-4CED-5714-2161D3D20191}"/>
              </a:ext>
            </a:extLst>
          </p:cNvPr>
          <p:cNvSpPr>
            <a:spLocks noGrp="1"/>
          </p:cNvSpPr>
          <p:nvPr>
            <p:ph idx="1"/>
          </p:nvPr>
        </p:nvSpPr>
        <p:spPr/>
        <p:txBody>
          <a:bodyPr/>
          <a:lstStyle/>
          <a:p>
            <a:r>
              <a:rPr lang="en-US" dirty="0"/>
              <a:t>Bernadette was unable to engage with services and often provided inaccurate or misleading information to practitioners.</a:t>
            </a:r>
          </a:p>
          <a:p>
            <a:r>
              <a:rPr lang="en-US" dirty="0"/>
              <a:t>Support was regularly declined and consent to share denied.</a:t>
            </a:r>
          </a:p>
          <a:p>
            <a:r>
              <a:rPr lang="en-US" dirty="0"/>
              <a:t>She had a controlling partner and exhibited compulsive behaviours.</a:t>
            </a:r>
          </a:p>
          <a:p>
            <a:r>
              <a:rPr lang="en-US" dirty="0"/>
              <a:t> Understanding the individual’s lived experience and past trauma.</a:t>
            </a:r>
          </a:p>
          <a:p>
            <a:r>
              <a:rPr lang="en-US" dirty="0"/>
              <a:t>Assertive outreach.</a:t>
            </a:r>
          </a:p>
          <a:p>
            <a:r>
              <a:rPr lang="en-US" dirty="0"/>
              <a:t>Mental capacity.</a:t>
            </a:r>
          </a:p>
          <a:p>
            <a:endParaRPr lang="en-GB" dirty="0"/>
          </a:p>
        </p:txBody>
      </p:sp>
      <p:pic>
        <p:nvPicPr>
          <p:cNvPr id="4" name="Picture 3" descr="Untitled37">
            <a:extLst>
              <a:ext uri="{FF2B5EF4-FFF2-40B4-BE49-F238E27FC236}">
                <a16:creationId xmlns:a16="http://schemas.microsoft.com/office/drawing/2014/main" id="{4F2A07C6-C321-67C1-78D8-0D0FEB65E43E}"/>
              </a:ext>
            </a:extLst>
          </p:cNvPr>
          <p:cNvPicPr/>
          <p:nvPr/>
        </p:nvPicPr>
        <p:blipFill rotWithShape="1">
          <a:blip r:embed="rId4">
            <a:extLst>
              <a:ext uri="{28A0092B-C50C-407E-A947-70E740481C1C}">
                <a14:useLocalDpi xmlns:a14="http://schemas.microsoft.com/office/drawing/2010/main" val="0"/>
              </a:ext>
            </a:extLst>
          </a:blip>
          <a:srcRect b="84790"/>
          <a:stretch/>
        </p:blipFill>
        <p:spPr bwMode="auto">
          <a:xfrm>
            <a:off x="0" y="5722586"/>
            <a:ext cx="9708204" cy="1135414"/>
          </a:xfrm>
          <a:prstGeom prst="rect">
            <a:avLst/>
          </a:prstGeom>
          <a:noFill/>
          <a:ln>
            <a:noFill/>
          </a:ln>
          <a:effectLst/>
        </p:spPr>
      </p:pic>
      <p:pic>
        <p:nvPicPr>
          <p:cNvPr id="5" name="Picture 4" descr="TSAB Logo - Jpeg">
            <a:extLst>
              <a:ext uri="{FF2B5EF4-FFF2-40B4-BE49-F238E27FC236}">
                <a16:creationId xmlns:a16="http://schemas.microsoft.com/office/drawing/2014/main" id="{5C15056F-F3B6-2F24-3C83-381D95DC617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53016" y="5722586"/>
            <a:ext cx="1962150" cy="1239520"/>
          </a:xfrm>
          <a:prstGeom prst="rect">
            <a:avLst/>
          </a:prstGeom>
          <a:noFill/>
          <a:ln>
            <a:noFill/>
          </a:ln>
          <a:effectLst/>
        </p:spPr>
      </p:pic>
      <p:pic>
        <p:nvPicPr>
          <p:cNvPr id="8" name="Audio 7">
            <a:hlinkClick r:id="" action="ppaction://media"/>
            <a:extLst>
              <a:ext uri="{FF2B5EF4-FFF2-40B4-BE49-F238E27FC236}">
                <a16:creationId xmlns:a16="http://schemas.microsoft.com/office/drawing/2014/main" id="{3C1C4677-4785-39C0-C8F6-E280DFA8403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684523762"/>
      </p:ext>
    </p:extLst>
  </p:cSld>
  <p:clrMapOvr>
    <a:masterClrMapping/>
  </p:clrMapOvr>
  <mc:AlternateContent xmlns:mc="http://schemas.openxmlformats.org/markup-compatibility/2006" xmlns:p14="http://schemas.microsoft.com/office/powerpoint/2010/main">
    <mc:Choice Requires="p14">
      <p:transition spd="slow" p14:dur="2000" advTm="87274"/>
    </mc:Choice>
    <mc:Fallback xmlns="">
      <p:transition spd="slow" advTm="87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B4A8-C50C-8F5A-80B5-02B8D4E1EF03}"/>
              </a:ext>
            </a:extLst>
          </p:cNvPr>
          <p:cNvSpPr>
            <a:spLocks noGrp="1"/>
          </p:cNvSpPr>
          <p:nvPr>
            <p:ph type="title"/>
          </p:nvPr>
        </p:nvSpPr>
        <p:spPr/>
        <p:txBody>
          <a:bodyPr/>
          <a:lstStyle/>
          <a:p>
            <a:r>
              <a:rPr lang="en-US" dirty="0"/>
              <a:t>Managing substance misuse.</a:t>
            </a:r>
            <a:endParaRPr lang="en-GB" dirty="0"/>
          </a:p>
        </p:txBody>
      </p:sp>
      <p:sp>
        <p:nvSpPr>
          <p:cNvPr id="3" name="Content Placeholder 2">
            <a:extLst>
              <a:ext uri="{FF2B5EF4-FFF2-40B4-BE49-F238E27FC236}">
                <a16:creationId xmlns:a16="http://schemas.microsoft.com/office/drawing/2014/main" id="{39D8341C-45F9-4CED-5714-2161D3D20191}"/>
              </a:ext>
            </a:extLst>
          </p:cNvPr>
          <p:cNvSpPr>
            <a:spLocks noGrp="1"/>
          </p:cNvSpPr>
          <p:nvPr>
            <p:ph idx="1"/>
          </p:nvPr>
        </p:nvSpPr>
        <p:spPr>
          <a:xfrm>
            <a:off x="838200" y="1597981"/>
            <a:ext cx="10515600" cy="4578982"/>
          </a:xfrm>
        </p:spPr>
        <p:txBody>
          <a:bodyPr/>
          <a:lstStyle/>
          <a:p>
            <a:r>
              <a:rPr lang="en-US" dirty="0"/>
              <a:t>Substance misuse is a compulsive behaviour and can impact on a service user’s decision making.</a:t>
            </a:r>
          </a:p>
          <a:p>
            <a:r>
              <a:rPr lang="en-GB" dirty="0"/>
              <a:t>Substance misuse and self neglect are commonly found together.</a:t>
            </a:r>
          </a:p>
          <a:p>
            <a:r>
              <a:rPr lang="en-GB" dirty="0"/>
              <a:t>Do you have the skills and confidence to identify and discuss this with service users?</a:t>
            </a:r>
          </a:p>
          <a:p>
            <a:r>
              <a:rPr lang="en-GB" dirty="0"/>
              <a:t>Do you understand the resources available to support you in dealing with substance misuse and the referral pathways to use?</a:t>
            </a:r>
          </a:p>
          <a:p>
            <a:r>
              <a:rPr lang="en-GB" dirty="0"/>
              <a:t>The use of assertive outreach in the most challenging cases is seen as good practice.</a:t>
            </a:r>
          </a:p>
        </p:txBody>
      </p:sp>
      <p:pic>
        <p:nvPicPr>
          <p:cNvPr id="4" name="Picture 3" descr="Untitled37">
            <a:extLst>
              <a:ext uri="{FF2B5EF4-FFF2-40B4-BE49-F238E27FC236}">
                <a16:creationId xmlns:a16="http://schemas.microsoft.com/office/drawing/2014/main" id="{4F2A07C6-C321-67C1-78D8-0D0FEB65E43E}"/>
              </a:ext>
            </a:extLst>
          </p:cNvPr>
          <p:cNvPicPr/>
          <p:nvPr/>
        </p:nvPicPr>
        <p:blipFill rotWithShape="1">
          <a:blip r:embed="rId4">
            <a:extLst>
              <a:ext uri="{28A0092B-C50C-407E-A947-70E740481C1C}">
                <a14:useLocalDpi xmlns:a14="http://schemas.microsoft.com/office/drawing/2010/main" val="0"/>
              </a:ext>
            </a:extLst>
          </a:blip>
          <a:srcRect b="84790"/>
          <a:stretch/>
        </p:blipFill>
        <p:spPr bwMode="auto">
          <a:xfrm>
            <a:off x="0" y="5722586"/>
            <a:ext cx="9708204" cy="1135414"/>
          </a:xfrm>
          <a:prstGeom prst="rect">
            <a:avLst/>
          </a:prstGeom>
          <a:noFill/>
          <a:ln>
            <a:noFill/>
          </a:ln>
          <a:effectLst/>
        </p:spPr>
      </p:pic>
      <p:pic>
        <p:nvPicPr>
          <p:cNvPr id="5" name="Picture 4" descr="TSAB Logo - Jpeg">
            <a:extLst>
              <a:ext uri="{FF2B5EF4-FFF2-40B4-BE49-F238E27FC236}">
                <a16:creationId xmlns:a16="http://schemas.microsoft.com/office/drawing/2014/main" id="{5C15056F-F3B6-2F24-3C83-381D95DC617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53016" y="5722586"/>
            <a:ext cx="1962150" cy="1239520"/>
          </a:xfrm>
          <a:prstGeom prst="rect">
            <a:avLst/>
          </a:prstGeom>
          <a:noFill/>
          <a:ln>
            <a:noFill/>
          </a:ln>
          <a:effectLst/>
        </p:spPr>
      </p:pic>
      <p:pic>
        <p:nvPicPr>
          <p:cNvPr id="6" name="Audio 5">
            <a:hlinkClick r:id="" action="ppaction://media"/>
            <a:extLst>
              <a:ext uri="{FF2B5EF4-FFF2-40B4-BE49-F238E27FC236}">
                <a16:creationId xmlns:a16="http://schemas.microsoft.com/office/drawing/2014/main" id="{E6869289-57C6-5A4F-E86F-F541458D75D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888162301"/>
      </p:ext>
    </p:extLst>
  </p:cSld>
  <p:clrMapOvr>
    <a:masterClrMapping/>
  </p:clrMapOvr>
  <mc:AlternateContent xmlns:mc="http://schemas.openxmlformats.org/markup-compatibility/2006" xmlns:p14="http://schemas.microsoft.com/office/powerpoint/2010/main">
    <mc:Choice Requires="p14">
      <p:transition spd="slow" p14:dur="2000" advTm="55984"/>
    </mc:Choice>
    <mc:Fallback xmlns="">
      <p:transition spd="slow" advTm="55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B4A8-C50C-8F5A-80B5-02B8D4E1EF03}"/>
              </a:ext>
            </a:extLst>
          </p:cNvPr>
          <p:cNvSpPr>
            <a:spLocks noGrp="1"/>
          </p:cNvSpPr>
          <p:nvPr>
            <p:ph type="title"/>
          </p:nvPr>
        </p:nvSpPr>
        <p:spPr/>
        <p:txBody>
          <a:bodyPr/>
          <a:lstStyle/>
          <a:p>
            <a:r>
              <a:rPr lang="en-US" dirty="0"/>
              <a:t>Professional curiosity</a:t>
            </a:r>
            <a:endParaRPr lang="en-GB" dirty="0"/>
          </a:p>
        </p:txBody>
      </p:sp>
      <p:sp>
        <p:nvSpPr>
          <p:cNvPr id="3" name="Content Placeholder 2">
            <a:extLst>
              <a:ext uri="{FF2B5EF4-FFF2-40B4-BE49-F238E27FC236}">
                <a16:creationId xmlns:a16="http://schemas.microsoft.com/office/drawing/2014/main" id="{39D8341C-45F9-4CED-5714-2161D3D20191}"/>
              </a:ext>
            </a:extLst>
          </p:cNvPr>
          <p:cNvSpPr>
            <a:spLocks noGrp="1"/>
          </p:cNvSpPr>
          <p:nvPr>
            <p:ph idx="1"/>
          </p:nvPr>
        </p:nvSpPr>
        <p:spPr/>
        <p:txBody>
          <a:bodyPr>
            <a:normAutofit/>
          </a:bodyPr>
          <a:lstStyle/>
          <a:p>
            <a:r>
              <a:rPr lang="en-US" dirty="0"/>
              <a:t>As practitioners, we need to be careful about making assumptions or accepting information at face value.</a:t>
            </a:r>
          </a:p>
          <a:p>
            <a:r>
              <a:rPr lang="en-US" dirty="0"/>
              <a:t>Seeking information from all potential sources of information.</a:t>
            </a:r>
          </a:p>
          <a:p>
            <a:r>
              <a:rPr lang="en-US" dirty="0"/>
              <a:t>Understanding the impact of compulsive behaviours or other influences.</a:t>
            </a:r>
          </a:p>
          <a:p>
            <a:r>
              <a:rPr lang="en-US" dirty="0"/>
              <a:t>Understanding controlling and coercive relationships</a:t>
            </a:r>
          </a:p>
          <a:p>
            <a:r>
              <a:rPr lang="en-US" dirty="0"/>
              <a:t>Asking questions in a sensitive, supportive and non confrontational manner, avoiding closed questions where possible.</a:t>
            </a:r>
          </a:p>
          <a:p>
            <a:endParaRPr lang="en-US" dirty="0"/>
          </a:p>
          <a:p>
            <a:endParaRPr lang="en-GB" dirty="0"/>
          </a:p>
        </p:txBody>
      </p:sp>
      <p:pic>
        <p:nvPicPr>
          <p:cNvPr id="4" name="Picture 3" descr="Untitled37">
            <a:extLst>
              <a:ext uri="{FF2B5EF4-FFF2-40B4-BE49-F238E27FC236}">
                <a16:creationId xmlns:a16="http://schemas.microsoft.com/office/drawing/2014/main" id="{4F2A07C6-C321-67C1-78D8-0D0FEB65E43E}"/>
              </a:ext>
            </a:extLst>
          </p:cNvPr>
          <p:cNvPicPr/>
          <p:nvPr/>
        </p:nvPicPr>
        <p:blipFill rotWithShape="1">
          <a:blip r:embed="rId4">
            <a:extLst>
              <a:ext uri="{28A0092B-C50C-407E-A947-70E740481C1C}">
                <a14:useLocalDpi xmlns:a14="http://schemas.microsoft.com/office/drawing/2010/main" val="0"/>
              </a:ext>
            </a:extLst>
          </a:blip>
          <a:srcRect b="84790"/>
          <a:stretch/>
        </p:blipFill>
        <p:spPr bwMode="auto">
          <a:xfrm>
            <a:off x="0" y="5722586"/>
            <a:ext cx="9708204" cy="1135414"/>
          </a:xfrm>
          <a:prstGeom prst="rect">
            <a:avLst/>
          </a:prstGeom>
          <a:noFill/>
          <a:ln>
            <a:noFill/>
          </a:ln>
          <a:effectLst/>
        </p:spPr>
      </p:pic>
      <p:pic>
        <p:nvPicPr>
          <p:cNvPr id="5" name="Picture 4" descr="TSAB Logo - Jpeg">
            <a:extLst>
              <a:ext uri="{FF2B5EF4-FFF2-40B4-BE49-F238E27FC236}">
                <a16:creationId xmlns:a16="http://schemas.microsoft.com/office/drawing/2014/main" id="{5C15056F-F3B6-2F24-3C83-381D95DC617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53016" y="5722586"/>
            <a:ext cx="1962150" cy="1239520"/>
          </a:xfrm>
          <a:prstGeom prst="rect">
            <a:avLst/>
          </a:prstGeom>
          <a:noFill/>
          <a:ln>
            <a:noFill/>
          </a:ln>
          <a:effectLst/>
        </p:spPr>
      </p:pic>
      <p:pic>
        <p:nvPicPr>
          <p:cNvPr id="6" name="Audio 5">
            <a:hlinkClick r:id="" action="ppaction://media"/>
            <a:extLst>
              <a:ext uri="{FF2B5EF4-FFF2-40B4-BE49-F238E27FC236}">
                <a16:creationId xmlns:a16="http://schemas.microsoft.com/office/drawing/2014/main" id="{E28476F0-ECD9-2025-0682-4878E51C4EA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44407291"/>
      </p:ext>
    </p:extLst>
  </p:cSld>
  <p:clrMapOvr>
    <a:masterClrMapping/>
  </p:clrMapOvr>
  <mc:AlternateContent xmlns:mc="http://schemas.openxmlformats.org/markup-compatibility/2006" xmlns:p14="http://schemas.microsoft.com/office/powerpoint/2010/main">
    <mc:Choice Requires="p14">
      <p:transition spd="slow" p14:dur="2000" advTm="80831"/>
    </mc:Choice>
    <mc:Fallback xmlns="">
      <p:transition spd="slow" advTm="80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B4A8-C50C-8F5A-80B5-02B8D4E1EF03}"/>
              </a:ext>
            </a:extLst>
          </p:cNvPr>
          <p:cNvSpPr>
            <a:spLocks noGrp="1"/>
          </p:cNvSpPr>
          <p:nvPr>
            <p:ph type="title"/>
          </p:nvPr>
        </p:nvSpPr>
        <p:spPr/>
        <p:txBody>
          <a:bodyPr/>
          <a:lstStyle/>
          <a:p>
            <a:r>
              <a:rPr lang="en-US" dirty="0"/>
              <a:t>Multi-agency working.</a:t>
            </a:r>
            <a:endParaRPr lang="en-GB" dirty="0"/>
          </a:p>
        </p:txBody>
      </p:sp>
      <p:sp>
        <p:nvSpPr>
          <p:cNvPr id="3" name="Content Placeholder 2">
            <a:extLst>
              <a:ext uri="{FF2B5EF4-FFF2-40B4-BE49-F238E27FC236}">
                <a16:creationId xmlns:a16="http://schemas.microsoft.com/office/drawing/2014/main" id="{39D8341C-45F9-4CED-5714-2161D3D20191}"/>
              </a:ext>
            </a:extLst>
          </p:cNvPr>
          <p:cNvSpPr>
            <a:spLocks noGrp="1"/>
          </p:cNvSpPr>
          <p:nvPr>
            <p:ph idx="1"/>
          </p:nvPr>
        </p:nvSpPr>
        <p:spPr/>
        <p:txBody>
          <a:bodyPr/>
          <a:lstStyle/>
          <a:p>
            <a:r>
              <a:rPr lang="en-US" dirty="0"/>
              <a:t>Working together effectively is the best way that we can safeguard adults at risk.</a:t>
            </a:r>
          </a:p>
          <a:p>
            <a:r>
              <a:rPr lang="en-US" dirty="0"/>
              <a:t>Sharing information is key to understanding the holistic picture around the individual and to utilising the resources of partner agencies.</a:t>
            </a:r>
          </a:p>
          <a:p>
            <a:r>
              <a:rPr lang="en-US" dirty="0"/>
              <a:t>The defensive culture around information sharing needs to change, we need to understand when we can share and be pro-active in doing so.</a:t>
            </a:r>
          </a:p>
          <a:p>
            <a:r>
              <a:rPr lang="en-US" dirty="0"/>
              <a:t>Are you confident in sharing without consent?</a:t>
            </a:r>
          </a:p>
          <a:p>
            <a:endParaRPr lang="en-GB" dirty="0"/>
          </a:p>
        </p:txBody>
      </p:sp>
      <p:pic>
        <p:nvPicPr>
          <p:cNvPr id="4" name="Picture 3" descr="Untitled37">
            <a:extLst>
              <a:ext uri="{FF2B5EF4-FFF2-40B4-BE49-F238E27FC236}">
                <a16:creationId xmlns:a16="http://schemas.microsoft.com/office/drawing/2014/main" id="{4F2A07C6-C321-67C1-78D8-0D0FEB65E43E}"/>
              </a:ext>
            </a:extLst>
          </p:cNvPr>
          <p:cNvPicPr/>
          <p:nvPr/>
        </p:nvPicPr>
        <p:blipFill rotWithShape="1">
          <a:blip r:embed="rId4">
            <a:extLst>
              <a:ext uri="{28A0092B-C50C-407E-A947-70E740481C1C}">
                <a14:useLocalDpi xmlns:a14="http://schemas.microsoft.com/office/drawing/2010/main" val="0"/>
              </a:ext>
            </a:extLst>
          </a:blip>
          <a:srcRect b="84790"/>
          <a:stretch/>
        </p:blipFill>
        <p:spPr bwMode="auto">
          <a:xfrm>
            <a:off x="0" y="5722586"/>
            <a:ext cx="9708204" cy="1135414"/>
          </a:xfrm>
          <a:prstGeom prst="rect">
            <a:avLst/>
          </a:prstGeom>
          <a:noFill/>
          <a:ln>
            <a:noFill/>
          </a:ln>
          <a:effectLst/>
        </p:spPr>
      </p:pic>
      <p:pic>
        <p:nvPicPr>
          <p:cNvPr id="5" name="Picture 4" descr="TSAB Logo - Jpeg">
            <a:extLst>
              <a:ext uri="{FF2B5EF4-FFF2-40B4-BE49-F238E27FC236}">
                <a16:creationId xmlns:a16="http://schemas.microsoft.com/office/drawing/2014/main" id="{5C15056F-F3B6-2F24-3C83-381D95DC617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53016" y="5722586"/>
            <a:ext cx="1962150" cy="1239520"/>
          </a:xfrm>
          <a:prstGeom prst="rect">
            <a:avLst/>
          </a:prstGeom>
          <a:noFill/>
          <a:ln>
            <a:noFill/>
          </a:ln>
          <a:effectLst/>
        </p:spPr>
      </p:pic>
      <p:pic>
        <p:nvPicPr>
          <p:cNvPr id="6" name="Audio 5">
            <a:hlinkClick r:id="" action="ppaction://media"/>
            <a:extLst>
              <a:ext uri="{FF2B5EF4-FFF2-40B4-BE49-F238E27FC236}">
                <a16:creationId xmlns:a16="http://schemas.microsoft.com/office/drawing/2014/main" id="{AA20999B-3385-3299-7B4E-01E2AA6BCFC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014286049"/>
      </p:ext>
    </p:extLst>
  </p:cSld>
  <p:clrMapOvr>
    <a:masterClrMapping/>
  </p:clrMapOvr>
  <mc:AlternateContent xmlns:mc="http://schemas.openxmlformats.org/markup-compatibility/2006" xmlns:p14="http://schemas.microsoft.com/office/powerpoint/2010/main">
    <mc:Choice Requires="p14">
      <p:transition spd="slow" p14:dur="2000" advTm="94382"/>
    </mc:Choice>
    <mc:Fallback xmlns="">
      <p:transition spd="slow" advTm="94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2721683-04f4-4985-8153-091f3d9c7c18">
      <Terms xmlns="http://schemas.microsoft.com/office/infopath/2007/PartnerControls"/>
    </lcf76f155ced4ddcb4097134ff3c332f>
    <TaxCatchAll xmlns="f5f56b1f-ac1a-44d2-aeca-d6a1798accf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0261741CEF17E4CA5A06F4983B9617D" ma:contentTypeVersion="13" ma:contentTypeDescription="Create a new document." ma:contentTypeScope="" ma:versionID="a4eb3234f8b33e75f728768b8e77971f">
  <xsd:schema xmlns:xsd="http://www.w3.org/2001/XMLSchema" xmlns:xs="http://www.w3.org/2001/XMLSchema" xmlns:p="http://schemas.microsoft.com/office/2006/metadata/properties" xmlns:ns2="22721683-04f4-4985-8153-091f3d9c7c18" xmlns:ns3="f5f56b1f-ac1a-44d2-aeca-d6a1798accfc" targetNamespace="http://schemas.microsoft.com/office/2006/metadata/properties" ma:root="true" ma:fieldsID="ea0fa5d57191ffa36296b3e21c86cdc8" ns2:_="" ns3:_="">
    <xsd:import namespace="22721683-04f4-4985-8153-091f3d9c7c18"/>
    <xsd:import namespace="f5f56b1f-ac1a-44d2-aeca-d6a1798accfc"/>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721683-04f4-4985-8153-091f3d9c7c1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16c5055a-4abd-43df-9bfa-3aff5869a395"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5f56b1f-ac1a-44d2-aeca-d6a1798accfc"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1d54dd1-b1a9-4099-a6f9-cca6011e7ac0}" ma:internalName="TaxCatchAll" ma:showField="CatchAllData" ma:web="f5f56b1f-ac1a-44d2-aeca-d6a1798accfc">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C840B5-6CF7-41E7-BBB4-2D1563840CC4}">
  <ds:schemaRefs>
    <ds:schemaRef ds:uri="http://purl.org/dc/terms/"/>
    <ds:schemaRef ds:uri="f5f56b1f-ac1a-44d2-aeca-d6a1798accfc"/>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22721683-04f4-4985-8153-091f3d9c7c18"/>
    <ds:schemaRef ds:uri="http://www.w3.org/XML/1998/namespace"/>
  </ds:schemaRefs>
</ds:datastoreItem>
</file>

<file path=customXml/itemProps2.xml><?xml version="1.0" encoding="utf-8"?>
<ds:datastoreItem xmlns:ds="http://schemas.openxmlformats.org/officeDocument/2006/customXml" ds:itemID="{6F6B08E6-9669-4BC5-B0BA-CAE44EAFFE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721683-04f4-4985-8153-091f3d9c7c18"/>
    <ds:schemaRef ds:uri="f5f56b1f-ac1a-44d2-aeca-d6a1798acc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E7A4B8-CC5C-4AC0-B84A-04F1F92919C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1088</TotalTime>
  <Words>753</Words>
  <Application>Microsoft Office PowerPoint</Application>
  <PresentationFormat>Widescreen</PresentationFormat>
  <Paragraphs>79</Paragraphs>
  <Slides>13</Slides>
  <Notes>0</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Safeguarding Adult Review  Learning from the Bernadette SAR.</vt:lpstr>
      <vt:lpstr>Bernadette</vt:lpstr>
      <vt:lpstr>Background.</vt:lpstr>
      <vt:lpstr>What issues was Bernadette faced with?</vt:lpstr>
      <vt:lpstr>Practitioner Workshop Themes.</vt:lpstr>
      <vt:lpstr>Overcoming barriers to engagement.</vt:lpstr>
      <vt:lpstr>Managing substance misuse.</vt:lpstr>
      <vt:lpstr>Professional curiosity</vt:lpstr>
      <vt:lpstr>Multi-agency working.</vt:lpstr>
      <vt:lpstr>Identifying and referring domestic abuse.</vt:lpstr>
      <vt:lpstr>Recommendations.</vt:lpstr>
      <vt:lpstr>Next Steps.</vt:lpstr>
      <vt:lpstr> Thanks for your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 Bell</dc:creator>
  <cp:lastModifiedBy>Gina Hurwood</cp:lastModifiedBy>
  <cp:revision>8</cp:revision>
  <cp:lastPrinted>2024-01-26T16:23:19Z</cp:lastPrinted>
  <dcterms:created xsi:type="dcterms:W3CDTF">2021-10-12T13:26:32Z</dcterms:created>
  <dcterms:modified xsi:type="dcterms:W3CDTF">2024-01-29T14:57:14Z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0959cb5-d6fa-43bd-af65-dd08ea55ea38_Enabled">
    <vt:lpwstr>true</vt:lpwstr>
  </property>
  <property fmtid="{D5CDD505-2E9C-101B-9397-08002B2CF9AE}" pid="3" name="MSIP_Label_b0959cb5-d6fa-43bd-af65-dd08ea55ea38_SetDate">
    <vt:lpwstr>2022-01-18T14:06:43Z</vt:lpwstr>
  </property>
  <property fmtid="{D5CDD505-2E9C-101B-9397-08002B2CF9AE}" pid="4" name="MSIP_Label_b0959cb5-d6fa-43bd-af65-dd08ea55ea38_Method">
    <vt:lpwstr>Privileged</vt:lpwstr>
  </property>
  <property fmtid="{D5CDD505-2E9C-101B-9397-08002B2CF9AE}" pid="5" name="MSIP_Label_b0959cb5-d6fa-43bd-af65-dd08ea55ea38_Name">
    <vt:lpwstr>b0959cb5-d6fa-43bd-af65-dd08ea55ea38</vt:lpwstr>
  </property>
  <property fmtid="{D5CDD505-2E9C-101B-9397-08002B2CF9AE}" pid="6" name="MSIP_Label_b0959cb5-d6fa-43bd-af65-dd08ea55ea38_SiteId">
    <vt:lpwstr>c947251d-81c4-4c9b-995d-f3d3b7a048c7</vt:lpwstr>
  </property>
  <property fmtid="{D5CDD505-2E9C-101B-9397-08002B2CF9AE}" pid="7" name="MSIP_Label_b0959cb5-d6fa-43bd-af65-dd08ea55ea38_ActionId">
    <vt:lpwstr>8756456b-f4db-4c1b-9db1-644f39a2e5fc</vt:lpwstr>
  </property>
  <property fmtid="{D5CDD505-2E9C-101B-9397-08002B2CF9AE}" pid="8" name="MSIP_Label_b0959cb5-d6fa-43bd-af65-dd08ea55ea38_ContentBits">
    <vt:lpwstr>1</vt:lpwstr>
  </property>
  <property fmtid="{D5CDD505-2E9C-101B-9397-08002B2CF9AE}" pid="9" name="ContentTypeId">
    <vt:lpwstr>0x01010000261741CEF17E4CA5A06F4983B9617D</vt:lpwstr>
  </property>
</Properties>
</file>