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5" r:id="rId2"/>
    <p:sldId id="332" r:id="rId3"/>
    <p:sldId id="301" r:id="rId4"/>
    <p:sldId id="302" r:id="rId5"/>
    <p:sldId id="329" r:id="rId6"/>
    <p:sldId id="330" r:id="rId7"/>
    <p:sldId id="331" r:id="rId8"/>
    <p:sldId id="333" r:id="rId9"/>
    <p:sldId id="334" r:id="rId10"/>
    <p:sldId id="335" r:id="rId11"/>
    <p:sldId id="336" r:id="rId12"/>
    <p:sldId id="337" r:id="rId13"/>
    <p:sldId id="338" r:id="rId14"/>
    <p:sldId id="339" r:id="rId15"/>
    <p:sldId id="34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531"/>
  </p:normalViewPr>
  <p:slideViewPr>
    <p:cSldViewPr snapToGrid="0" snapToObjects="1">
      <p:cViewPr varScale="1">
        <p:scale>
          <a:sx n="58" d="100"/>
          <a:sy n="58"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C9D04-E6B6-42EB-87A8-464A0AB477E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EE08FCC-81FA-4CCB-962E-CB23D1BE60B2}">
      <dgm:prSet/>
      <dgm:spPr/>
      <dgm:t>
        <a:bodyPr/>
        <a:lstStyle/>
        <a:p>
          <a:r>
            <a:rPr lang="en-GB" dirty="0"/>
            <a:t>The Process</a:t>
          </a:r>
          <a:endParaRPr lang="en-US" dirty="0"/>
        </a:p>
      </dgm:t>
    </dgm:pt>
    <dgm:pt modelId="{87667D7F-ABBD-43AE-A093-9EA834772E8A}" type="parTrans" cxnId="{26B1487B-AAB2-4B5F-B35E-2494AD6DAFA8}">
      <dgm:prSet/>
      <dgm:spPr/>
      <dgm:t>
        <a:bodyPr/>
        <a:lstStyle/>
        <a:p>
          <a:endParaRPr lang="en-US"/>
        </a:p>
      </dgm:t>
    </dgm:pt>
    <dgm:pt modelId="{E9CE5EA9-DF20-47D5-A235-A524E3F32C8E}" type="sibTrans" cxnId="{26B1487B-AAB2-4B5F-B35E-2494AD6DAFA8}">
      <dgm:prSet/>
      <dgm:spPr/>
      <dgm:t>
        <a:bodyPr/>
        <a:lstStyle/>
        <a:p>
          <a:endParaRPr lang="en-US"/>
        </a:p>
      </dgm:t>
    </dgm:pt>
    <dgm:pt modelId="{1E28C0B7-3CA0-407B-A4E3-6198181D3AFD}">
      <dgm:prSet/>
      <dgm:spPr/>
      <dgm:t>
        <a:bodyPr/>
        <a:lstStyle/>
        <a:p>
          <a:r>
            <a:rPr lang="en-GB" dirty="0"/>
            <a:t>The Good practice, changes and learning for TSAB &amp; partner agencies</a:t>
          </a:r>
          <a:endParaRPr lang="en-US" dirty="0"/>
        </a:p>
      </dgm:t>
    </dgm:pt>
    <dgm:pt modelId="{527C7D56-F175-4525-83FB-AC5BA919F9DD}" type="parTrans" cxnId="{78550B33-3C62-4C58-98B7-9A73489129D3}">
      <dgm:prSet/>
      <dgm:spPr/>
      <dgm:t>
        <a:bodyPr/>
        <a:lstStyle/>
        <a:p>
          <a:endParaRPr lang="en-US"/>
        </a:p>
      </dgm:t>
    </dgm:pt>
    <dgm:pt modelId="{70B5689A-8B2B-45BB-9395-99A1417A0D82}" type="sibTrans" cxnId="{78550B33-3C62-4C58-98B7-9A73489129D3}">
      <dgm:prSet/>
      <dgm:spPr/>
      <dgm:t>
        <a:bodyPr/>
        <a:lstStyle/>
        <a:p>
          <a:endParaRPr lang="en-US"/>
        </a:p>
      </dgm:t>
    </dgm:pt>
    <dgm:pt modelId="{5365DF6E-AE74-4D7C-8D61-16F9251FB2C8}">
      <dgm:prSet/>
      <dgm:spPr/>
      <dgm:t>
        <a:bodyPr/>
        <a:lstStyle/>
        <a:p>
          <a:r>
            <a:rPr lang="en-GB" dirty="0"/>
            <a:t>Recommendations</a:t>
          </a:r>
          <a:endParaRPr lang="en-US" dirty="0"/>
        </a:p>
      </dgm:t>
    </dgm:pt>
    <dgm:pt modelId="{4C24B872-1F55-4569-AEB0-2FAAC8867EE4}" type="parTrans" cxnId="{A1E5DEC3-1730-4416-A637-4CD0E0C4AF52}">
      <dgm:prSet/>
      <dgm:spPr/>
      <dgm:t>
        <a:bodyPr/>
        <a:lstStyle/>
        <a:p>
          <a:endParaRPr lang="en-US"/>
        </a:p>
      </dgm:t>
    </dgm:pt>
    <dgm:pt modelId="{AF9DA0FB-516B-4438-90E3-AA79F03CB01B}" type="sibTrans" cxnId="{A1E5DEC3-1730-4416-A637-4CD0E0C4AF52}">
      <dgm:prSet/>
      <dgm:spPr/>
      <dgm:t>
        <a:bodyPr/>
        <a:lstStyle/>
        <a:p>
          <a:endParaRPr lang="en-US"/>
        </a:p>
      </dgm:t>
    </dgm:pt>
    <dgm:pt modelId="{BEE83E43-8448-3042-842F-846BE5E9AD3E}">
      <dgm:prSet/>
      <dgm:spPr/>
      <dgm:t>
        <a:bodyPr/>
        <a:lstStyle/>
        <a:p>
          <a:r>
            <a:rPr lang="en-GB" dirty="0"/>
            <a:t>Family Engagement </a:t>
          </a:r>
        </a:p>
      </dgm:t>
    </dgm:pt>
    <dgm:pt modelId="{0080C341-6BA8-9743-90E3-17B53A04FD5D}" type="parTrans" cxnId="{0BB517A1-0502-6A4E-ABE4-64AB55BB0A31}">
      <dgm:prSet/>
      <dgm:spPr/>
      <dgm:t>
        <a:bodyPr/>
        <a:lstStyle/>
        <a:p>
          <a:endParaRPr lang="en-GB"/>
        </a:p>
      </dgm:t>
    </dgm:pt>
    <dgm:pt modelId="{3C3FB3A4-21AD-D348-8793-4C19089C9086}" type="sibTrans" cxnId="{0BB517A1-0502-6A4E-ABE4-64AB55BB0A31}">
      <dgm:prSet/>
      <dgm:spPr/>
      <dgm:t>
        <a:bodyPr/>
        <a:lstStyle/>
        <a:p>
          <a:endParaRPr lang="en-GB"/>
        </a:p>
      </dgm:t>
    </dgm:pt>
    <dgm:pt modelId="{2A88783F-CD12-774E-BB1F-F9ABDAF77A23}" type="pres">
      <dgm:prSet presAssocID="{94AC9D04-E6B6-42EB-87A8-464A0AB477EE}" presName="linear" presStyleCnt="0">
        <dgm:presLayoutVars>
          <dgm:animLvl val="lvl"/>
          <dgm:resizeHandles val="exact"/>
        </dgm:presLayoutVars>
      </dgm:prSet>
      <dgm:spPr/>
    </dgm:pt>
    <dgm:pt modelId="{A86E4011-BC79-D84A-8088-769DA05C657A}" type="pres">
      <dgm:prSet presAssocID="{4EE08FCC-81FA-4CCB-962E-CB23D1BE60B2}" presName="parentText" presStyleLbl="node1" presStyleIdx="0" presStyleCnt="4">
        <dgm:presLayoutVars>
          <dgm:chMax val="0"/>
          <dgm:bulletEnabled val="1"/>
        </dgm:presLayoutVars>
      </dgm:prSet>
      <dgm:spPr/>
    </dgm:pt>
    <dgm:pt modelId="{4721F91C-D3A4-1047-A257-0CD6C51E7F6C}" type="pres">
      <dgm:prSet presAssocID="{E9CE5EA9-DF20-47D5-A235-A524E3F32C8E}" presName="spacer" presStyleCnt="0"/>
      <dgm:spPr/>
    </dgm:pt>
    <dgm:pt modelId="{9F347297-40F7-C747-8741-05E07C54BA62}" type="pres">
      <dgm:prSet presAssocID="{BEE83E43-8448-3042-842F-846BE5E9AD3E}" presName="parentText" presStyleLbl="node1" presStyleIdx="1" presStyleCnt="4" custLinFactNeighborX="-49" custLinFactNeighborY="50002">
        <dgm:presLayoutVars>
          <dgm:chMax val="0"/>
          <dgm:bulletEnabled val="1"/>
        </dgm:presLayoutVars>
      </dgm:prSet>
      <dgm:spPr/>
    </dgm:pt>
    <dgm:pt modelId="{8C2AE42E-E55D-044A-AE3C-A26E1307E7C3}" type="pres">
      <dgm:prSet presAssocID="{3C3FB3A4-21AD-D348-8793-4C19089C9086}" presName="spacer" presStyleCnt="0"/>
      <dgm:spPr/>
    </dgm:pt>
    <dgm:pt modelId="{61111E41-8462-5545-9C2E-F0498E2E06B9}" type="pres">
      <dgm:prSet presAssocID="{1E28C0B7-3CA0-407B-A4E3-6198181D3AFD}" presName="parentText" presStyleLbl="node1" presStyleIdx="2" presStyleCnt="4">
        <dgm:presLayoutVars>
          <dgm:chMax val="0"/>
          <dgm:bulletEnabled val="1"/>
        </dgm:presLayoutVars>
      </dgm:prSet>
      <dgm:spPr/>
    </dgm:pt>
    <dgm:pt modelId="{45338B96-41C3-384E-9AAF-77E412A70483}" type="pres">
      <dgm:prSet presAssocID="{70B5689A-8B2B-45BB-9395-99A1417A0D82}" presName="spacer" presStyleCnt="0"/>
      <dgm:spPr/>
    </dgm:pt>
    <dgm:pt modelId="{3CEA42DB-627A-CD4C-9376-CB2078CA3F97}" type="pres">
      <dgm:prSet presAssocID="{5365DF6E-AE74-4D7C-8D61-16F9251FB2C8}" presName="parentText" presStyleLbl="node1" presStyleIdx="3" presStyleCnt="4">
        <dgm:presLayoutVars>
          <dgm:chMax val="0"/>
          <dgm:bulletEnabled val="1"/>
        </dgm:presLayoutVars>
      </dgm:prSet>
      <dgm:spPr/>
    </dgm:pt>
  </dgm:ptLst>
  <dgm:cxnLst>
    <dgm:cxn modelId="{78550B33-3C62-4C58-98B7-9A73489129D3}" srcId="{94AC9D04-E6B6-42EB-87A8-464A0AB477EE}" destId="{1E28C0B7-3CA0-407B-A4E3-6198181D3AFD}" srcOrd="2" destOrd="0" parTransId="{527C7D56-F175-4525-83FB-AC5BA919F9DD}" sibTransId="{70B5689A-8B2B-45BB-9395-99A1417A0D82}"/>
    <dgm:cxn modelId="{3F63D653-DAEA-F14B-9250-C1912A551466}" type="presOf" srcId="{BEE83E43-8448-3042-842F-846BE5E9AD3E}" destId="{9F347297-40F7-C747-8741-05E07C54BA62}" srcOrd="0" destOrd="0" presId="urn:microsoft.com/office/officeart/2005/8/layout/vList2"/>
    <dgm:cxn modelId="{92630C59-E479-6C45-8499-06B84CDB73E7}" type="presOf" srcId="{5365DF6E-AE74-4D7C-8D61-16F9251FB2C8}" destId="{3CEA42DB-627A-CD4C-9376-CB2078CA3F97}" srcOrd="0" destOrd="0" presId="urn:microsoft.com/office/officeart/2005/8/layout/vList2"/>
    <dgm:cxn modelId="{26B1487B-AAB2-4B5F-B35E-2494AD6DAFA8}" srcId="{94AC9D04-E6B6-42EB-87A8-464A0AB477EE}" destId="{4EE08FCC-81FA-4CCB-962E-CB23D1BE60B2}" srcOrd="0" destOrd="0" parTransId="{87667D7F-ABBD-43AE-A093-9EA834772E8A}" sibTransId="{E9CE5EA9-DF20-47D5-A235-A524E3F32C8E}"/>
    <dgm:cxn modelId="{A835D486-D917-F441-A277-2A09528D21A6}" type="presOf" srcId="{4EE08FCC-81FA-4CCB-962E-CB23D1BE60B2}" destId="{A86E4011-BC79-D84A-8088-769DA05C657A}" srcOrd="0" destOrd="0" presId="urn:microsoft.com/office/officeart/2005/8/layout/vList2"/>
    <dgm:cxn modelId="{0BB517A1-0502-6A4E-ABE4-64AB55BB0A31}" srcId="{94AC9D04-E6B6-42EB-87A8-464A0AB477EE}" destId="{BEE83E43-8448-3042-842F-846BE5E9AD3E}" srcOrd="1" destOrd="0" parTransId="{0080C341-6BA8-9743-90E3-17B53A04FD5D}" sibTransId="{3C3FB3A4-21AD-D348-8793-4C19089C9086}"/>
    <dgm:cxn modelId="{A1E5DEC3-1730-4416-A637-4CD0E0C4AF52}" srcId="{94AC9D04-E6B6-42EB-87A8-464A0AB477EE}" destId="{5365DF6E-AE74-4D7C-8D61-16F9251FB2C8}" srcOrd="3" destOrd="0" parTransId="{4C24B872-1F55-4569-AEB0-2FAAC8867EE4}" sibTransId="{AF9DA0FB-516B-4438-90E3-AA79F03CB01B}"/>
    <dgm:cxn modelId="{347004CF-7A03-7548-9A91-1885F06D4425}" type="presOf" srcId="{1E28C0B7-3CA0-407B-A4E3-6198181D3AFD}" destId="{61111E41-8462-5545-9C2E-F0498E2E06B9}" srcOrd="0" destOrd="0" presId="urn:microsoft.com/office/officeart/2005/8/layout/vList2"/>
    <dgm:cxn modelId="{5FA896EA-1358-174D-9381-B1CCFC4C59B6}" type="presOf" srcId="{94AC9D04-E6B6-42EB-87A8-464A0AB477EE}" destId="{2A88783F-CD12-774E-BB1F-F9ABDAF77A23}" srcOrd="0" destOrd="0" presId="urn:microsoft.com/office/officeart/2005/8/layout/vList2"/>
    <dgm:cxn modelId="{5FC3791E-1B5B-D14F-8D06-E2BFC0C45268}" type="presParOf" srcId="{2A88783F-CD12-774E-BB1F-F9ABDAF77A23}" destId="{A86E4011-BC79-D84A-8088-769DA05C657A}" srcOrd="0" destOrd="0" presId="urn:microsoft.com/office/officeart/2005/8/layout/vList2"/>
    <dgm:cxn modelId="{41D1D87A-5BDA-C945-9728-EB1D40E9EF28}" type="presParOf" srcId="{2A88783F-CD12-774E-BB1F-F9ABDAF77A23}" destId="{4721F91C-D3A4-1047-A257-0CD6C51E7F6C}" srcOrd="1" destOrd="0" presId="urn:microsoft.com/office/officeart/2005/8/layout/vList2"/>
    <dgm:cxn modelId="{679A2D70-4711-6B43-8818-18ADFD9C45F4}" type="presParOf" srcId="{2A88783F-CD12-774E-BB1F-F9ABDAF77A23}" destId="{9F347297-40F7-C747-8741-05E07C54BA62}" srcOrd="2" destOrd="0" presId="urn:microsoft.com/office/officeart/2005/8/layout/vList2"/>
    <dgm:cxn modelId="{EBCB00C7-0CC2-D84F-BB7D-A9CA5A72B1B5}" type="presParOf" srcId="{2A88783F-CD12-774E-BB1F-F9ABDAF77A23}" destId="{8C2AE42E-E55D-044A-AE3C-A26E1307E7C3}" srcOrd="3" destOrd="0" presId="urn:microsoft.com/office/officeart/2005/8/layout/vList2"/>
    <dgm:cxn modelId="{D1C6645E-222B-3649-9D8B-CF5E6E3DACC7}" type="presParOf" srcId="{2A88783F-CD12-774E-BB1F-F9ABDAF77A23}" destId="{61111E41-8462-5545-9C2E-F0498E2E06B9}" srcOrd="4" destOrd="0" presId="urn:microsoft.com/office/officeart/2005/8/layout/vList2"/>
    <dgm:cxn modelId="{EF0C4D5D-E5D8-5446-8030-DF591CE07DBA}" type="presParOf" srcId="{2A88783F-CD12-774E-BB1F-F9ABDAF77A23}" destId="{45338B96-41C3-384E-9AAF-77E412A70483}" srcOrd="5" destOrd="0" presId="urn:microsoft.com/office/officeart/2005/8/layout/vList2"/>
    <dgm:cxn modelId="{CC5B8705-A51C-B345-B968-D79D3ED49ED6}" type="presParOf" srcId="{2A88783F-CD12-774E-BB1F-F9ABDAF77A23}" destId="{3CEA42DB-627A-CD4C-9376-CB2078CA3F9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E4011-BC79-D84A-8088-769DA05C657A}">
      <dsp:nvSpPr>
        <dsp:cNvPr id="0" name=""/>
        <dsp:cNvSpPr/>
      </dsp:nvSpPr>
      <dsp:spPr>
        <a:xfrm>
          <a:off x="0" y="155464"/>
          <a:ext cx="6263640" cy="12314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Process</a:t>
          </a:r>
          <a:endParaRPr lang="en-US" sz="3100" kern="1200" dirty="0"/>
        </a:p>
      </dsp:txBody>
      <dsp:txXfrm>
        <a:off x="60116" y="215580"/>
        <a:ext cx="6143408" cy="1111247"/>
      </dsp:txXfrm>
    </dsp:sp>
    <dsp:sp modelId="{9F347297-40F7-C747-8741-05E07C54BA62}">
      <dsp:nvSpPr>
        <dsp:cNvPr id="0" name=""/>
        <dsp:cNvSpPr/>
      </dsp:nvSpPr>
      <dsp:spPr>
        <a:xfrm>
          <a:off x="0" y="1520865"/>
          <a:ext cx="6263640" cy="1231479"/>
        </a:xfrm>
        <a:prstGeom prst="roundRect">
          <a:avLst/>
        </a:prstGeom>
        <a:solidFill>
          <a:schemeClr val="accent2">
            <a:hueOff val="189440"/>
            <a:satOff val="3714"/>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Family Engagement </a:t>
          </a:r>
        </a:p>
      </dsp:txBody>
      <dsp:txXfrm>
        <a:off x="60116" y="1580981"/>
        <a:ext cx="6143408" cy="1111247"/>
      </dsp:txXfrm>
    </dsp:sp>
    <dsp:sp modelId="{61111E41-8462-5545-9C2E-F0498E2E06B9}">
      <dsp:nvSpPr>
        <dsp:cNvPr id="0" name=""/>
        <dsp:cNvSpPr/>
      </dsp:nvSpPr>
      <dsp:spPr>
        <a:xfrm>
          <a:off x="0" y="2796983"/>
          <a:ext cx="6263640" cy="1231479"/>
        </a:xfrm>
        <a:prstGeom prst="roundRect">
          <a:avLst/>
        </a:prstGeom>
        <a:solidFill>
          <a:schemeClr val="accent2">
            <a:hueOff val="378880"/>
            <a:satOff val="7429"/>
            <a:lumOff val="18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The Good practice, changes and learning for TSAB &amp; partner agencies</a:t>
          </a:r>
          <a:endParaRPr lang="en-US" sz="3100" kern="1200" dirty="0"/>
        </a:p>
      </dsp:txBody>
      <dsp:txXfrm>
        <a:off x="60116" y="2857099"/>
        <a:ext cx="6143408" cy="1111247"/>
      </dsp:txXfrm>
    </dsp:sp>
    <dsp:sp modelId="{3CEA42DB-627A-CD4C-9376-CB2078CA3F97}">
      <dsp:nvSpPr>
        <dsp:cNvPr id="0" name=""/>
        <dsp:cNvSpPr/>
      </dsp:nvSpPr>
      <dsp:spPr>
        <a:xfrm>
          <a:off x="0" y="4117743"/>
          <a:ext cx="6263640" cy="1231479"/>
        </a:xfrm>
        <a:prstGeom prst="roundRect">
          <a:avLst/>
        </a:prstGeom>
        <a:solidFill>
          <a:schemeClr val="accent2">
            <a:hueOff val="568320"/>
            <a:satOff val="11143"/>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dirty="0"/>
            <a:t>Recommendations</a:t>
          </a:r>
          <a:endParaRPr lang="en-US" sz="3100" kern="1200" dirty="0"/>
        </a:p>
      </dsp:txBody>
      <dsp:txXfrm>
        <a:off x="60116" y="4177859"/>
        <a:ext cx="6143408" cy="11112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8F90D-8E36-1247-BA94-33830C99AC8B}"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184F1-4879-A641-870A-E0F34B794F8C}" type="slidenum">
              <a:rPr lang="en-US" smtClean="0"/>
              <a:t>‹#›</a:t>
            </a:fld>
            <a:endParaRPr lang="en-US"/>
          </a:p>
        </p:txBody>
      </p:sp>
    </p:spTree>
    <p:extLst>
      <p:ext uri="{BB962C8B-B14F-4D97-AF65-F5344CB8AC3E}">
        <p14:creationId xmlns:p14="http://schemas.microsoft.com/office/powerpoint/2010/main" val="33442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184F1-4879-A641-870A-E0F34B794F8C}" type="slidenum">
              <a:rPr lang="en-US" smtClean="0"/>
              <a:t>1</a:t>
            </a:fld>
            <a:endParaRPr lang="en-US"/>
          </a:p>
        </p:txBody>
      </p:sp>
    </p:spTree>
    <p:extLst>
      <p:ext uri="{BB962C8B-B14F-4D97-AF65-F5344CB8AC3E}">
        <p14:creationId xmlns:p14="http://schemas.microsoft.com/office/powerpoint/2010/main" val="164106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D184F1-4879-A641-870A-E0F34B794F8C}" type="slidenum">
              <a:rPr lang="en-US" smtClean="0"/>
              <a:t>2</a:t>
            </a:fld>
            <a:endParaRPr lang="en-US"/>
          </a:p>
        </p:txBody>
      </p:sp>
    </p:spTree>
    <p:extLst>
      <p:ext uri="{BB962C8B-B14F-4D97-AF65-F5344CB8AC3E}">
        <p14:creationId xmlns:p14="http://schemas.microsoft.com/office/powerpoint/2010/main" val="120212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D184F1-4879-A641-870A-E0F34B794F8C}" type="slidenum">
              <a:rPr lang="en-US" smtClean="0"/>
              <a:t>4</a:t>
            </a:fld>
            <a:endParaRPr lang="en-US"/>
          </a:p>
        </p:txBody>
      </p:sp>
    </p:spTree>
    <p:extLst>
      <p:ext uri="{BB962C8B-B14F-4D97-AF65-F5344CB8AC3E}">
        <p14:creationId xmlns:p14="http://schemas.microsoft.com/office/powerpoint/2010/main" val="216157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D184F1-4879-A641-870A-E0F34B794F8C}" type="slidenum">
              <a:rPr lang="en-US" smtClean="0"/>
              <a:t>5</a:t>
            </a:fld>
            <a:endParaRPr lang="en-US"/>
          </a:p>
        </p:txBody>
      </p:sp>
    </p:spTree>
    <p:extLst>
      <p:ext uri="{BB962C8B-B14F-4D97-AF65-F5344CB8AC3E}">
        <p14:creationId xmlns:p14="http://schemas.microsoft.com/office/powerpoint/2010/main" val="58845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D184F1-4879-A641-870A-E0F34B794F8C}" type="slidenum">
              <a:rPr lang="en-US" smtClean="0"/>
              <a:t>6</a:t>
            </a:fld>
            <a:endParaRPr lang="en-US"/>
          </a:p>
        </p:txBody>
      </p:sp>
    </p:spTree>
    <p:extLst>
      <p:ext uri="{BB962C8B-B14F-4D97-AF65-F5344CB8AC3E}">
        <p14:creationId xmlns:p14="http://schemas.microsoft.com/office/powerpoint/2010/main" val="102490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1137744" y="6277817"/>
            <a:ext cx="2743200" cy="365125"/>
          </a:xfrm>
        </p:spPr>
        <p:txBody>
          <a:bodyPr/>
          <a:lstStyle/>
          <a:p>
            <a:fld id="{DE253993-12BE-3443-8A7A-2523E6C8C67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3100" y="5868698"/>
            <a:ext cx="2209800" cy="818237"/>
          </a:xfrm>
          <a:prstGeom prst="rect">
            <a:avLst/>
          </a:prstGeom>
        </p:spPr>
      </p:pic>
    </p:spTree>
    <p:extLst>
      <p:ext uri="{BB962C8B-B14F-4D97-AF65-F5344CB8AC3E}">
        <p14:creationId xmlns:p14="http://schemas.microsoft.com/office/powerpoint/2010/main" val="10102000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06612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99075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4194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29/11/2015</a:t>
            </a:r>
            <a:endParaRPr lang="en-US"/>
          </a:p>
        </p:txBody>
      </p:sp>
      <p:sp>
        <p:nvSpPr>
          <p:cNvPr id="5" name="Footer Placeholder 4"/>
          <p:cNvSpPr>
            <a:spLocks noGrp="1"/>
          </p:cNvSpPr>
          <p:nvPr>
            <p:ph type="ftr" sz="quarter" idx="11"/>
          </p:nvPr>
        </p:nvSpPr>
        <p:spPr/>
        <p:txBody>
          <a:bodyPr/>
          <a:lstStyle/>
          <a:p>
            <a:r>
              <a:rPr lang="en-US"/>
              <a:t>402k Consultancy Ltd.</a:t>
            </a:r>
          </a:p>
        </p:txBody>
      </p:sp>
      <p:sp>
        <p:nvSpPr>
          <p:cNvPr id="6" name="Slide Number Placeholder 5"/>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64313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81481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GB"/>
              <a:t>29/11/2015</a:t>
            </a:r>
            <a:endParaRPr lang="en-US"/>
          </a:p>
        </p:txBody>
      </p:sp>
      <p:sp>
        <p:nvSpPr>
          <p:cNvPr id="8" name="Footer Placeholder 7"/>
          <p:cNvSpPr>
            <a:spLocks noGrp="1"/>
          </p:cNvSpPr>
          <p:nvPr>
            <p:ph type="ftr" sz="quarter" idx="11"/>
          </p:nvPr>
        </p:nvSpPr>
        <p:spPr/>
        <p:txBody>
          <a:bodyPr/>
          <a:lstStyle/>
          <a:p>
            <a:r>
              <a:rPr lang="en-US"/>
              <a:t>402k Consultancy Ltd.</a:t>
            </a:r>
          </a:p>
        </p:txBody>
      </p:sp>
      <p:sp>
        <p:nvSpPr>
          <p:cNvPr id="9" name="Slide Number Placeholder 8"/>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0462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GB"/>
              <a:t>29/11/2015</a:t>
            </a:r>
            <a:endParaRPr lang="en-US"/>
          </a:p>
        </p:txBody>
      </p:sp>
      <p:sp>
        <p:nvSpPr>
          <p:cNvPr id="4" name="Footer Placeholder 3"/>
          <p:cNvSpPr>
            <a:spLocks noGrp="1"/>
          </p:cNvSpPr>
          <p:nvPr>
            <p:ph type="ftr" sz="quarter" idx="11"/>
          </p:nvPr>
        </p:nvSpPr>
        <p:spPr/>
        <p:txBody>
          <a:bodyPr/>
          <a:lstStyle/>
          <a:p>
            <a:r>
              <a:rPr lang="en-US"/>
              <a:t>402k Consultancy Ltd.</a:t>
            </a:r>
          </a:p>
        </p:txBody>
      </p:sp>
      <p:sp>
        <p:nvSpPr>
          <p:cNvPr id="5" name="Slide Number Placeholder 4"/>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175268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29/11/2015</a:t>
            </a:r>
            <a:endParaRPr lang="en-US"/>
          </a:p>
        </p:txBody>
      </p:sp>
      <p:sp>
        <p:nvSpPr>
          <p:cNvPr id="3" name="Footer Placeholder 2"/>
          <p:cNvSpPr>
            <a:spLocks noGrp="1"/>
          </p:cNvSpPr>
          <p:nvPr>
            <p:ph type="ftr" sz="quarter" idx="11"/>
          </p:nvPr>
        </p:nvSpPr>
        <p:spPr/>
        <p:txBody>
          <a:bodyPr/>
          <a:lstStyle/>
          <a:p>
            <a:r>
              <a:rPr lang="en-US"/>
              <a:t>402k Consultancy Ltd.</a:t>
            </a:r>
          </a:p>
        </p:txBody>
      </p:sp>
      <p:sp>
        <p:nvSpPr>
          <p:cNvPr id="4" name="Slide Number Placeholder 3"/>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3251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83451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29/11/2015</a:t>
            </a:r>
            <a:endParaRPr lang="en-US"/>
          </a:p>
        </p:txBody>
      </p:sp>
      <p:sp>
        <p:nvSpPr>
          <p:cNvPr id="6" name="Footer Placeholder 5"/>
          <p:cNvSpPr>
            <a:spLocks noGrp="1"/>
          </p:cNvSpPr>
          <p:nvPr>
            <p:ph type="ftr" sz="quarter" idx="11"/>
          </p:nvPr>
        </p:nvSpPr>
        <p:spPr/>
        <p:txBody>
          <a:bodyPr/>
          <a:lstStyle/>
          <a:p>
            <a:r>
              <a:rPr lang="en-US"/>
              <a:t>402k Consultancy Ltd.</a:t>
            </a:r>
          </a:p>
        </p:txBody>
      </p:sp>
      <p:sp>
        <p:nvSpPr>
          <p:cNvPr id="7" name="Slide Number Placeholder 6"/>
          <p:cNvSpPr>
            <a:spLocks noGrp="1"/>
          </p:cNvSpPr>
          <p:nvPr>
            <p:ph type="sldNum" sz="quarter" idx="12"/>
          </p:nvPr>
        </p:nvSpPr>
        <p:spPr/>
        <p:txBody>
          <a:bodyPr/>
          <a:lstStyle/>
          <a:p>
            <a:fld id="{DE253993-12BE-3443-8A7A-2523E6C8C67E}" type="slidenum">
              <a:rPr lang="en-US" smtClean="0"/>
              <a:t>‹#›</a:t>
            </a:fld>
            <a:endParaRPr lang="en-US"/>
          </a:p>
        </p:txBody>
      </p:sp>
    </p:spTree>
    <p:extLst>
      <p:ext uri="{BB962C8B-B14F-4D97-AF65-F5344CB8AC3E}">
        <p14:creationId xmlns:p14="http://schemas.microsoft.com/office/powerpoint/2010/main" val="45084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29/11/2015</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402k Consultancy Ltd.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53993-12BE-3443-8A7A-2523E6C8C67E}" type="slidenum">
              <a:rPr lang="en-US" smtClean="0"/>
              <a:t>‹#›</a:t>
            </a:fld>
            <a:endParaRPr lang="en-US"/>
          </a:p>
        </p:txBody>
      </p:sp>
      <p:sp>
        <p:nvSpPr>
          <p:cNvPr id="8" name="TextBox 7">
            <a:extLst>
              <a:ext uri="{FF2B5EF4-FFF2-40B4-BE49-F238E27FC236}">
                <a16:creationId xmlns:a16="http://schemas.microsoft.com/office/drawing/2014/main" id="{37E52303-DF95-271A-5369-17209DABF343}"/>
              </a:ext>
            </a:extLst>
          </p:cNvPr>
          <p:cNvSpPr txBox="1"/>
          <p:nvPr userDrawn="1">
            <p:extLst>
              <p:ext uri="{1162E1C5-73C7-4A58-AE30-91384D911F3F}">
                <p184:classification xmlns:p184="http://schemas.microsoft.com/office/powerpoint/2018/4/main" val="hdr"/>
              </p:ext>
            </p:extLst>
          </p:nvPr>
        </p:nvSpPr>
        <p:spPr>
          <a:xfrm>
            <a:off x="0" y="0"/>
            <a:ext cx="21764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This document was classified as: OFFICIAL</a:t>
            </a:r>
          </a:p>
        </p:txBody>
      </p:sp>
    </p:spTree>
    <p:extLst>
      <p:ext uri="{BB962C8B-B14F-4D97-AF65-F5344CB8AC3E}">
        <p14:creationId xmlns:p14="http://schemas.microsoft.com/office/powerpoint/2010/main" val="313615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hyperlink" Target="https://ipc.brookes.ac.uk/files/publications/How-Can-Care-Providers-Learn-From-Safeguarding-Adult-Reviews.pdf"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4.png"/><Relationship Id="rId5" Type="http://schemas.openxmlformats.org/officeDocument/2006/relationships/hyperlink" Target="http://www.402kconsultancy.co.uk/" TargetMode="External"/><Relationship Id="rId4" Type="http://schemas.openxmlformats.org/officeDocument/2006/relationships/hyperlink" Target="mailto:karenrees@402kconsultancy.co.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42661" y="1634944"/>
            <a:ext cx="9144000" cy="953039"/>
          </a:xfrm>
        </p:spPr>
        <p:txBody>
          <a:bodyPr>
            <a:normAutofit/>
          </a:bodyPr>
          <a:lstStyle/>
          <a:p>
            <a:r>
              <a:rPr lang="en-US" sz="4400" b="1" dirty="0" err="1">
                <a:solidFill>
                  <a:schemeClr val="accent2"/>
                </a:solidFill>
              </a:rPr>
              <a:t>Teeswide</a:t>
            </a:r>
            <a:r>
              <a:rPr lang="en-US" sz="4400" b="1" dirty="0">
                <a:solidFill>
                  <a:schemeClr val="accent2"/>
                </a:solidFill>
              </a:rPr>
              <a:t> Safeguarding Adults Board</a:t>
            </a:r>
          </a:p>
        </p:txBody>
      </p:sp>
      <p:sp>
        <p:nvSpPr>
          <p:cNvPr id="5" name="Subtitle 4"/>
          <p:cNvSpPr>
            <a:spLocks noGrp="1"/>
          </p:cNvSpPr>
          <p:nvPr>
            <p:ph type="subTitle" idx="1"/>
          </p:nvPr>
        </p:nvSpPr>
        <p:spPr>
          <a:xfrm>
            <a:off x="1524000" y="2666517"/>
            <a:ext cx="9144000" cy="3434732"/>
          </a:xfrm>
        </p:spPr>
        <p:txBody>
          <a:bodyPr>
            <a:normAutofit/>
          </a:bodyPr>
          <a:lstStyle/>
          <a:p>
            <a:endParaRPr lang="en-US" sz="3200" b="1" dirty="0">
              <a:solidFill>
                <a:schemeClr val="accent1"/>
              </a:solidFill>
            </a:endParaRPr>
          </a:p>
          <a:p>
            <a:r>
              <a:rPr lang="en-US" sz="3200" b="1" dirty="0">
                <a:solidFill>
                  <a:schemeClr val="accent1"/>
                </a:solidFill>
              </a:rPr>
              <a:t>SAR SK</a:t>
            </a:r>
          </a:p>
          <a:p>
            <a:r>
              <a:rPr lang="en-US" sz="3200" b="1" dirty="0">
                <a:solidFill>
                  <a:schemeClr val="accent1"/>
                </a:solidFill>
              </a:rPr>
              <a:t>October 2023</a:t>
            </a:r>
          </a:p>
          <a:p>
            <a:r>
              <a:rPr lang="en-US" sz="3200" b="1" dirty="0">
                <a:solidFill>
                  <a:schemeClr val="accent1"/>
                </a:solidFill>
              </a:rPr>
              <a:t>Karen Rees</a:t>
            </a:r>
          </a:p>
          <a:p>
            <a:r>
              <a:rPr lang="en-US" sz="3200" b="1" dirty="0">
                <a:solidFill>
                  <a:schemeClr val="accent1"/>
                </a:solidFill>
              </a:rPr>
              <a:t>Author</a:t>
            </a:r>
          </a:p>
        </p:txBody>
      </p:sp>
      <p:sp>
        <p:nvSpPr>
          <p:cNvPr id="8" name="Slide Number Placeholder 7"/>
          <p:cNvSpPr>
            <a:spLocks noGrp="1"/>
          </p:cNvSpPr>
          <p:nvPr>
            <p:ph type="sldNum" sz="quarter" idx="12"/>
          </p:nvPr>
        </p:nvSpPr>
        <p:spPr/>
        <p:txBody>
          <a:bodyPr/>
          <a:lstStyle/>
          <a:p>
            <a:fld id="{DE253993-12BE-3443-8A7A-2523E6C8C67E}" type="slidenum">
              <a:rPr lang="en-US" smtClean="0"/>
              <a:t>1</a:t>
            </a:fld>
            <a:endParaRPr lang="en-US"/>
          </a:p>
        </p:txBody>
      </p:sp>
      <p:sp>
        <p:nvSpPr>
          <p:cNvPr id="6" name="Footer Placeholder 5"/>
          <p:cNvSpPr>
            <a:spLocks noGrp="1"/>
          </p:cNvSpPr>
          <p:nvPr>
            <p:ph type="ftr" sz="quarter" idx="4294967295"/>
          </p:nvPr>
        </p:nvSpPr>
        <p:spPr>
          <a:xfrm>
            <a:off x="0" y="6356350"/>
            <a:ext cx="4114800" cy="365125"/>
          </a:xfrm>
        </p:spPr>
        <p:txBody>
          <a:bodyPr/>
          <a:lstStyle/>
          <a:p>
            <a:r>
              <a:rPr lang="en-US"/>
              <a:t>402k Consultancy Ltd.</a:t>
            </a:r>
          </a:p>
        </p:txBody>
      </p:sp>
      <p:sp>
        <p:nvSpPr>
          <p:cNvPr id="7" name="Date Placeholder 6"/>
          <p:cNvSpPr>
            <a:spLocks noGrp="1"/>
          </p:cNvSpPr>
          <p:nvPr>
            <p:ph type="dt" sz="half" idx="4294967295"/>
          </p:nvPr>
        </p:nvSpPr>
        <p:spPr>
          <a:xfrm>
            <a:off x="0" y="6356350"/>
            <a:ext cx="2743200" cy="365125"/>
          </a:xfrm>
        </p:spPr>
        <p:txBody>
          <a:bodyPr/>
          <a:lstStyle/>
          <a:p>
            <a:r>
              <a:rPr lang="en-GB"/>
              <a:t>29/11/2015</a:t>
            </a:r>
            <a:endParaRPr lang="en-US"/>
          </a:p>
        </p:txBody>
      </p:sp>
      <p:pic>
        <p:nvPicPr>
          <p:cNvPr id="10" name="Picture 9">
            <a:extLst>
              <a:ext uri="{FF2B5EF4-FFF2-40B4-BE49-F238E27FC236}">
                <a16:creationId xmlns:a16="http://schemas.microsoft.com/office/drawing/2014/main" id="{5823B52A-F897-ED46-BFE5-5044801C73DC}"/>
              </a:ext>
            </a:extLst>
          </p:cNvPr>
          <p:cNvPicPr/>
          <p:nvPr/>
        </p:nvPicPr>
        <p:blipFill>
          <a:blip r:embed="rId5">
            <a:extLst>
              <a:ext uri="{28A0092B-C50C-407E-A947-70E740481C1C}">
                <a14:useLocalDpi xmlns:a14="http://schemas.microsoft.com/office/drawing/2010/main" val="0"/>
              </a:ext>
            </a:extLst>
          </a:blip>
          <a:stretch>
            <a:fillRect/>
          </a:stretch>
        </p:blipFill>
        <p:spPr>
          <a:xfrm>
            <a:off x="4959667" y="365410"/>
            <a:ext cx="2272665" cy="1477645"/>
          </a:xfrm>
          <a:prstGeom prst="rect">
            <a:avLst/>
          </a:prstGeom>
        </p:spPr>
      </p:pic>
      <p:pic>
        <p:nvPicPr>
          <p:cNvPr id="9" name="Audio 8">
            <a:extLst>
              <a:ext uri="{FF2B5EF4-FFF2-40B4-BE49-F238E27FC236}">
                <a16:creationId xmlns:a16="http://schemas.microsoft.com/office/drawing/2014/main" id="{FF2CE73E-1D54-96F5-FB2C-B369FB2756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07902415"/>
      </p:ext>
    </p:extLst>
  </p:cSld>
  <p:clrMapOvr>
    <a:masterClrMapping/>
  </p:clrMapOvr>
  <mc:AlternateContent xmlns:mc="http://schemas.openxmlformats.org/markup-compatibility/2006" xmlns:p14="http://schemas.microsoft.com/office/powerpoint/2010/main">
    <mc:Choice Requires="p14">
      <p:transition spd="slow" p14:dur="2000" advTm="34176"/>
    </mc:Choice>
    <mc:Fallback xmlns="">
      <p:transition spd="slow" advTm="34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538BC8C-BDC3-FA7C-81B8-DB04143279EE}"/>
              </a:ext>
            </a:extLst>
          </p:cNvPr>
          <p:cNvSpPr>
            <a:spLocks noGrp="1"/>
          </p:cNvSpPr>
          <p:nvPr>
            <p:ph type="title"/>
          </p:nvPr>
        </p:nvSpPr>
        <p:spPr>
          <a:xfrm>
            <a:off x="804672" y="2053641"/>
            <a:ext cx="3669161" cy="2760098"/>
          </a:xfrm>
        </p:spPr>
        <p:txBody>
          <a:bodyPr>
            <a:normAutofit/>
          </a:bodyPr>
          <a:lstStyle/>
          <a:p>
            <a:r>
              <a:rPr lang="en-GB" sz="3100" b="1" ker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Supporting those with Autism Spectrum Disorders </a:t>
            </a:r>
            <a:br>
              <a:rPr lang="en-GB" sz="3100" b="1" kern="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br>
            <a:r>
              <a:rPr lang="en-GB" sz="31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Learning (What Good Would Look Like)</a:t>
            </a:r>
            <a:br>
              <a:rPr lang="en-GB" sz="310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endParaRPr lang="en-GB" sz="3100">
              <a:solidFill>
                <a:schemeClr val="tx2"/>
              </a:solidFill>
            </a:endParaRPr>
          </a:p>
        </p:txBody>
      </p:sp>
      <p:sp>
        <p:nvSpPr>
          <p:cNvPr id="3" name="Content Placeholder 2">
            <a:extLst>
              <a:ext uri="{FF2B5EF4-FFF2-40B4-BE49-F238E27FC236}">
                <a16:creationId xmlns:a16="http://schemas.microsoft.com/office/drawing/2014/main" id="{E6479484-4238-61A9-509E-532B774462EA}"/>
              </a:ext>
            </a:extLst>
          </p:cNvPr>
          <p:cNvSpPr>
            <a:spLocks noGrp="1"/>
          </p:cNvSpPr>
          <p:nvPr>
            <p:ph idx="1"/>
          </p:nvPr>
        </p:nvSpPr>
        <p:spPr>
          <a:xfrm>
            <a:off x="6090574" y="801866"/>
            <a:ext cx="5306084" cy="5230634"/>
          </a:xfrm>
          <a:noFill/>
          <a:ln>
            <a:noFill/>
          </a:ln>
        </p:spPr>
        <p:txBody>
          <a:bodyPr anchor="ctr">
            <a:normAutofit/>
          </a:bodyPr>
          <a:lstStyle/>
          <a:p>
            <a:pPr marL="342900" lvl="0" indent="-342900">
              <a:spcBef>
                <a:spcPts val="600"/>
              </a:spcBef>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Find out what you can about the Autism Spectrum Disorder that a person has and about their needs </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 times of stress and crisis for a person work with other services to identify causes at the same time rather than ruling one out first. E.g. Mental or Physical health cause</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Find out what support is available locally to for people with autism. </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Refer to Learning Disability nurses when a person with Autism is in hospital and unable to communicate needs. </a:t>
            </a:r>
            <a:endParaRPr lang="en-GB" sz="180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solidFill>
                  <a:schemeClr val="tx2"/>
                </a:solidFill>
                <a:effectLst/>
                <a:latin typeface="Calibri" panose="020F0502020204030204" pitchFamily="34" charset="0"/>
                <a:ea typeface="Calibri" panose="020F0502020204030204" pitchFamily="34" charset="0"/>
              </a:rPr>
              <a:t>Use a ‘This is Me’ passport. This is me – My Care Passport provides professionals with information about a person who has learning disabilities, autism or dementia. </a:t>
            </a:r>
            <a:br>
              <a:rPr lang="en-GB" sz="1800" dirty="0">
                <a:solidFill>
                  <a:schemeClr val="tx2"/>
                </a:solidFill>
                <a:effectLst/>
                <a:latin typeface="Calibri" panose="020F0502020204030204" pitchFamily="34" charset="0"/>
                <a:ea typeface="Calibri" panose="020F0502020204030204" pitchFamily="34" charset="0"/>
              </a:rPr>
            </a:br>
            <a:endParaRPr lang="en-GB" sz="1800" dirty="0">
              <a:solidFill>
                <a:schemeClr val="tx2"/>
              </a:solidFill>
            </a:endParaRPr>
          </a:p>
        </p:txBody>
      </p:sp>
      <p:sp>
        <p:nvSpPr>
          <p:cNvPr id="4" name="Date Placeholder 3">
            <a:extLst>
              <a:ext uri="{FF2B5EF4-FFF2-40B4-BE49-F238E27FC236}">
                <a16:creationId xmlns:a16="http://schemas.microsoft.com/office/drawing/2014/main" id="{380F8DAE-612D-B103-3E63-A56301AC365A}"/>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6099519D-A729-9D13-626A-B46D78C1321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854FB619-DE84-E29C-F777-155FAD5C8264}"/>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10</a:t>
            </a:fld>
            <a:endParaRPr lang="en-US"/>
          </a:p>
        </p:txBody>
      </p:sp>
      <p:pic>
        <p:nvPicPr>
          <p:cNvPr id="14" name="Audio 13">
            <a:extLst>
              <a:ext uri="{FF2B5EF4-FFF2-40B4-BE49-F238E27FC236}">
                <a16:creationId xmlns:a16="http://schemas.microsoft.com/office/drawing/2014/main" id="{DF153743-2F25-F34B-CA4D-93ABF9EA4F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65429525"/>
      </p:ext>
    </p:extLst>
  </p:cSld>
  <p:clrMapOvr>
    <a:masterClrMapping/>
  </p:clrMapOvr>
  <mc:AlternateContent xmlns:mc="http://schemas.openxmlformats.org/markup-compatibility/2006" xmlns:p14="http://schemas.microsoft.com/office/powerpoint/2010/main">
    <mc:Choice Requires="p14">
      <p:transition spd="slow" p14:dur="2000" advTm="104384"/>
    </mc:Choice>
    <mc:Fallback xmlns="">
      <p:transition spd="slow" advTm="104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85C35F0-5699-742F-88A6-489C4A70ECF4}"/>
              </a:ext>
            </a:extLst>
          </p:cNvPr>
          <p:cNvSpPr>
            <a:spLocks noGrp="1"/>
          </p:cNvSpPr>
          <p:nvPr>
            <p:ph type="title"/>
          </p:nvPr>
        </p:nvSpPr>
        <p:spPr>
          <a:xfrm>
            <a:off x="804672" y="2053641"/>
            <a:ext cx="3669161" cy="2760098"/>
          </a:xfrm>
        </p:spPr>
        <p:txBody>
          <a:bodyPr>
            <a:normAutofit/>
          </a:bodyPr>
          <a:lstStyle/>
          <a:p>
            <a:r>
              <a:rPr lang="en-GB" sz="2800" b="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Multi Agency working and Safeguarding (Self-neglect)</a:t>
            </a:r>
            <a:br>
              <a:rPr lang="en-GB" sz="2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r>
              <a:rPr lang="en-GB" sz="28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Learning (What Good Would Look Like)</a:t>
            </a:r>
            <a:br>
              <a:rPr lang="en-GB" sz="280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endParaRPr lang="en-GB" sz="2800">
              <a:solidFill>
                <a:schemeClr val="tx2"/>
              </a:solidFill>
            </a:endParaRPr>
          </a:p>
        </p:txBody>
      </p:sp>
      <p:sp>
        <p:nvSpPr>
          <p:cNvPr id="3" name="Content Placeholder 2">
            <a:extLst>
              <a:ext uri="{FF2B5EF4-FFF2-40B4-BE49-F238E27FC236}">
                <a16:creationId xmlns:a16="http://schemas.microsoft.com/office/drawing/2014/main" id="{DAD80151-B7EB-24EA-B8A6-44E9D0F47F82}"/>
              </a:ext>
            </a:extLst>
          </p:cNvPr>
          <p:cNvSpPr>
            <a:spLocks noGrp="1"/>
          </p:cNvSpPr>
          <p:nvPr>
            <p:ph idx="1"/>
          </p:nvPr>
        </p:nvSpPr>
        <p:spPr>
          <a:xfrm>
            <a:off x="6090574" y="801866"/>
            <a:ext cx="5306084" cy="5230634"/>
          </a:xfrm>
          <a:noFill/>
          <a:ln>
            <a:noFill/>
          </a:ln>
        </p:spPr>
        <p:txBody>
          <a:bodyPr anchor="ctr">
            <a:normAutofit/>
          </a:bodyPr>
          <a:lstStyle/>
          <a:p>
            <a:pPr marL="342900" lvl="0" indent="-342900">
              <a:spcBef>
                <a:spcPts val="600"/>
              </a:spcBef>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Recognise that Self-neglect can happen in a Care Setting and still requires a safeguarding response as per the Self Neglect Guidance.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Understand that smaller provider care settings may need more support than larger national and regional companies.  </a:t>
            </a:r>
            <a:b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a:solidFill>
                <a:schemeClr val="tx2"/>
              </a:solidFill>
            </a:endParaRPr>
          </a:p>
        </p:txBody>
      </p:sp>
      <p:sp>
        <p:nvSpPr>
          <p:cNvPr id="4" name="Date Placeholder 3">
            <a:extLst>
              <a:ext uri="{FF2B5EF4-FFF2-40B4-BE49-F238E27FC236}">
                <a16:creationId xmlns:a16="http://schemas.microsoft.com/office/drawing/2014/main" id="{C18B2574-4A20-709D-B71C-361529BD2310}"/>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E38B0C76-6857-0B04-CC7B-1D96FB8E94A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E6FE63C2-62D1-23F6-69B6-06DB52249EC4}"/>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11</a:t>
            </a:fld>
            <a:endParaRPr lang="en-US"/>
          </a:p>
        </p:txBody>
      </p:sp>
      <p:pic>
        <p:nvPicPr>
          <p:cNvPr id="8" name="Audio 7">
            <a:extLst>
              <a:ext uri="{FF2B5EF4-FFF2-40B4-BE49-F238E27FC236}">
                <a16:creationId xmlns:a16="http://schemas.microsoft.com/office/drawing/2014/main" id="{FF0D8DB5-2B4F-926C-A30B-FA97CF87A4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30203908"/>
      </p:ext>
    </p:extLst>
  </p:cSld>
  <p:clrMapOvr>
    <a:masterClrMapping/>
  </p:clrMapOvr>
  <mc:AlternateContent xmlns:mc="http://schemas.openxmlformats.org/markup-compatibility/2006" xmlns:p14="http://schemas.microsoft.com/office/powerpoint/2010/main">
    <mc:Choice Requires="p14">
      <p:transition spd="slow" p14:dur="2000" advTm="62752"/>
    </mc:Choice>
    <mc:Fallback xmlns="">
      <p:transition spd="slow" advTm="62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E01A07B-1AC3-3126-D01A-083AC3F89BB3}"/>
              </a:ext>
            </a:extLst>
          </p:cNvPr>
          <p:cNvSpPr>
            <a:spLocks noGrp="1"/>
          </p:cNvSpPr>
          <p:nvPr>
            <p:ph type="title"/>
          </p:nvPr>
        </p:nvSpPr>
        <p:spPr>
          <a:xfrm>
            <a:off x="804672" y="2053641"/>
            <a:ext cx="3669161" cy="2760098"/>
          </a:xfrm>
        </p:spPr>
        <p:txBody>
          <a:bodyPr>
            <a:normAutofit/>
          </a:bodyPr>
          <a:lstStyle/>
          <a:p>
            <a:r>
              <a:rPr lang="en-GB" sz="3700" b="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Mental Capacity</a:t>
            </a:r>
            <a:br>
              <a:rPr lang="en-GB" sz="37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br>
            <a:r>
              <a:rPr lang="en-GB" sz="37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Learning (What Good Would Look Like)</a:t>
            </a:r>
            <a:br>
              <a:rPr lang="en-GB" sz="370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endParaRPr lang="en-GB" sz="3700">
              <a:solidFill>
                <a:schemeClr val="tx2"/>
              </a:solidFill>
            </a:endParaRPr>
          </a:p>
        </p:txBody>
      </p:sp>
      <p:sp>
        <p:nvSpPr>
          <p:cNvPr id="3" name="Content Placeholder 2">
            <a:extLst>
              <a:ext uri="{FF2B5EF4-FFF2-40B4-BE49-F238E27FC236}">
                <a16:creationId xmlns:a16="http://schemas.microsoft.com/office/drawing/2014/main" id="{CFB5F2CD-CE47-5B12-1F56-97D466F64227}"/>
              </a:ext>
            </a:extLst>
          </p:cNvPr>
          <p:cNvSpPr>
            <a:spLocks noGrp="1"/>
          </p:cNvSpPr>
          <p:nvPr>
            <p:ph idx="1"/>
          </p:nvPr>
        </p:nvSpPr>
        <p:spPr>
          <a:xfrm>
            <a:off x="6090574" y="801866"/>
            <a:ext cx="5306084" cy="5230634"/>
          </a:xfrm>
          <a:noFill/>
          <a:ln>
            <a:noFill/>
          </a:ln>
        </p:spPr>
        <p:txBody>
          <a:bodyPr anchor="ctr">
            <a:normAutofit/>
          </a:bodyPr>
          <a:lstStyle/>
          <a:p>
            <a:pPr marL="342900" lvl="0" indent="-342900">
              <a:spcBef>
                <a:spcPts val="600"/>
              </a:spcBef>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To make decisions and act in a person’s best interests, a mental capacity act assessment must be undertaken even if there is a general belief that the person lacks capacity to make most decisions.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Understand that in most cases, it is the person who knows the person best and is delivering the care where decision concerns are found, who should be undertaking and recording that assessment.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Symbol" pitchFamily="2" charset="2"/>
              <a:buChar char=""/>
            </a:pPr>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Organisations continuing to support professionals with training and guidance on complex MCA assessments and decision will provide a more confident workforce. </a:t>
            </a:r>
            <a:b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a:solidFill>
                <a:schemeClr val="tx2"/>
              </a:solidFill>
            </a:endParaRPr>
          </a:p>
        </p:txBody>
      </p:sp>
      <p:sp>
        <p:nvSpPr>
          <p:cNvPr id="4" name="Date Placeholder 3">
            <a:extLst>
              <a:ext uri="{FF2B5EF4-FFF2-40B4-BE49-F238E27FC236}">
                <a16:creationId xmlns:a16="http://schemas.microsoft.com/office/drawing/2014/main" id="{D317254C-7BA0-5901-CE6B-D3FE4ABBE017}"/>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33EC7D2E-BBE5-DD03-18AD-64BA231201F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83DFFB6C-CC86-8347-4E1D-60AAC5717DDA}"/>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12</a:t>
            </a:fld>
            <a:endParaRPr lang="en-US"/>
          </a:p>
        </p:txBody>
      </p:sp>
      <p:pic>
        <p:nvPicPr>
          <p:cNvPr id="10" name="Audio 9">
            <a:extLst>
              <a:ext uri="{FF2B5EF4-FFF2-40B4-BE49-F238E27FC236}">
                <a16:creationId xmlns:a16="http://schemas.microsoft.com/office/drawing/2014/main" id="{02C5FB9C-EB02-24D2-18A0-C95F881956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10938878"/>
      </p:ext>
    </p:extLst>
  </p:cSld>
  <p:clrMapOvr>
    <a:masterClrMapping/>
  </p:clrMapOvr>
  <mc:AlternateContent xmlns:mc="http://schemas.openxmlformats.org/markup-compatibility/2006" xmlns:p14="http://schemas.microsoft.com/office/powerpoint/2010/main">
    <mc:Choice Requires="p14">
      <p:transition spd="slow" p14:dur="2000" advTm="108128"/>
    </mc:Choice>
    <mc:Fallback xmlns="">
      <p:transition spd="slow" advTm="108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13672-9D2C-9223-E524-C0E5B458E1B9}"/>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marL="20638" lvl="0" indent="-20638"/>
            <a:r>
              <a:rPr lang="en-US" sz="2500" b="1" spc="0" dirty="0">
                <a:solidFill>
                  <a:schemeClr val="tx2"/>
                </a:solidFill>
                <a:effectLst/>
              </a:rPr>
              <a:t>RECOMMENDATIONS </a:t>
            </a:r>
            <a:br>
              <a:rPr lang="en-US" sz="2500" b="1" dirty="0">
                <a:solidFill>
                  <a:schemeClr val="tx2"/>
                </a:solidFill>
              </a:rPr>
            </a:br>
            <a:r>
              <a:rPr lang="en-US" sz="2500" b="1" dirty="0">
                <a:solidFill>
                  <a:schemeClr val="tx2"/>
                </a:solidFill>
                <a:effectLst/>
              </a:rPr>
              <a:t>Support for Providers </a:t>
            </a:r>
            <a:br>
              <a:rPr lang="en-US" sz="2500" dirty="0">
                <a:solidFill>
                  <a:schemeClr val="tx2"/>
                </a:solidFill>
                <a:effectLst/>
              </a:rPr>
            </a:br>
            <a:endParaRPr lang="en-US" sz="2500" dirty="0">
              <a:solidFill>
                <a:schemeClr val="tx2"/>
              </a:solidFill>
            </a:endParaRPr>
          </a:p>
        </p:txBody>
      </p:sp>
      <p:sp>
        <p:nvSpPr>
          <p:cNvPr id="3" name="Content Placeholder 2">
            <a:extLst>
              <a:ext uri="{FF2B5EF4-FFF2-40B4-BE49-F238E27FC236}">
                <a16:creationId xmlns:a16="http://schemas.microsoft.com/office/drawing/2014/main" id="{6E18D4D4-A183-85E1-2EB3-060C902741DC}"/>
              </a:ext>
            </a:extLst>
          </p:cNvPr>
          <p:cNvSpPr>
            <a:spLocks noGrp="1"/>
          </p:cNvSpPr>
          <p:nvPr>
            <p:ph sz="half" idx="1"/>
          </p:nvPr>
        </p:nvSpPr>
        <p:spPr>
          <a:xfrm>
            <a:off x="724547" y="1974717"/>
            <a:ext cx="4646905" cy="4274628"/>
          </a:xfrm>
        </p:spPr>
        <p:txBody>
          <a:bodyPr vert="horz" lIns="91440" tIns="45720" rIns="91440" bIns="45720" rtlCol="0" anchor="ctr">
            <a:normAutofit/>
          </a:bodyPr>
          <a:lstStyle/>
          <a:p>
            <a:pPr>
              <a:buFont typeface="Arial" panose="020B0604020202020204" pitchFamily="34" charset="0"/>
              <a:buChar char="•"/>
            </a:pPr>
            <a:r>
              <a:rPr lang="en-US" sz="1200" dirty="0">
                <a:solidFill>
                  <a:schemeClr val="tx2"/>
                </a:solidFill>
                <a:effectLst/>
              </a:rPr>
              <a:t>TSAB should ensure that the learning from this SAR related to the provider and the positive work seen more recently with the Provider Forum should be spread across the whole TSAB area provider forums. This includes:</a:t>
            </a:r>
          </a:p>
          <a:p>
            <a:pPr marL="342900" lvl="0">
              <a:buFont typeface="Arial" panose="020B0604020202020204" pitchFamily="34" charset="0"/>
              <a:buChar char="•"/>
            </a:pPr>
            <a:r>
              <a:rPr lang="en-US" sz="1200" dirty="0">
                <a:solidFill>
                  <a:schemeClr val="tx2"/>
                </a:solidFill>
                <a:effectLst/>
              </a:rPr>
              <a:t>Understanding of MCA competencies and supporting training if necessary.</a:t>
            </a:r>
          </a:p>
          <a:p>
            <a:pPr marL="342900" lvl="0">
              <a:buFont typeface="Arial" panose="020B0604020202020204" pitchFamily="34" charset="0"/>
              <a:buChar char="•"/>
            </a:pPr>
            <a:r>
              <a:rPr lang="en-US" sz="1200" dirty="0">
                <a:solidFill>
                  <a:schemeClr val="tx2"/>
                </a:solidFill>
                <a:effectLst/>
              </a:rPr>
              <a:t>Exploring ways to use the “This is Me Passport” for appointments and hospital admissions that ensure that the information is transferred.</a:t>
            </a:r>
          </a:p>
          <a:p>
            <a:pPr marL="342900" lvl="0">
              <a:buFont typeface="Arial" panose="020B0604020202020204" pitchFamily="34" charset="0"/>
              <a:buChar char="•"/>
            </a:pPr>
            <a:r>
              <a:rPr lang="en-US" sz="1200" dirty="0">
                <a:solidFill>
                  <a:schemeClr val="tx2"/>
                </a:solidFill>
                <a:effectLst/>
              </a:rPr>
              <a:t>Embedding learning from The Discussion Paper from learning from 60 SARs relevant to Care providers </a:t>
            </a:r>
            <a:r>
              <a:rPr lang="en-US" sz="1200" u="sng" dirty="0">
                <a:solidFill>
                  <a:schemeClr val="tx2"/>
                </a:solidFill>
                <a:effectLst/>
                <a:hlinkClick r:id="rId4">
                  <a:extLst>
                    <a:ext uri="{A12FA001-AC4F-418D-AE19-62706E023703}">
                      <ahyp:hlinkClr xmlns:ahyp="http://schemas.microsoft.com/office/drawing/2018/hyperlinkcolor" val="tx"/>
                    </a:ext>
                  </a:extLst>
                </a:hlinkClick>
              </a:rPr>
              <a:t>How Can Care Providers Learn From Safeguarding Adult Reviews? </a:t>
            </a:r>
            <a:r>
              <a:rPr lang="en-US" sz="1200" dirty="0">
                <a:solidFill>
                  <a:schemeClr val="tx2"/>
                </a:solidFill>
                <a:effectLst/>
              </a:rPr>
              <a:t>published in May 2023. </a:t>
            </a:r>
          </a:p>
          <a:p>
            <a:pPr marL="342900" lvl="0">
              <a:buFont typeface="Arial" panose="020B0604020202020204" pitchFamily="34" charset="0"/>
              <a:buChar char="•"/>
            </a:pPr>
            <a:r>
              <a:rPr lang="en-US" sz="1200" dirty="0">
                <a:solidFill>
                  <a:schemeClr val="tx2"/>
                </a:solidFill>
                <a:effectLst/>
              </a:rPr>
              <a:t>Ensuring that smaller providers are afforded additional support where necessary and required. </a:t>
            </a:r>
          </a:p>
          <a:p>
            <a:pPr marL="342900" lvl="0">
              <a:buFont typeface="Arial" panose="020B0604020202020204" pitchFamily="34" charset="0"/>
              <a:buChar char="•"/>
            </a:pPr>
            <a:r>
              <a:rPr lang="en-US" sz="1200" dirty="0">
                <a:solidFill>
                  <a:schemeClr val="tx2"/>
                </a:solidFill>
                <a:effectLst/>
              </a:rPr>
              <a:t>The sharing of all SAR learning as and when it is available to all providers.</a:t>
            </a:r>
          </a:p>
          <a:p>
            <a:pPr>
              <a:buFont typeface="Arial" panose="020B0604020202020204" pitchFamily="34" charset="0"/>
              <a:buChar char="•"/>
            </a:pPr>
            <a:endParaRPr lang="en-US" sz="1200" dirty="0">
              <a:solidFill>
                <a:schemeClr val="tx2"/>
              </a:solidFill>
              <a:effectLst/>
            </a:endParaRPr>
          </a:p>
          <a:p>
            <a:pPr marL="0">
              <a:buFont typeface="Arial" panose="020B0604020202020204" pitchFamily="34" charset="0"/>
              <a:buChar char="•"/>
            </a:pPr>
            <a:endParaRPr lang="en-US" sz="1200" dirty="0">
              <a:solidFill>
                <a:schemeClr val="tx2"/>
              </a:solidFill>
            </a:endParaRPr>
          </a:p>
        </p:txBody>
      </p:sp>
      <p:sp>
        <p:nvSpPr>
          <p:cNvPr id="4" name="Date Placeholder 3">
            <a:extLst>
              <a:ext uri="{FF2B5EF4-FFF2-40B4-BE49-F238E27FC236}">
                <a16:creationId xmlns:a16="http://schemas.microsoft.com/office/drawing/2014/main" id="{60994DC6-E0FF-7ACA-1337-11C215B03833}"/>
              </a:ext>
            </a:extLst>
          </p:cNvPr>
          <p:cNvSpPr>
            <a:spLocks noGrp="1"/>
          </p:cNvSpPr>
          <p:nvPr>
            <p:ph type="dt" sz="half" idx="10"/>
          </p:nvPr>
        </p:nvSpPr>
        <p:spPr>
          <a:xfrm>
            <a:off x="761802" y="6356350"/>
            <a:ext cx="2819598" cy="365125"/>
          </a:xfrm>
        </p:spPr>
        <p:txBody>
          <a:bodyPr vert="horz" lIns="91440" tIns="45720" rIns="91440" bIns="45720" rtlCol="0" anchor="ctr">
            <a:normAutofit/>
          </a:bodyPr>
          <a:lstStyle/>
          <a:p>
            <a:pPr>
              <a:spcAft>
                <a:spcPts val="600"/>
              </a:spcAft>
              <a:defRPr/>
            </a:pPr>
            <a:r>
              <a:rPr lang="en-US">
                <a:solidFill>
                  <a:schemeClr val="tx1"/>
                </a:solidFill>
                <a:latin typeface="Calibri" panose="020F0502020204030204"/>
              </a:rPr>
              <a:t>29/11/2015</a:t>
            </a:r>
          </a:p>
        </p:txBody>
      </p:sp>
      <p:pic>
        <p:nvPicPr>
          <p:cNvPr id="8" name="Content Placeholder 7" descr="Exclamation mark on a yellow background">
            <a:extLst>
              <a:ext uri="{FF2B5EF4-FFF2-40B4-BE49-F238E27FC236}">
                <a16:creationId xmlns:a16="http://schemas.microsoft.com/office/drawing/2014/main" id="{04835C34-CC7A-7499-357D-A8FC7AF04C5F}"/>
              </a:ext>
            </a:extLst>
          </p:cNvPr>
          <p:cNvPicPr>
            <a:picLocks noGrp="1" noChangeAspect="1"/>
          </p:cNvPicPr>
          <p:nvPr>
            <p:ph sz="half" idx="2"/>
          </p:nvPr>
        </p:nvPicPr>
        <p:blipFill rotWithShape="1">
          <a:blip r:embed="rId5"/>
          <a:srcRect l="22732" r="10527"/>
          <a:stretch/>
        </p:blipFill>
        <p:spPr>
          <a:xfrm>
            <a:off x="6096000" y="1"/>
            <a:ext cx="6102825" cy="6858000"/>
          </a:xfrm>
          <a:prstGeom prst="rect">
            <a:avLst/>
          </a:prstGeom>
        </p:spPr>
      </p:pic>
      <p:sp>
        <p:nvSpPr>
          <p:cNvPr id="5" name="Footer Placeholder 4">
            <a:extLst>
              <a:ext uri="{FF2B5EF4-FFF2-40B4-BE49-F238E27FC236}">
                <a16:creationId xmlns:a16="http://schemas.microsoft.com/office/drawing/2014/main" id="{AE08B7AC-4FED-ACE9-67B6-80F8BED62337}"/>
              </a:ext>
            </a:extLst>
          </p:cNvPr>
          <p:cNvSpPr>
            <a:spLocks noGrp="1"/>
          </p:cNvSpPr>
          <p:nvPr>
            <p:ph type="ftr" sz="quarter" idx="11"/>
          </p:nvPr>
        </p:nvSpPr>
        <p:spPr>
          <a:xfrm>
            <a:off x="6478073" y="6356350"/>
            <a:ext cx="3303431"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402k Consultancy Ltd.</a:t>
            </a:r>
          </a:p>
        </p:txBody>
      </p:sp>
      <p:sp>
        <p:nvSpPr>
          <p:cNvPr id="6" name="Slide Number Placeholder 5">
            <a:extLst>
              <a:ext uri="{FF2B5EF4-FFF2-40B4-BE49-F238E27FC236}">
                <a16:creationId xmlns:a16="http://schemas.microsoft.com/office/drawing/2014/main" id="{D5FE8F9D-56BB-8F18-3BA2-F6EF594A269C}"/>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DE253993-12BE-3443-8A7A-2523E6C8C67E}"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pic>
        <p:nvPicPr>
          <p:cNvPr id="9" name="Audio 8">
            <a:extLst>
              <a:ext uri="{FF2B5EF4-FFF2-40B4-BE49-F238E27FC236}">
                <a16:creationId xmlns:a16="http://schemas.microsoft.com/office/drawing/2014/main" id="{0681F285-52C8-B9FD-60BD-CF125E5B68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38801978"/>
      </p:ext>
    </p:extLst>
  </p:cSld>
  <p:clrMapOvr>
    <a:masterClrMapping/>
  </p:clrMapOvr>
  <mc:AlternateContent xmlns:mc="http://schemas.openxmlformats.org/markup-compatibility/2006" xmlns:p14="http://schemas.microsoft.com/office/powerpoint/2010/main">
    <mc:Choice Requires="p14">
      <p:transition spd="slow" p14:dur="2000" advTm="65344"/>
    </mc:Choice>
    <mc:Fallback xmlns="">
      <p:transition spd="slow" advTm="65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13672-9D2C-9223-E524-C0E5B458E1B9}"/>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marL="20638" indent="-20638"/>
            <a:r>
              <a:rPr lang="en-US" sz="2500" b="1" spc="0" dirty="0">
                <a:solidFill>
                  <a:schemeClr val="tx2"/>
                </a:solidFill>
                <a:effectLst/>
              </a:rPr>
              <a:t>RECOMMENDATIONS </a:t>
            </a:r>
            <a:br>
              <a:rPr lang="en-US" sz="2500" b="1" spc="0" dirty="0">
                <a:solidFill>
                  <a:schemeClr val="tx2"/>
                </a:solidFill>
                <a:effectLst/>
              </a:rPr>
            </a:br>
            <a:r>
              <a:rPr lang="en-US" sz="2500" b="1" dirty="0">
                <a:solidFill>
                  <a:schemeClr val="tx2"/>
                </a:solidFill>
              </a:rPr>
              <a:t>Autism Strategy</a:t>
            </a:r>
            <a:br>
              <a:rPr lang="en-US" sz="2500" dirty="0">
                <a:solidFill>
                  <a:schemeClr val="tx2"/>
                </a:solidFill>
                <a:effectLst/>
              </a:rPr>
            </a:br>
            <a:br>
              <a:rPr lang="en-US" sz="2500" dirty="0">
                <a:solidFill>
                  <a:schemeClr val="tx2"/>
                </a:solidFill>
                <a:effectLst/>
              </a:rPr>
            </a:br>
            <a:endParaRPr lang="en-US" sz="2500" dirty="0">
              <a:solidFill>
                <a:schemeClr val="tx2"/>
              </a:solidFill>
            </a:endParaRPr>
          </a:p>
        </p:txBody>
      </p:sp>
      <p:sp>
        <p:nvSpPr>
          <p:cNvPr id="3" name="Content Placeholder 2">
            <a:extLst>
              <a:ext uri="{FF2B5EF4-FFF2-40B4-BE49-F238E27FC236}">
                <a16:creationId xmlns:a16="http://schemas.microsoft.com/office/drawing/2014/main" id="{6E18D4D4-A183-85E1-2EB3-060C902741DC}"/>
              </a:ext>
            </a:extLst>
          </p:cNvPr>
          <p:cNvSpPr>
            <a:spLocks noGrp="1"/>
          </p:cNvSpPr>
          <p:nvPr>
            <p:ph sz="half" idx="1"/>
          </p:nvPr>
        </p:nvSpPr>
        <p:spPr>
          <a:xfrm>
            <a:off x="677234" y="1597483"/>
            <a:ext cx="5075120" cy="4910321"/>
          </a:xfrm>
        </p:spPr>
        <p:txBody>
          <a:bodyPr vert="horz" lIns="91440" tIns="45720" rIns="91440" bIns="45720" rtlCol="0" anchor="ctr">
            <a:normAutofit/>
          </a:bodyPr>
          <a:lstStyle/>
          <a:p>
            <a:pPr marL="342900" lvl="0">
              <a:buFont typeface="Arial" panose="020B0604020202020204" pitchFamily="34" charset="0"/>
              <a:buChar char="•"/>
            </a:pPr>
            <a:r>
              <a:rPr lang="en-US" sz="1200" dirty="0">
                <a:solidFill>
                  <a:schemeClr val="tx2"/>
                </a:solidFill>
                <a:effectLst/>
              </a:rPr>
              <a:t>TSAB should share the learning from this SAR with the Health and Well Being Boards across the TSAB area. </a:t>
            </a:r>
            <a:br>
              <a:rPr lang="en-US" sz="1200" dirty="0">
                <a:solidFill>
                  <a:schemeClr val="tx2"/>
                </a:solidFill>
                <a:effectLst/>
              </a:rPr>
            </a:br>
            <a:endParaRPr lang="en-US" sz="1200" dirty="0">
              <a:solidFill>
                <a:schemeClr val="tx2"/>
              </a:solidFill>
              <a:effectLst/>
            </a:endParaRPr>
          </a:p>
          <a:p>
            <a:pPr marL="342900" lvl="0">
              <a:buFont typeface="Arial" panose="020B0604020202020204" pitchFamily="34" charset="0"/>
              <a:buChar char="•"/>
            </a:pPr>
            <a:r>
              <a:rPr lang="en-US" sz="1200" dirty="0">
                <a:solidFill>
                  <a:schemeClr val="tx2"/>
                </a:solidFill>
                <a:effectLst/>
              </a:rPr>
              <a:t>TSAB should seek to understand from the Health and Well Being Boards, how far the Autism Strategy has progressed locally to ensure that there is an effective response to those people who present with Autism, that includes, recognition, referral for diagnostic services, training for staff and post diagnostic support services.   </a:t>
            </a:r>
            <a:br>
              <a:rPr lang="en-US" sz="1200" dirty="0">
                <a:solidFill>
                  <a:schemeClr val="tx2"/>
                </a:solidFill>
                <a:effectLst/>
              </a:rPr>
            </a:br>
            <a:endParaRPr lang="en-US" sz="1200" dirty="0">
              <a:solidFill>
                <a:schemeClr val="tx2"/>
              </a:solidFill>
              <a:effectLst/>
            </a:endParaRPr>
          </a:p>
          <a:p>
            <a:pPr marL="342900" lvl="0">
              <a:buFont typeface="Arial" panose="020B0604020202020204" pitchFamily="34" charset="0"/>
              <a:buChar char="•"/>
            </a:pPr>
            <a:r>
              <a:rPr lang="en-US" sz="1200" dirty="0">
                <a:solidFill>
                  <a:schemeClr val="tx2"/>
                </a:solidFill>
                <a:effectLst/>
              </a:rPr>
              <a:t>TSAB should seek information from partner agencies who are registered with CQC as to how their </a:t>
            </a:r>
            <a:r>
              <a:rPr lang="en-US" sz="1200" dirty="0" err="1">
                <a:solidFill>
                  <a:schemeClr val="tx2"/>
                </a:solidFill>
                <a:effectLst/>
              </a:rPr>
              <a:t>organisation</a:t>
            </a:r>
            <a:r>
              <a:rPr lang="en-US" sz="1200" dirty="0">
                <a:solidFill>
                  <a:schemeClr val="tx2"/>
                </a:solidFill>
                <a:effectLst/>
              </a:rPr>
              <a:t>/s is embedding the National Autism Strategy. This should include how The Oliver McGowan Mandatory Training on Learning Disability and Autism (or equivalent) is progressing. </a:t>
            </a:r>
            <a:br>
              <a:rPr lang="en-US" sz="1200" dirty="0">
                <a:solidFill>
                  <a:schemeClr val="tx2"/>
                </a:solidFill>
                <a:effectLst/>
              </a:rPr>
            </a:br>
            <a:endParaRPr lang="en-US" sz="1200" dirty="0">
              <a:solidFill>
                <a:schemeClr val="tx2"/>
              </a:solidFill>
              <a:effectLst/>
            </a:endParaRPr>
          </a:p>
          <a:p>
            <a:pPr marL="342900" lvl="0">
              <a:buFont typeface="Arial" panose="020B0604020202020204" pitchFamily="34" charset="0"/>
              <a:buChar char="•"/>
            </a:pPr>
            <a:r>
              <a:rPr lang="en-US" sz="1200" dirty="0">
                <a:solidFill>
                  <a:schemeClr val="tx2"/>
                </a:solidFill>
                <a:effectLst/>
              </a:rPr>
              <a:t> TSAB should also seek from partners what reasonable adjustments are in place/ can be made for those with autism spectrum disorders and how those providing community services are offering support in the community.  </a:t>
            </a:r>
            <a:br>
              <a:rPr lang="en-US" sz="1200" dirty="0">
                <a:solidFill>
                  <a:schemeClr val="tx2"/>
                </a:solidFill>
                <a:effectLst/>
              </a:rPr>
            </a:br>
            <a:endParaRPr lang="en-US" sz="1200" dirty="0">
              <a:solidFill>
                <a:schemeClr val="tx2"/>
              </a:solidFill>
              <a:effectLst/>
            </a:endParaRPr>
          </a:p>
          <a:p>
            <a:pPr marL="342900" lvl="0">
              <a:buFont typeface="Arial" panose="020B0604020202020204" pitchFamily="34" charset="0"/>
              <a:buChar char="•"/>
            </a:pPr>
            <a:r>
              <a:rPr lang="en-US" sz="1200" dirty="0">
                <a:solidFill>
                  <a:schemeClr val="tx2"/>
                </a:solidFill>
                <a:effectLst/>
              </a:rPr>
              <a:t>TSAB should upload relevant resources to their website for those practitioners working with people with ASD and ensure that there is information regarding local expertise that practitioners can access for help and advice. </a:t>
            </a:r>
          </a:p>
          <a:p>
            <a:pPr>
              <a:buFont typeface="Arial" panose="020B0604020202020204" pitchFamily="34" charset="0"/>
              <a:buChar char="•"/>
            </a:pPr>
            <a:endParaRPr lang="en-US" sz="1200" dirty="0">
              <a:solidFill>
                <a:schemeClr val="tx2"/>
              </a:solidFill>
              <a:effectLst/>
            </a:endParaRPr>
          </a:p>
          <a:p>
            <a:pPr marL="0">
              <a:buFont typeface="Arial" panose="020B0604020202020204" pitchFamily="34" charset="0"/>
              <a:buChar char="•"/>
            </a:pPr>
            <a:endParaRPr lang="en-US" sz="1200" dirty="0">
              <a:solidFill>
                <a:schemeClr val="tx2"/>
              </a:solidFill>
            </a:endParaRPr>
          </a:p>
        </p:txBody>
      </p:sp>
      <p:sp>
        <p:nvSpPr>
          <p:cNvPr id="4" name="Date Placeholder 3">
            <a:extLst>
              <a:ext uri="{FF2B5EF4-FFF2-40B4-BE49-F238E27FC236}">
                <a16:creationId xmlns:a16="http://schemas.microsoft.com/office/drawing/2014/main" id="{60994DC6-E0FF-7ACA-1337-11C215B03833}"/>
              </a:ext>
            </a:extLst>
          </p:cNvPr>
          <p:cNvSpPr>
            <a:spLocks noGrp="1"/>
          </p:cNvSpPr>
          <p:nvPr>
            <p:ph type="dt" sz="half" idx="10"/>
          </p:nvPr>
        </p:nvSpPr>
        <p:spPr>
          <a:xfrm>
            <a:off x="761802" y="6356350"/>
            <a:ext cx="2819598" cy="365125"/>
          </a:xfrm>
        </p:spPr>
        <p:txBody>
          <a:bodyPr vert="horz" lIns="91440" tIns="45720" rIns="91440" bIns="45720" rtlCol="0" anchor="ctr">
            <a:normAutofit/>
          </a:bodyPr>
          <a:lstStyle/>
          <a:p>
            <a:pPr>
              <a:spcAft>
                <a:spcPts val="600"/>
              </a:spcAft>
              <a:defRPr/>
            </a:pPr>
            <a:r>
              <a:rPr lang="en-US">
                <a:solidFill>
                  <a:schemeClr val="tx1"/>
                </a:solidFill>
                <a:latin typeface="Calibri" panose="020F0502020204030204"/>
              </a:rPr>
              <a:t>29/11/2015</a:t>
            </a:r>
          </a:p>
        </p:txBody>
      </p:sp>
      <p:pic>
        <p:nvPicPr>
          <p:cNvPr id="8" name="Content Placeholder 7" descr="Exclamation mark on a yellow background">
            <a:extLst>
              <a:ext uri="{FF2B5EF4-FFF2-40B4-BE49-F238E27FC236}">
                <a16:creationId xmlns:a16="http://schemas.microsoft.com/office/drawing/2014/main" id="{04835C34-CC7A-7499-357D-A8FC7AF04C5F}"/>
              </a:ext>
            </a:extLst>
          </p:cNvPr>
          <p:cNvPicPr>
            <a:picLocks noGrp="1" noChangeAspect="1"/>
          </p:cNvPicPr>
          <p:nvPr>
            <p:ph sz="half" idx="2"/>
          </p:nvPr>
        </p:nvPicPr>
        <p:blipFill rotWithShape="1">
          <a:blip r:embed="rId4"/>
          <a:srcRect l="22732" r="10527"/>
          <a:stretch/>
        </p:blipFill>
        <p:spPr>
          <a:xfrm>
            <a:off x="6096000" y="1"/>
            <a:ext cx="6102825" cy="6858000"/>
          </a:xfrm>
          <a:prstGeom prst="rect">
            <a:avLst/>
          </a:prstGeom>
        </p:spPr>
      </p:pic>
      <p:sp>
        <p:nvSpPr>
          <p:cNvPr id="5" name="Footer Placeholder 4">
            <a:extLst>
              <a:ext uri="{FF2B5EF4-FFF2-40B4-BE49-F238E27FC236}">
                <a16:creationId xmlns:a16="http://schemas.microsoft.com/office/drawing/2014/main" id="{AE08B7AC-4FED-ACE9-67B6-80F8BED62337}"/>
              </a:ext>
            </a:extLst>
          </p:cNvPr>
          <p:cNvSpPr>
            <a:spLocks noGrp="1"/>
          </p:cNvSpPr>
          <p:nvPr>
            <p:ph type="ftr" sz="quarter" idx="11"/>
          </p:nvPr>
        </p:nvSpPr>
        <p:spPr>
          <a:xfrm>
            <a:off x="6478073" y="6356350"/>
            <a:ext cx="3303431"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402k Consultancy Ltd.</a:t>
            </a:r>
          </a:p>
        </p:txBody>
      </p:sp>
      <p:sp>
        <p:nvSpPr>
          <p:cNvPr id="6" name="Slide Number Placeholder 5">
            <a:extLst>
              <a:ext uri="{FF2B5EF4-FFF2-40B4-BE49-F238E27FC236}">
                <a16:creationId xmlns:a16="http://schemas.microsoft.com/office/drawing/2014/main" id="{D5FE8F9D-56BB-8F18-3BA2-F6EF594A269C}"/>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DE253993-12BE-3443-8A7A-2523E6C8C67E}" type="slidenum">
              <a:rPr lang="en-US">
                <a:solidFill>
                  <a:srgbClr val="FFFFFF"/>
                </a:solidFill>
                <a:latin typeface="Calibri" panose="020F0502020204030204"/>
              </a:rPr>
              <a:pPr>
                <a:spcAft>
                  <a:spcPts val="600"/>
                </a:spcAft>
                <a:defRPr/>
              </a:pPr>
              <a:t>14</a:t>
            </a:fld>
            <a:endParaRPr lang="en-US">
              <a:solidFill>
                <a:srgbClr val="FFFFFF"/>
              </a:solidFill>
              <a:latin typeface="Calibri" panose="020F0502020204030204"/>
            </a:endParaRPr>
          </a:p>
        </p:txBody>
      </p:sp>
      <p:pic>
        <p:nvPicPr>
          <p:cNvPr id="12" name="Audio 11">
            <a:extLst>
              <a:ext uri="{FF2B5EF4-FFF2-40B4-BE49-F238E27FC236}">
                <a16:creationId xmlns:a16="http://schemas.microsoft.com/office/drawing/2014/main" id="{4CD977B9-89EB-0185-501D-DB68BFB52B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97940133"/>
      </p:ext>
    </p:extLst>
  </p:cSld>
  <p:clrMapOvr>
    <a:masterClrMapping/>
  </p:clrMapOvr>
  <mc:AlternateContent xmlns:mc="http://schemas.openxmlformats.org/markup-compatibility/2006" xmlns:p14="http://schemas.microsoft.com/office/powerpoint/2010/main">
    <mc:Choice Requires="p14">
      <p:transition spd="slow" p14:dur="2000" advTm="112352"/>
    </mc:Choice>
    <mc:Fallback xmlns="">
      <p:transition spd="slow" advTm="112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713672-9D2C-9223-E524-C0E5B458E1B9}"/>
              </a:ext>
            </a:extLst>
          </p:cNvPr>
          <p:cNvSpPr>
            <a:spLocks noGrp="1"/>
          </p:cNvSpPr>
          <p:nvPr>
            <p:ph type="title"/>
          </p:nvPr>
        </p:nvSpPr>
        <p:spPr>
          <a:xfrm>
            <a:off x="636656" y="57356"/>
            <a:ext cx="4646904" cy="1159627"/>
          </a:xfrm>
        </p:spPr>
        <p:txBody>
          <a:bodyPr vert="horz" lIns="91440" tIns="45720" rIns="91440" bIns="45720" rtlCol="0" anchor="ctr">
            <a:normAutofit/>
          </a:bodyPr>
          <a:lstStyle/>
          <a:p>
            <a:pPr marL="20638" lvl="0" indent="-20638"/>
            <a:r>
              <a:rPr lang="en-US" sz="2800" b="1" spc="0" dirty="0">
                <a:solidFill>
                  <a:schemeClr val="tx2"/>
                </a:solidFill>
                <a:effectLst/>
              </a:rPr>
              <a:t>RECOMMENDATIONS </a:t>
            </a:r>
            <a:br>
              <a:rPr lang="en-US" sz="2800" b="1" dirty="0">
                <a:solidFill>
                  <a:schemeClr val="tx2"/>
                </a:solidFill>
              </a:rPr>
            </a:br>
            <a:r>
              <a:rPr lang="en-US" sz="2000" b="1" dirty="0">
                <a:solidFill>
                  <a:schemeClr val="tx2"/>
                </a:solidFill>
                <a:effectLst/>
              </a:rPr>
              <a:t>Self Neglect</a:t>
            </a:r>
            <a:endParaRPr lang="en-US" sz="2800" b="1" dirty="0">
              <a:solidFill>
                <a:schemeClr val="tx2"/>
              </a:solidFill>
            </a:endParaRPr>
          </a:p>
        </p:txBody>
      </p:sp>
      <p:sp>
        <p:nvSpPr>
          <p:cNvPr id="3" name="Content Placeholder 2">
            <a:extLst>
              <a:ext uri="{FF2B5EF4-FFF2-40B4-BE49-F238E27FC236}">
                <a16:creationId xmlns:a16="http://schemas.microsoft.com/office/drawing/2014/main" id="{6E18D4D4-A183-85E1-2EB3-060C902741DC}"/>
              </a:ext>
            </a:extLst>
          </p:cNvPr>
          <p:cNvSpPr>
            <a:spLocks noGrp="1"/>
          </p:cNvSpPr>
          <p:nvPr>
            <p:ph sz="half" idx="1"/>
          </p:nvPr>
        </p:nvSpPr>
        <p:spPr>
          <a:xfrm>
            <a:off x="600564" y="1274339"/>
            <a:ext cx="4646905" cy="1129991"/>
          </a:xfrm>
        </p:spPr>
        <p:txBody>
          <a:bodyPr vert="horz" lIns="91440" tIns="45720" rIns="91440" bIns="45720" rtlCol="0" anchor="ctr">
            <a:normAutofit/>
          </a:bodyPr>
          <a:lstStyle/>
          <a:p>
            <a:pPr marL="342900" lvl="0" indent="-342900">
              <a:buFont typeface="Symbol" pitchFamily="2" charset="2"/>
              <a:buChar char=""/>
            </a:pP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TSAB should update the self-neglect guidance to ensure that there is information that self-neglect can and does occur in care settings.</a:t>
            </a:r>
          </a:p>
          <a:p>
            <a:pPr marL="0" indent="0">
              <a:buNone/>
            </a:pPr>
            <a:endPar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a:buFont typeface="Arial" panose="020B0604020202020204" pitchFamily="34" charset="0"/>
              <a:buChar char="•"/>
            </a:pPr>
            <a:endParaRPr lang="en-US" sz="1100" dirty="0">
              <a:solidFill>
                <a:schemeClr val="tx2"/>
              </a:solidFill>
            </a:endParaRPr>
          </a:p>
        </p:txBody>
      </p:sp>
      <p:sp>
        <p:nvSpPr>
          <p:cNvPr id="4" name="Date Placeholder 3">
            <a:extLst>
              <a:ext uri="{FF2B5EF4-FFF2-40B4-BE49-F238E27FC236}">
                <a16:creationId xmlns:a16="http://schemas.microsoft.com/office/drawing/2014/main" id="{60994DC6-E0FF-7ACA-1337-11C215B03833}"/>
              </a:ext>
            </a:extLst>
          </p:cNvPr>
          <p:cNvSpPr>
            <a:spLocks noGrp="1"/>
          </p:cNvSpPr>
          <p:nvPr>
            <p:ph type="dt" sz="half" idx="10"/>
          </p:nvPr>
        </p:nvSpPr>
        <p:spPr>
          <a:xfrm>
            <a:off x="761802" y="6356350"/>
            <a:ext cx="2819598" cy="365125"/>
          </a:xfrm>
        </p:spPr>
        <p:txBody>
          <a:bodyPr vert="horz" lIns="91440" tIns="45720" rIns="91440" bIns="45720" rtlCol="0" anchor="ctr">
            <a:normAutofit/>
          </a:bodyPr>
          <a:lstStyle/>
          <a:p>
            <a:pPr>
              <a:spcAft>
                <a:spcPts val="600"/>
              </a:spcAft>
              <a:defRPr/>
            </a:pPr>
            <a:r>
              <a:rPr lang="en-US">
                <a:solidFill>
                  <a:schemeClr val="tx1"/>
                </a:solidFill>
                <a:latin typeface="Calibri" panose="020F0502020204030204"/>
              </a:rPr>
              <a:t>29/11/2015</a:t>
            </a:r>
          </a:p>
        </p:txBody>
      </p:sp>
      <p:pic>
        <p:nvPicPr>
          <p:cNvPr id="8" name="Content Placeholder 7" descr="Exclamation mark on a yellow background">
            <a:extLst>
              <a:ext uri="{FF2B5EF4-FFF2-40B4-BE49-F238E27FC236}">
                <a16:creationId xmlns:a16="http://schemas.microsoft.com/office/drawing/2014/main" id="{04835C34-CC7A-7499-357D-A8FC7AF04C5F}"/>
              </a:ext>
            </a:extLst>
          </p:cNvPr>
          <p:cNvPicPr>
            <a:picLocks noGrp="1" noChangeAspect="1"/>
          </p:cNvPicPr>
          <p:nvPr>
            <p:ph sz="half" idx="2"/>
          </p:nvPr>
        </p:nvPicPr>
        <p:blipFill rotWithShape="1">
          <a:blip r:embed="rId4"/>
          <a:srcRect l="22732" r="10527"/>
          <a:stretch/>
        </p:blipFill>
        <p:spPr>
          <a:xfrm>
            <a:off x="6096000" y="1"/>
            <a:ext cx="6102825" cy="6858000"/>
          </a:xfrm>
          <a:prstGeom prst="rect">
            <a:avLst/>
          </a:prstGeom>
        </p:spPr>
      </p:pic>
      <p:sp>
        <p:nvSpPr>
          <p:cNvPr id="5" name="Footer Placeholder 4">
            <a:extLst>
              <a:ext uri="{FF2B5EF4-FFF2-40B4-BE49-F238E27FC236}">
                <a16:creationId xmlns:a16="http://schemas.microsoft.com/office/drawing/2014/main" id="{AE08B7AC-4FED-ACE9-67B6-80F8BED62337}"/>
              </a:ext>
            </a:extLst>
          </p:cNvPr>
          <p:cNvSpPr>
            <a:spLocks noGrp="1"/>
          </p:cNvSpPr>
          <p:nvPr>
            <p:ph type="ftr" sz="quarter" idx="11"/>
          </p:nvPr>
        </p:nvSpPr>
        <p:spPr>
          <a:xfrm>
            <a:off x="6478073" y="6356350"/>
            <a:ext cx="3303431"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402k Consultancy Ltd.</a:t>
            </a:r>
          </a:p>
        </p:txBody>
      </p:sp>
      <p:sp>
        <p:nvSpPr>
          <p:cNvPr id="6" name="Slide Number Placeholder 5">
            <a:extLst>
              <a:ext uri="{FF2B5EF4-FFF2-40B4-BE49-F238E27FC236}">
                <a16:creationId xmlns:a16="http://schemas.microsoft.com/office/drawing/2014/main" id="{D5FE8F9D-56BB-8F18-3BA2-F6EF594A269C}"/>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DE253993-12BE-3443-8A7A-2523E6C8C67E}" type="slidenum">
              <a:rPr lang="en-US">
                <a:solidFill>
                  <a:srgbClr val="FFFFFF"/>
                </a:solidFill>
                <a:latin typeface="Calibri" panose="020F0502020204030204"/>
              </a:rPr>
              <a:pPr>
                <a:spcAft>
                  <a:spcPts val="600"/>
                </a:spcAft>
                <a:defRPr/>
              </a:pPr>
              <a:t>15</a:t>
            </a:fld>
            <a:endParaRPr lang="en-US">
              <a:solidFill>
                <a:srgbClr val="FFFFFF"/>
              </a:solidFill>
              <a:latin typeface="Calibri" panose="020F0502020204030204"/>
            </a:endParaRPr>
          </a:p>
        </p:txBody>
      </p:sp>
      <p:sp>
        <p:nvSpPr>
          <p:cNvPr id="7" name="TextBox 6">
            <a:extLst>
              <a:ext uri="{FF2B5EF4-FFF2-40B4-BE49-F238E27FC236}">
                <a16:creationId xmlns:a16="http://schemas.microsoft.com/office/drawing/2014/main" id="{53215B2A-D09E-9B97-F187-5BB26E4F54A0}"/>
              </a:ext>
            </a:extLst>
          </p:cNvPr>
          <p:cNvSpPr txBox="1"/>
          <p:nvPr/>
        </p:nvSpPr>
        <p:spPr>
          <a:xfrm>
            <a:off x="761802" y="2182977"/>
            <a:ext cx="2013500" cy="707886"/>
          </a:xfrm>
          <a:prstGeom prst="rect">
            <a:avLst/>
          </a:prstGeom>
          <a:noFill/>
        </p:spPr>
        <p:txBody>
          <a:bodyPr wrap="none" rtlCol="0">
            <a:spAutoFit/>
          </a:bodyPr>
          <a:lstStyle/>
          <a:p>
            <a:r>
              <a:rPr lang="en-GB" sz="2000" b="1" dirty="0">
                <a:solidFill>
                  <a:schemeClr val="tx2"/>
                </a:solidFill>
                <a:latin typeface="+mj-lt"/>
                <a:ea typeface="+mj-ea"/>
                <a:cs typeface="+mj-cs"/>
              </a:rPr>
              <a:t>General Learning</a:t>
            </a:r>
          </a:p>
          <a:p>
            <a:endParaRPr lang="en-GB" sz="2000" dirty="0">
              <a:solidFill>
                <a:schemeClr val="tx2"/>
              </a:solidFill>
            </a:endParaRPr>
          </a:p>
        </p:txBody>
      </p:sp>
      <p:sp>
        <p:nvSpPr>
          <p:cNvPr id="9" name="TextBox 8">
            <a:extLst>
              <a:ext uri="{FF2B5EF4-FFF2-40B4-BE49-F238E27FC236}">
                <a16:creationId xmlns:a16="http://schemas.microsoft.com/office/drawing/2014/main" id="{D74AF451-2231-B83A-3A72-E704E052BCAC}"/>
              </a:ext>
            </a:extLst>
          </p:cNvPr>
          <p:cNvSpPr txBox="1"/>
          <p:nvPr/>
        </p:nvSpPr>
        <p:spPr>
          <a:xfrm>
            <a:off x="535347" y="2725340"/>
            <a:ext cx="5025305" cy="3693319"/>
          </a:xfrm>
          <a:prstGeom prst="rect">
            <a:avLst/>
          </a:prstGeom>
          <a:noFill/>
        </p:spPr>
        <p:txBody>
          <a:bodyPr wrap="square" rtlCol="0">
            <a:spAutoFit/>
          </a:bodyPr>
          <a:lstStyle/>
          <a:p>
            <a:pPr marL="342900" lvl="0" indent="-342900">
              <a:buFont typeface="Symbol" pitchFamily="2" charset="2"/>
              <a:buChar char=""/>
            </a:pP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TSAB should remind all agencies of the usefulness of the “This Is Me” passport for people who may have complex needs that include communication difficulties. </a:t>
            </a:r>
            <a:b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TSAB should ensure that all staff receive the message that Mental Capacity must be assessed, even if it is largely agreed that a person does not have mental capacity to make decisions across most areas of their life; To do otherwise is to Act unlawfully and could constitute a breach of Human Rights.  </a:t>
            </a:r>
          </a:p>
          <a:p>
            <a:endParaRPr lang="en-GB" dirty="0">
              <a:solidFill>
                <a:schemeClr val="tx2"/>
              </a:solidFill>
            </a:endParaRPr>
          </a:p>
        </p:txBody>
      </p:sp>
      <p:pic>
        <p:nvPicPr>
          <p:cNvPr id="11" name="Audio 10">
            <a:extLst>
              <a:ext uri="{FF2B5EF4-FFF2-40B4-BE49-F238E27FC236}">
                <a16:creationId xmlns:a16="http://schemas.microsoft.com/office/drawing/2014/main" id="{7A2D541A-B0C3-0969-480A-26961DF643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7217179"/>
      </p:ext>
    </p:extLst>
  </p:cSld>
  <p:clrMapOvr>
    <a:masterClrMapping/>
  </p:clrMapOvr>
  <mc:AlternateContent xmlns:mc="http://schemas.openxmlformats.org/markup-compatibility/2006" xmlns:p14="http://schemas.microsoft.com/office/powerpoint/2010/main">
    <mc:Choice Requires="p14">
      <p:transition spd="slow" p14:dur="2000" advTm="83040"/>
    </mc:Choice>
    <mc:Fallback xmlns="">
      <p:transition spd="slow" advTm="83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29/11/2015</a:t>
            </a:r>
            <a:endParaRPr lang="en-US"/>
          </a:p>
        </p:txBody>
      </p:sp>
      <p:sp>
        <p:nvSpPr>
          <p:cNvPr id="3" name="Footer Placeholder 2"/>
          <p:cNvSpPr>
            <a:spLocks noGrp="1"/>
          </p:cNvSpPr>
          <p:nvPr>
            <p:ph type="ftr" sz="quarter" idx="11"/>
          </p:nvPr>
        </p:nvSpPr>
        <p:spPr/>
        <p:txBody>
          <a:bodyPr/>
          <a:lstStyle/>
          <a:p>
            <a:r>
              <a:rPr lang="en-US"/>
              <a:t>402k Consultancy Ltd.</a:t>
            </a:r>
          </a:p>
        </p:txBody>
      </p:sp>
      <p:sp>
        <p:nvSpPr>
          <p:cNvPr id="4" name="Slide Number Placeholder 3"/>
          <p:cNvSpPr>
            <a:spLocks noGrp="1"/>
          </p:cNvSpPr>
          <p:nvPr>
            <p:ph type="sldNum" sz="quarter" idx="12"/>
          </p:nvPr>
        </p:nvSpPr>
        <p:spPr/>
        <p:txBody>
          <a:bodyPr/>
          <a:lstStyle/>
          <a:p>
            <a:fld id="{DE253993-12BE-3443-8A7A-2523E6C8C67E}" type="slidenum">
              <a:rPr lang="en-US" smtClean="0"/>
              <a:t>16</a:t>
            </a:fld>
            <a:endParaRPr lang="en-US"/>
          </a:p>
        </p:txBody>
      </p:sp>
      <p:sp>
        <p:nvSpPr>
          <p:cNvPr id="5" name="TextBox 4"/>
          <p:cNvSpPr txBox="1"/>
          <p:nvPr/>
        </p:nvSpPr>
        <p:spPr>
          <a:xfrm>
            <a:off x="2322306" y="1294919"/>
            <a:ext cx="7547387" cy="3785652"/>
          </a:xfrm>
          <a:prstGeom prst="rect">
            <a:avLst/>
          </a:prstGeom>
          <a:noFill/>
        </p:spPr>
        <p:txBody>
          <a:bodyPr wrap="none" rtlCol="0">
            <a:spAutoFit/>
          </a:bodyPr>
          <a:lstStyle/>
          <a:p>
            <a:pPr algn="ctr"/>
            <a:r>
              <a:rPr lang="en-GB" sz="4000" b="1" dirty="0">
                <a:solidFill>
                  <a:schemeClr val="accent2"/>
                </a:solidFill>
              </a:rPr>
              <a:t>Thank You</a:t>
            </a:r>
          </a:p>
          <a:p>
            <a:pPr algn="ctr"/>
            <a:endParaRPr lang="en-GB" sz="4000" b="1" dirty="0">
              <a:solidFill>
                <a:schemeClr val="accent2"/>
              </a:solidFill>
            </a:endParaRPr>
          </a:p>
          <a:p>
            <a:pPr algn="ctr"/>
            <a:r>
              <a:rPr lang="en-GB" sz="4000" b="1" dirty="0">
                <a:solidFill>
                  <a:schemeClr val="accent1">
                    <a:lumMod val="75000"/>
                  </a:schemeClr>
                </a:solidFill>
              </a:rPr>
              <a:t>Karen Rees</a:t>
            </a:r>
          </a:p>
          <a:p>
            <a:pPr algn="ctr"/>
            <a:r>
              <a:rPr lang="en-GB" sz="4000" b="1" dirty="0">
                <a:solidFill>
                  <a:schemeClr val="accent1">
                    <a:lumMod val="75000"/>
                  </a:schemeClr>
                </a:solidFill>
              </a:rPr>
              <a:t>402k Consultancy Ltd.</a:t>
            </a:r>
          </a:p>
          <a:p>
            <a:pPr algn="ctr"/>
            <a:r>
              <a:rPr lang="en-GB" sz="4000" b="1" dirty="0">
                <a:solidFill>
                  <a:schemeClr val="accent2"/>
                </a:solidFill>
                <a:hlinkClick r:id="rId4"/>
              </a:rPr>
              <a:t>karenrees@402kconsultancy.co.uk</a:t>
            </a:r>
            <a:endParaRPr lang="en-GB" sz="4000" b="1" dirty="0">
              <a:solidFill>
                <a:schemeClr val="accent2"/>
              </a:solidFill>
            </a:endParaRPr>
          </a:p>
          <a:p>
            <a:pPr algn="ctr"/>
            <a:r>
              <a:rPr lang="en-GB" sz="4000" b="1" dirty="0">
                <a:solidFill>
                  <a:schemeClr val="accent2"/>
                </a:solidFill>
                <a:hlinkClick r:id="rId5"/>
              </a:rPr>
              <a:t>www.402kconsultancy.co.uk</a:t>
            </a:r>
            <a:r>
              <a:rPr lang="en-GB" sz="4000" b="1" dirty="0">
                <a:solidFill>
                  <a:schemeClr val="accent2"/>
                </a:solidFill>
              </a:rPr>
              <a:t> </a:t>
            </a:r>
          </a:p>
        </p:txBody>
      </p:sp>
      <p:pic>
        <p:nvPicPr>
          <p:cNvPr id="7" name="Audio 6">
            <a:extLst>
              <a:ext uri="{FF2B5EF4-FFF2-40B4-BE49-F238E27FC236}">
                <a16:creationId xmlns:a16="http://schemas.microsoft.com/office/drawing/2014/main" id="{D780AB00-8FE6-E303-B068-8C54858DA3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60930003"/>
      </p:ext>
    </p:extLst>
  </p:cSld>
  <p:clrMapOvr>
    <a:masterClrMapping/>
  </p:clrMapOvr>
  <mc:AlternateContent xmlns:mc="http://schemas.openxmlformats.org/markup-compatibility/2006" xmlns:p14="http://schemas.microsoft.com/office/powerpoint/2010/main">
    <mc:Choice Requires="p14">
      <p:transition spd="slow" p14:dur="2000" advTm="30181"/>
    </mc:Choice>
    <mc:Fallback xmlns="">
      <p:transition spd="slow" advTm="30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72B6AEC-8A7E-0732-7D08-B92FB1C00A81}"/>
              </a:ext>
            </a:extLst>
          </p:cNvPr>
          <p:cNvSpPr>
            <a:spLocks noGrp="1"/>
          </p:cNvSpPr>
          <p:nvPr>
            <p:ph type="title"/>
          </p:nvPr>
        </p:nvSpPr>
        <p:spPr>
          <a:xfrm>
            <a:off x="686834" y="1153572"/>
            <a:ext cx="3200400" cy="4461163"/>
          </a:xfrm>
        </p:spPr>
        <p:txBody>
          <a:bodyPr>
            <a:normAutofit/>
          </a:bodyPr>
          <a:lstStyle/>
          <a:p>
            <a:r>
              <a:rPr lang="en-GB">
                <a:solidFill>
                  <a:srgbClr val="FFFFFF"/>
                </a:solidFill>
              </a:rPr>
              <a:t>SK</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BD57B1EA-B248-3B6D-5BE1-1BFDA3337198}"/>
              </a:ext>
            </a:extLst>
          </p:cNvPr>
          <p:cNvSpPr>
            <a:spLocks noGrp="1"/>
          </p:cNvSpPr>
          <p:nvPr>
            <p:ph idx="1"/>
          </p:nvPr>
        </p:nvSpPr>
        <p:spPr>
          <a:xfrm>
            <a:off x="4447308" y="591344"/>
            <a:ext cx="6906491" cy="5585619"/>
          </a:xfrm>
        </p:spPr>
        <p:txBody>
          <a:bodyPr anchor="ctr">
            <a:normAutofit/>
          </a:bodyPr>
          <a:lstStyle/>
          <a:p>
            <a:pPr marL="342900" lvl="0" indent="-342900">
              <a:buFont typeface="Symbol"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SK was a 53-year-old man with a diagnosis of autism with features of pathological demand avoidance (PDA).</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Following a significant bereavement SK became very depressed</a:t>
            </a:r>
            <a:r>
              <a:rPr lang="en-US" sz="1800" dirty="0">
                <a:effectLst/>
                <a:latin typeface="Calibri" panose="020F0502020204030204" pitchFamily="34" charset="0"/>
                <a:ea typeface="Calibri" panose="020F0502020204030204" pitchFamily="34" charset="0"/>
                <a:cs typeface="Calibri" panose="020F0502020204030204" pitchFamily="34" charset="0"/>
              </a:rPr>
              <a:t> leading to being detained under the Mental Health Act when he was 44.</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SK moved to a residential care home to support him within the parameters of his needs based around his mental health.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Three months before SK died, there was a significant change in his presentation. SK’s physical health and self-care deteriorated leading to hospital admission.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Initially deemed fit for discharge after a few days SK deteriorated 12 days after admission whilst awaiting an alternative placement, SK became seriously unwell and was admitted to the Intensive Care Unit where he died four days later.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itchFamily="2"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cause of death was recorded as Cerebrovascular accident (stroke), Severe Left Ventricular Dysfunction and associated Asperger’s Syndrome and Chronic Kidney Disease.</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a:p>
        </p:txBody>
      </p:sp>
      <p:sp>
        <p:nvSpPr>
          <p:cNvPr id="4" name="Date Placeholder 3">
            <a:extLst>
              <a:ext uri="{FF2B5EF4-FFF2-40B4-BE49-F238E27FC236}">
                <a16:creationId xmlns:a16="http://schemas.microsoft.com/office/drawing/2014/main" id="{2D2660E0-338C-A883-3086-7CE1D03FF005}"/>
              </a:ext>
            </a:extLst>
          </p:cNvPr>
          <p:cNvSpPr>
            <a:spLocks noGrp="1"/>
          </p:cNvSpPr>
          <p:nvPr>
            <p:ph type="dt" sz="half" idx="10"/>
          </p:nvPr>
        </p:nvSpPr>
        <p:spPr>
          <a:xfrm>
            <a:off x="838200" y="6356350"/>
            <a:ext cx="1639957" cy="365125"/>
          </a:xfrm>
        </p:spPr>
        <p:txBody>
          <a:bodyPr>
            <a:normAutofit/>
          </a:bodyPr>
          <a:lstStyle/>
          <a:p>
            <a:pPr>
              <a:spcAft>
                <a:spcPts val="600"/>
              </a:spcAft>
            </a:pPr>
            <a:r>
              <a:rPr lang="en-GB">
                <a:solidFill>
                  <a:srgbClr val="FFFFFF"/>
                </a:solidFill>
              </a:rPr>
              <a:t>29/11/2015</a:t>
            </a:r>
            <a:endParaRPr lang="en-US">
              <a:solidFill>
                <a:srgbClr val="FFFFFF"/>
              </a:solidFill>
            </a:endParaRPr>
          </a:p>
        </p:txBody>
      </p:sp>
      <p:sp>
        <p:nvSpPr>
          <p:cNvPr id="5" name="Footer Placeholder 4">
            <a:extLst>
              <a:ext uri="{FF2B5EF4-FFF2-40B4-BE49-F238E27FC236}">
                <a16:creationId xmlns:a16="http://schemas.microsoft.com/office/drawing/2014/main" id="{A255923E-91D6-29E7-45AE-72AA707DC8A0}"/>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B9E72843-483E-6462-7679-011D48725E77}"/>
              </a:ext>
            </a:extLst>
          </p:cNvPr>
          <p:cNvSpPr>
            <a:spLocks noGrp="1"/>
          </p:cNvSpPr>
          <p:nvPr>
            <p:ph type="sldNum" sz="quarter" idx="12"/>
          </p:nvPr>
        </p:nvSpPr>
        <p:spPr>
          <a:xfrm>
            <a:off x="9541564" y="6356350"/>
            <a:ext cx="1812235" cy="365125"/>
          </a:xfrm>
        </p:spPr>
        <p:txBody>
          <a:bodyPr>
            <a:normAutofit/>
          </a:bodyPr>
          <a:lstStyle/>
          <a:p>
            <a:pPr>
              <a:spcAft>
                <a:spcPts val="600"/>
              </a:spcAft>
            </a:pPr>
            <a:fld id="{DE253993-12BE-3443-8A7A-2523E6C8C67E}" type="slidenum">
              <a:rPr lang="en-US" smtClean="0"/>
              <a:pPr>
                <a:spcAft>
                  <a:spcPts val="600"/>
                </a:spcAft>
              </a:pPr>
              <a:t>2</a:t>
            </a:fld>
            <a:endParaRPr lang="en-US"/>
          </a:p>
        </p:txBody>
      </p:sp>
      <p:pic>
        <p:nvPicPr>
          <p:cNvPr id="22" name="Audio 21">
            <a:extLst>
              <a:ext uri="{FF2B5EF4-FFF2-40B4-BE49-F238E27FC236}">
                <a16:creationId xmlns:a16="http://schemas.microsoft.com/office/drawing/2014/main" id="{82764E44-E793-7781-0965-565CF2478B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61169595"/>
      </p:ext>
    </p:extLst>
  </p:cSld>
  <p:clrMapOvr>
    <a:masterClrMapping/>
  </p:clrMapOvr>
  <mc:AlternateContent xmlns:mc="http://schemas.openxmlformats.org/markup-compatibility/2006" xmlns:p14="http://schemas.microsoft.com/office/powerpoint/2010/main">
    <mc:Choice Requires="p14">
      <p:transition spd="slow" p14:dur="2000" advTm="120108"/>
    </mc:Choice>
    <mc:Fallback xmlns="">
      <p:transition spd="slow" advTm="120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6000" b="1" dirty="0">
                <a:solidFill>
                  <a:schemeClr val="accent1">
                    <a:lumMod val="75000"/>
                  </a:schemeClr>
                </a:solidFill>
              </a:rPr>
              <a:t>Agenda</a:t>
            </a:r>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GB"/>
              <a:t>29/11/2015</a:t>
            </a:r>
            <a:endParaRPr lang="en-US"/>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B5CCEC3D-092A-4104-8CB0-D5ACC39A8519}"/>
              </a:ext>
            </a:extLst>
          </p:cNvPr>
          <p:cNvGraphicFramePr>
            <a:graphicFrameLocks noGrp="1"/>
          </p:cNvGraphicFramePr>
          <p:nvPr>
            <p:ph idx="1"/>
            <p:extLst>
              <p:ext uri="{D42A27DB-BD31-4B8C-83A1-F6EECF244321}">
                <p14:modId xmlns:p14="http://schemas.microsoft.com/office/powerpoint/2010/main" val="176074849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Audio 12">
            <a:extLst>
              <a:ext uri="{FF2B5EF4-FFF2-40B4-BE49-F238E27FC236}">
                <a16:creationId xmlns:a16="http://schemas.microsoft.com/office/drawing/2014/main" id="{36552A91-5FD2-1B97-27CA-DAA8019D2DE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66173125"/>
      </p:ext>
    </p:extLst>
  </p:cSld>
  <p:clrMapOvr>
    <a:masterClrMapping/>
  </p:clrMapOvr>
  <mc:AlternateContent xmlns:mc="http://schemas.openxmlformats.org/markup-compatibility/2006" xmlns:p14="http://schemas.microsoft.com/office/powerpoint/2010/main">
    <mc:Choice Requires="p14">
      <p:transition spd="slow" p14:dur="2000" advTm="27040"/>
    </mc:Choice>
    <mc:Fallback xmlns="">
      <p:transition spd="slow" advTm="27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GB" sz="5400" b="1" dirty="0">
                <a:solidFill>
                  <a:schemeClr val="accent1">
                    <a:lumMod val="75000"/>
                  </a:schemeClr>
                </a:solidFill>
              </a:rPr>
              <a:t>Process</a:t>
            </a:r>
            <a:endParaRPr lang="en-US" sz="5400" b="1" dirty="0">
              <a:solidFill>
                <a:schemeClr val="accent1">
                  <a:lumMod val="75000"/>
                </a:schemeClr>
              </a:solidFill>
            </a:endParaRPr>
          </a:p>
        </p:txBody>
      </p:sp>
      <p:sp>
        <p:nvSpPr>
          <p:cNvPr id="2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FD9D56E-98E2-914D-96CA-D495D0F63825}"/>
              </a:ext>
            </a:extLst>
          </p:cNvPr>
          <p:cNvSpPr>
            <a:spLocks noGrp="1"/>
          </p:cNvSpPr>
          <p:nvPr>
            <p:ph idx="1"/>
          </p:nvPr>
        </p:nvSpPr>
        <p:spPr>
          <a:xfrm>
            <a:off x="630936" y="2660904"/>
            <a:ext cx="4818888" cy="3547872"/>
          </a:xfrm>
        </p:spPr>
        <p:txBody>
          <a:bodyPr anchor="t">
            <a:normAutofit/>
          </a:bodyPr>
          <a:lstStyle/>
          <a:p>
            <a:r>
              <a:rPr lang="en-GB" altLang="en-US" sz="1900" dirty="0"/>
              <a:t>Preparation from Chronology and Brief Agency Analysis Reports- Pre-Workshop Event Report</a:t>
            </a:r>
          </a:p>
          <a:p>
            <a:r>
              <a:rPr lang="en-GB" altLang="en-US" sz="1900" dirty="0"/>
              <a:t>Learning and Reflection Workshop</a:t>
            </a:r>
          </a:p>
          <a:p>
            <a:r>
              <a:rPr lang="en-GB" sz="1900" dirty="0"/>
              <a:t>Feedback from attendees on V1</a:t>
            </a:r>
          </a:p>
          <a:p>
            <a:r>
              <a:rPr lang="en-GB" sz="1900" dirty="0"/>
              <a:t>Panel  became consultation/ group key leads for organisations where further action/research required</a:t>
            </a:r>
          </a:p>
          <a:p>
            <a:r>
              <a:rPr lang="en-GB" sz="1900" dirty="0"/>
              <a:t>Panel worked with author on building recommendations</a:t>
            </a:r>
          </a:p>
          <a:p>
            <a:endParaRPr lang="en-GB" sz="1900" dirty="0"/>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GB"/>
              <a:t>29/11/2015</a:t>
            </a:r>
            <a:endParaRPr lang="en-US"/>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4</a:t>
            </a:fld>
            <a:endParaRPr lang="en-US"/>
          </a:p>
        </p:txBody>
      </p:sp>
      <p:graphicFrame>
        <p:nvGraphicFramePr>
          <p:cNvPr id="3" name="Table 10">
            <a:extLst>
              <a:ext uri="{FF2B5EF4-FFF2-40B4-BE49-F238E27FC236}">
                <a16:creationId xmlns:a16="http://schemas.microsoft.com/office/drawing/2014/main" id="{63935271-0E20-34B6-DEA6-02061516F636}"/>
              </a:ext>
            </a:extLst>
          </p:cNvPr>
          <p:cNvGraphicFramePr>
            <a:graphicFrameLocks noGrp="1"/>
          </p:cNvGraphicFramePr>
          <p:nvPr>
            <p:extLst>
              <p:ext uri="{D42A27DB-BD31-4B8C-83A1-F6EECF244321}">
                <p14:modId xmlns:p14="http://schemas.microsoft.com/office/powerpoint/2010/main" val="2328088020"/>
              </p:ext>
            </p:extLst>
          </p:nvPr>
        </p:nvGraphicFramePr>
        <p:xfrm>
          <a:off x="5625545" y="2840070"/>
          <a:ext cx="5883703" cy="2225992"/>
        </p:xfrm>
        <a:graphic>
          <a:graphicData uri="http://schemas.openxmlformats.org/drawingml/2006/table">
            <a:tbl>
              <a:tblPr firstRow="1" bandRow="1">
                <a:tableStyleId>{5C22544A-7EE6-4342-B048-85BDC9FD1C3A}</a:tableStyleId>
              </a:tblPr>
              <a:tblGrid>
                <a:gridCol w="5883703">
                  <a:extLst>
                    <a:ext uri="{9D8B030D-6E8A-4147-A177-3AD203B41FA5}">
                      <a16:colId xmlns:a16="http://schemas.microsoft.com/office/drawing/2014/main" val="2178187694"/>
                    </a:ext>
                  </a:extLst>
                </a:gridCol>
              </a:tblGrid>
              <a:tr h="453795">
                <a:tc>
                  <a:txBody>
                    <a:bodyPr/>
                    <a:lstStyle/>
                    <a:p>
                      <a:r>
                        <a:rPr lang="en-GB" sz="2400" dirty="0"/>
                        <a:t>Workshop Thematic discussion- SK</a:t>
                      </a:r>
                    </a:p>
                  </a:txBody>
                  <a:tcPr marL="122159" marR="122159" marT="61079" marB="61079"/>
                </a:tc>
                <a:extLst>
                  <a:ext uri="{0D108BD9-81ED-4DB2-BD59-A6C34878D82A}">
                    <a16:rowId xmlns:a16="http://schemas.microsoft.com/office/drawing/2014/main" val="2774128229"/>
                  </a:ext>
                </a:extLst>
              </a:tr>
              <a:tr h="453795">
                <a:tc>
                  <a:txBody>
                    <a:bodyPr/>
                    <a:lstStyle/>
                    <a:p>
                      <a:pPr marL="57150" lvl="1" indent="0">
                        <a:tabLst/>
                      </a:pPr>
                      <a:r>
                        <a:rPr lang="en-GB" sz="1800" b="1" kern="1200" dirty="0">
                          <a:solidFill>
                            <a:schemeClr val="dk1"/>
                          </a:solidFill>
                          <a:effectLst/>
                          <a:latin typeface="+mn-lt"/>
                          <a:ea typeface="+mn-ea"/>
                          <a:cs typeface="+mn-cs"/>
                        </a:rPr>
                        <a:t>Supporting those with Autism Spectrum Disorders</a:t>
                      </a:r>
                      <a:r>
                        <a:rPr lang="en-GB" sz="2400" dirty="0">
                          <a:effectLst/>
                        </a:rPr>
                        <a:t> </a:t>
                      </a:r>
                      <a:endParaRPr lang="en-GB" sz="2400" dirty="0"/>
                    </a:p>
                  </a:txBody>
                  <a:tcPr marL="122159" marR="122159" marT="61079" marB="61079"/>
                </a:tc>
                <a:extLst>
                  <a:ext uri="{0D108BD9-81ED-4DB2-BD59-A6C34878D82A}">
                    <a16:rowId xmlns:a16="http://schemas.microsoft.com/office/drawing/2014/main" val="3491496132"/>
                  </a:ext>
                </a:extLst>
              </a:tr>
              <a:tr h="451199">
                <a:tc>
                  <a:txBody>
                    <a:bodyPr/>
                    <a:lstStyle/>
                    <a:p>
                      <a:pPr marL="57150" lvl="1" indent="0">
                        <a:tabLst/>
                      </a:pPr>
                      <a:r>
                        <a:rPr lang="en-GB" sz="1800" b="1" kern="1200" dirty="0">
                          <a:solidFill>
                            <a:schemeClr val="dk1"/>
                          </a:solidFill>
                          <a:effectLst/>
                          <a:latin typeface="+mn-lt"/>
                          <a:ea typeface="+mn-ea"/>
                          <a:cs typeface="+mn-cs"/>
                        </a:rPr>
                        <a:t>Multi Agency working and Safeguarding (Self-neglect)</a:t>
                      </a:r>
                      <a:r>
                        <a:rPr lang="en-GB" sz="2400" dirty="0">
                          <a:effectLst/>
                        </a:rPr>
                        <a:t> </a:t>
                      </a:r>
                      <a:endParaRPr lang="en-GB" sz="2400" dirty="0"/>
                    </a:p>
                  </a:txBody>
                  <a:tcPr marL="122159" marR="122159" marT="61079" marB="61079"/>
                </a:tc>
                <a:extLst>
                  <a:ext uri="{0D108BD9-81ED-4DB2-BD59-A6C34878D82A}">
                    <a16:rowId xmlns:a16="http://schemas.microsoft.com/office/drawing/2014/main" val="3377894147"/>
                  </a:ext>
                </a:extLst>
              </a:tr>
              <a:tr h="41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Mental Capacity</a:t>
                      </a: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p>
                  </a:txBody>
                  <a:tcPr marL="122159" marR="122159" marT="61079" marB="61079"/>
                </a:tc>
                <a:extLst>
                  <a:ext uri="{0D108BD9-81ED-4DB2-BD59-A6C34878D82A}">
                    <a16:rowId xmlns:a16="http://schemas.microsoft.com/office/drawing/2014/main" val="1530541194"/>
                  </a:ext>
                </a:extLst>
              </a:tr>
            </a:tbl>
          </a:graphicData>
        </a:graphic>
      </p:graphicFrame>
      <p:pic>
        <p:nvPicPr>
          <p:cNvPr id="12" name="Audio 11">
            <a:extLst>
              <a:ext uri="{FF2B5EF4-FFF2-40B4-BE49-F238E27FC236}">
                <a16:creationId xmlns:a16="http://schemas.microsoft.com/office/drawing/2014/main" id="{929D3386-99C4-957C-69D6-2EB054D33B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14659224"/>
      </p:ext>
    </p:extLst>
  </p:cSld>
  <p:clrMapOvr>
    <a:masterClrMapping/>
  </p:clrMapOvr>
  <mc:AlternateContent xmlns:mc="http://schemas.openxmlformats.org/markup-compatibility/2006" xmlns:p14="http://schemas.microsoft.com/office/powerpoint/2010/main">
    <mc:Choice Requires="p14">
      <p:transition spd="slow" p14:dur="2000" advTm="79027"/>
    </mc:Choice>
    <mc:Fallback xmlns="">
      <p:transition spd="slow" advTm="79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640080"/>
            <a:ext cx="4818888" cy="1481328"/>
          </a:xfrm>
        </p:spPr>
        <p:txBody>
          <a:bodyPr anchor="b">
            <a:normAutofit fontScale="90000"/>
          </a:bodyPr>
          <a:lstStyle/>
          <a:p>
            <a:r>
              <a:rPr lang="en-GB" sz="5400" b="1" dirty="0">
                <a:solidFill>
                  <a:schemeClr val="accent1">
                    <a:lumMod val="75000"/>
                  </a:schemeClr>
                </a:solidFill>
              </a:rPr>
              <a:t>Process: Methodology- </a:t>
            </a:r>
            <a:br>
              <a:rPr lang="en-GB" sz="5400" b="1" dirty="0">
                <a:solidFill>
                  <a:schemeClr val="accent1">
                    <a:lumMod val="75000"/>
                  </a:schemeClr>
                </a:solidFill>
              </a:rPr>
            </a:br>
            <a:r>
              <a:rPr lang="en-GB" sz="3600" b="1" dirty="0">
                <a:solidFill>
                  <a:schemeClr val="accent1">
                    <a:lumMod val="75000"/>
                  </a:schemeClr>
                </a:solidFill>
              </a:rPr>
              <a:t>Pre-Workshop Report</a:t>
            </a:r>
            <a:endParaRPr lang="en-US" sz="5400" b="1" dirty="0">
              <a:solidFill>
                <a:schemeClr val="accent1">
                  <a:lumMod val="75000"/>
                </a:schemeClr>
              </a:solidFill>
            </a:endParaRPr>
          </a:p>
        </p:txBody>
      </p:sp>
      <p:sp>
        <p:nvSpPr>
          <p:cNvPr id="8" name="Content Placeholder 7">
            <a:extLst>
              <a:ext uri="{FF2B5EF4-FFF2-40B4-BE49-F238E27FC236}">
                <a16:creationId xmlns:a16="http://schemas.microsoft.com/office/drawing/2014/main" id="{CFD9D56E-98E2-914D-96CA-D495D0F63825}"/>
              </a:ext>
            </a:extLst>
          </p:cNvPr>
          <p:cNvSpPr>
            <a:spLocks noGrp="1"/>
          </p:cNvSpPr>
          <p:nvPr>
            <p:ph idx="1"/>
          </p:nvPr>
        </p:nvSpPr>
        <p:spPr>
          <a:xfrm>
            <a:off x="448056" y="2651760"/>
            <a:ext cx="4818888" cy="1623061"/>
          </a:xfrm>
        </p:spPr>
        <p:txBody>
          <a:bodyPr anchor="t">
            <a:normAutofit fontScale="92500" lnSpcReduction="20000"/>
          </a:bodyPr>
          <a:lstStyle/>
          <a:p>
            <a:r>
              <a:rPr lang="en-GB" altLang="en-US" sz="1900" dirty="0"/>
              <a:t>Initial thematic analysis</a:t>
            </a:r>
          </a:p>
          <a:p>
            <a:r>
              <a:rPr lang="en-GB" altLang="en-US" sz="1900" dirty="0"/>
              <a:t>Previous actions on theme</a:t>
            </a:r>
          </a:p>
          <a:p>
            <a:r>
              <a:rPr lang="en-GB" sz="1900" dirty="0"/>
              <a:t>Questions on each theme</a:t>
            </a:r>
          </a:p>
          <a:p>
            <a:r>
              <a:rPr lang="en-GB" sz="1900" dirty="0"/>
              <a:t>Overview Report V1</a:t>
            </a:r>
          </a:p>
          <a:p>
            <a:r>
              <a:rPr lang="en-GB" sz="1900" dirty="0"/>
              <a:t>WORKSHOP</a:t>
            </a:r>
          </a:p>
          <a:p>
            <a:endParaRPr lang="en-GB" sz="1900" dirty="0"/>
          </a:p>
        </p:txBody>
      </p:sp>
      <p:sp>
        <p:nvSpPr>
          <p:cNvPr id="4" name="Date Placeholder 3"/>
          <p:cNvSpPr>
            <a:spLocks noGrp="1"/>
          </p:cNvSpPr>
          <p:nvPr>
            <p:ph type="dt" sz="half" idx="10"/>
          </p:nvPr>
        </p:nvSpPr>
        <p:spPr>
          <a:xfrm>
            <a:off x="838200" y="6356350"/>
            <a:ext cx="2743200" cy="365125"/>
          </a:xfrm>
        </p:spPr>
        <p:txBody>
          <a:bodyPr>
            <a:normAutofit/>
          </a:bodyPr>
          <a:lstStyle/>
          <a:p>
            <a:pPr>
              <a:spcAft>
                <a:spcPts val="600"/>
              </a:spcAft>
            </a:pPr>
            <a:r>
              <a:rPr lang="en-GB"/>
              <a:t>29/11/2015</a:t>
            </a:r>
            <a:endParaRPr lang="en-US"/>
          </a:p>
        </p:txBody>
      </p:sp>
      <p:sp>
        <p:nvSpPr>
          <p:cNvPr id="5" name="Footer Placeholder 4"/>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5</a:t>
            </a:fld>
            <a:endParaRPr lang="en-US"/>
          </a:p>
        </p:txBody>
      </p:sp>
      <p:graphicFrame>
        <p:nvGraphicFramePr>
          <p:cNvPr id="10" name="Table 10">
            <a:extLst>
              <a:ext uri="{FF2B5EF4-FFF2-40B4-BE49-F238E27FC236}">
                <a16:creationId xmlns:a16="http://schemas.microsoft.com/office/drawing/2014/main" id="{891D7B51-A911-E849-8909-C09045EF6274}"/>
              </a:ext>
            </a:extLst>
          </p:cNvPr>
          <p:cNvGraphicFramePr>
            <a:graphicFrameLocks noGrp="1"/>
          </p:cNvGraphicFramePr>
          <p:nvPr/>
        </p:nvGraphicFramePr>
        <p:xfrm>
          <a:off x="5881116" y="961406"/>
          <a:ext cx="5458968" cy="4267676"/>
        </p:xfrm>
        <a:graphic>
          <a:graphicData uri="http://schemas.openxmlformats.org/drawingml/2006/table">
            <a:tbl>
              <a:tblPr firstRow="1" bandRow="1">
                <a:tableStyleId>{5C22544A-7EE6-4342-B048-85BDC9FD1C3A}</a:tableStyleId>
              </a:tblPr>
              <a:tblGrid>
                <a:gridCol w="5458968">
                  <a:extLst>
                    <a:ext uri="{9D8B030D-6E8A-4147-A177-3AD203B41FA5}">
                      <a16:colId xmlns:a16="http://schemas.microsoft.com/office/drawing/2014/main" val="2178187694"/>
                    </a:ext>
                  </a:extLst>
                </a:gridCol>
              </a:tblGrid>
              <a:tr h="453795">
                <a:tc>
                  <a:txBody>
                    <a:bodyPr/>
                    <a:lstStyle/>
                    <a:p>
                      <a:r>
                        <a:rPr lang="en-GB" sz="2400" dirty="0"/>
                        <a:t>Workshop Key Questions e.g.</a:t>
                      </a:r>
                    </a:p>
                  </a:txBody>
                  <a:tcPr marL="122159" marR="122159" marT="61079" marB="61079"/>
                </a:tc>
                <a:extLst>
                  <a:ext uri="{0D108BD9-81ED-4DB2-BD59-A6C34878D82A}">
                    <a16:rowId xmlns:a16="http://schemas.microsoft.com/office/drawing/2014/main" val="2774128229"/>
                  </a:ext>
                </a:extLst>
              </a:tr>
              <a:tr h="453795">
                <a:tc>
                  <a:txBody>
                    <a:bodyPr/>
                    <a:lstStyle/>
                    <a:p>
                      <a:r>
                        <a:rPr lang="en-GB" sz="1800" kern="1200" dirty="0">
                          <a:solidFill>
                            <a:schemeClr val="dk1"/>
                          </a:solidFill>
                          <a:effectLst/>
                          <a:latin typeface="+mn-lt"/>
                          <a:ea typeface="+mn-ea"/>
                          <a:cs typeface="+mn-cs"/>
                        </a:rPr>
                        <a:t>What needed to happen to support SK and his carers to manage his holistic needs? How do we know what 'good' would have looked like?</a:t>
                      </a:r>
                    </a:p>
                    <a:p>
                      <a:r>
                        <a:rPr lang="en-GB" sz="1800" kern="1200" dirty="0">
                          <a:solidFill>
                            <a:schemeClr val="dk1"/>
                          </a:solidFill>
                          <a:effectLst/>
                          <a:latin typeface="+mn-lt"/>
                          <a:ea typeface="+mn-ea"/>
                          <a:cs typeface="+mn-cs"/>
                        </a:rPr>
                        <a:t>﻿﻿﻿How does that compare to what actually happened?</a:t>
                      </a:r>
                    </a:p>
                    <a:p>
                      <a:r>
                        <a:rPr lang="en-GB" sz="1800" kern="1200" dirty="0">
                          <a:solidFill>
                            <a:schemeClr val="dk1"/>
                          </a:solidFill>
                          <a:effectLst/>
                          <a:latin typeface="+mn-lt"/>
                          <a:ea typeface="+mn-ea"/>
                          <a:cs typeface="+mn-cs"/>
                        </a:rPr>
                        <a:t>﻿﻿PAST How usual, standard, typical were the different aspects of the responses at the time?</a:t>
                      </a:r>
                    </a:p>
                    <a:p>
                      <a:r>
                        <a:rPr lang="en-GB" sz="1800" kern="1200" dirty="0">
                          <a:solidFill>
                            <a:schemeClr val="dk1"/>
                          </a:solidFill>
                          <a:effectLst/>
                          <a:latin typeface="+mn-lt"/>
                          <a:ea typeface="+mn-ea"/>
                          <a:cs typeface="+mn-cs"/>
                        </a:rPr>
                        <a:t>PRESENT Would the same response be likely now?</a:t>
                      </a:r>
                    </a:p>
                    <a:p>
                      <a:r>
                        <a:rPr lang="en-GB" sz="1800" kern="1200" dirty="0">
                          <a:solidFill>
                            <a:schemeClr val="dk1"/>
                          </a:solidFill>
                          <a:effectLst/>
                          <a:latin typeface="+mn-lt"/>
                          <a:ea typeface="+mn-ea"/>
                          <a:cs typeface="+mn-cs"/>
                        </a:rPr>
                        <a:t>PAST What were the respective supports, constraints and barriers for being able to support SK?</a:t>
                      </a:r>
                    </a:p>
                    <a:p>
                      <a:r>
                        <a:rPr lang="en-GB" sz="1800" kern="1200" dirty="0">
                          <a:solidFill>
                            <a:schemeClr val="dk1"/>
                          </a:solidFill>
                          <a:effectLst/>
                          <a:latin typeface="+mn-lt"/>
                          <a:ea typeface="+mn-ea"/>
                          <a:cs typeface="+mn-cs"/>
                        </a:rPr>
                        <a:t>PRESENT Do these factors still hold today? Have the actions already addressed the issue</a:t>
                      </a:r>
                    </a:p>
                    <a:p>
                      <a:r>
                        <a:rPr lang="en-GB" sz="1800" kern="1200" dirty="0">
                          <a:solidFill>
                            <a:schemeClr val="dk1"/>
                          </a:solidFill>
                          <a:effectLst/>
                          <a:latin typeface="+mn-lt"/>
                          <a:ea typeface="+mn-ea"/>
                          <a:cs typeface="+mn-cs"/>
                        </a:rPr>
                        <a:t>What more do we need to do?</a:t>
                      </a:r>
                    </a:p>
                    <a:p>
                      <a:pPr marL="57150" lvl="1" indent="0">
                        <a:tabLst/>
                      </a:pPr>
                      <a:endParaRPr lang="en-GB" sz="2400" dirty="0"/>
                    </a:p>
                  </a:txBody>
                  <a:tcPr marL="122159" marR="122159" marT="61079" marB="61079"/>
                </a:tc>
                <a:extLst>
                  <a:ext uri="{0D108BD9-81ED-4DB2-BD59-A6C34878D82A}">
                    <a16:rowId xmlns:a16="http://schemas.microsoft.com/office/drawing/2014/main" val="3491496132"/>
                  </a:ext>
                </a:extLst>
              </a:tr>
            </a:tbl>
          </a:graphicData>
        </a:graphic>
      </p:graphicFrame>
      <p:pic>
        <p:nvPicPr>
          <p:cNvPr id="12" name="Audio 11">
            <a:extLst>
              <a:ext uri="{FF2B5EF4-FFF2-40B4-BE49-F238E27FC236}">
                <a16:creationId xmlns:a16="http://schemas.microsoft.com/office/drawing/2014/main" id="{4487EFB1-CAF8-97FA-ED2B-19032D374A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944556016"/>
      </p:ext>
    </p:extLst>
  </p:cSld>
  <p:clrMapOvr>
    <a:masterClrMapping/>
  </p:clrMapOvr>
  <mc:AlternateContent xmlns:mc="http://schemas.openxmlformats.org/markup-compatibility/2006" xmlns:p14="http://schemas.microsoft.com/office/powerpoint/2010/main">
    <mc:Choice Requires="p14">
      <p:transition spd="slow" p14:dur="2000" advTm="171680"/>
    </mc:Choice>
    <mc:Fallback xmlns="">
      <p:transition spd="slow" advTm="1716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F881-94E1-6D44-9295-A34FF0A050C1}"/>
              </a:ext>
            </a:extLst>
          </p:cNvPr>
          <p:cNvSpPr>
            <a:spLocks noGrp="1"/>
          </p:cNvSpPr>
          <p:nvPr>
            <p:ph type="title"/>
          </p:nvPr>
        </p:nvSpPr>
        <p:spPr>
          <a:xfrm>
            <a:off x="6094105" y="802955"/>
            <a:ext cx="4977976" cy="1454051"/>
          </a:xfrm>
        </p:spPr>
        <p:txBody>
          <a:bodyPr>
            <a:normAutofit/>
          </a:bodyPr>
          <a:lstStyle/>
          <a:p>
            <a:r>
              <a:rPr lang="en-GB" sz="3300" b="1" dirty="0">
                <a:solidFill>
                  <a:schemeClr val="tx2"/>
                </a:solidFill>
              </a:rPr>
              <a:t>Feedback on process: Summary- SK</a:t>
            </a:r>
            <a:br>
              <a:rPr lang="en-GB" sz="3300" dirty="0">
                <a:solidFill>
                  <a:schemeClr val="tx2"/>
                </a:solidFill>
              </a:rPr>
            </a:br>
            <a:endParaRPr lang="en-US" sz="3300" dirty="0">
              <a:solidFill>
                <a:schemeClr val="tx2"/>
              </a:solidFill>
            </a:endParaRPr>
          </a:p>
        </p:txBody>
      </p:sp>
      <p:pic>
        <p:nvPicPr>
          <p:cNvPr id="10" name="Graphic 9" descr="Chat">
            <a:extLst>
              <a:ext uri="{FF2B5EF4-FFF2-40B4-BE49-F238E27FC236}">
                <a16:creationId xmlns:a16="http://schemas.microsoft.com/office/drawing/2014/main" id="{87FC4329-9080-EDBD-A1A8-4B996ABC71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1C34F2B0-677D-FC4C-8714-0B538C22AB75}"/>
              </a:ext>
            </a:extLst>
          </p:cNvPr>
          <p:cNvSpPr>
            <a:spLocks noGrp="1"/>
          </p:cNvSpPr>
          <p:nvPr>
            <p:ph idx="1"/>
          </p:nvPr>
        </p:nvSpPr>
        <p:spPr>
          <a:xfrm>
            <a:off x="6257365" y="1805806"/>
            <a:ext cx="5247683" cy="3863473"/>
          </a:xfrm>
        </p:spPr>
        <p:txBody>
          <a:bodyPr anchor="ctr">
            <a:normAutofit fontScale="92500" lnSpcReduction="20000"/>
          </a:bodyPr>
          <a:lstStyle/>
          <a:p>
            <a:endParaRPr lang="en-GB" sz="1800" dirty="0">
              <a:solidFill>
                <a:schemeClr val="tx2"/>
              </a:solidFill>
            </a:endParaRPr>
          </a:p>
          <a:p>
            <a:endParaRPr lang="en-US" sz="1800" dirty="0">
              <a:solidFill>
                <a:schemeClr val="tx2"/>
              </a:solidFill>
            </a:endParaRPr>
          </a:p>
          <a:p>
            <a:r>
              <a:rPr lang="en-US" sz="1800" dirty="0">
                <a:solidFill>
                  <a:schemeClr val="tx2"/>
                </a:solidFill>
              </a:rPr>
              <a:t>Gaining perspective from other agencies</a:t>
            </a:r>
          </a:p>
          <a:p>
            <a:r>
              <a:rPr lang="en-US" sz="1800" dirty="0">
                <a:solidFill>
                  <a:schemeClr val="tx2"/>
                </a:solidFill>
              </a:rPr>
              <a:t>Understanding the care home perspective</a:t>
            </a:r>
          </a:p>
          <a:p>
            <a:r>
              <a:rPr lang="en-US" sz="1800" dirty="0">
                <a:solidFill>
                  <a:schemeClr val="tx2"/>
                </a:solidFill>
              </a:rPr>
              <a:t>Use of safeguarding leads</a:t>
            </a:r>
          </a:p>
          <a:p>
            <a:r>
              <a:rPr lang="en-US" sz="1800" dirty="0">
                <a:solidFill>
                  <a:schemeClr val="tx2"/>
                </a:solidFill>
              </a:rPr>
              <a:t>Insightful process</a:t>
            </a:r>
          </a:p>
          <a:p>
            <a:r>
              <a:rPr lang="en-US" sz="1800" dirty="0">
                <a:solidFill>
                  <a:schemeClr val="tx2"/>
                </a:solidFill>
              </a:rPr>
              <a:t>Groupwork was helpful</a:t>
            </a:r>
          </a:p>
          <a:p>
            <a:r>
              <a:rPr lang="en-US" sz="1800" dirty="0">
                <a:solidFill>
                  <a:schemeClr val="tx2"/>
                </a:solidFill>
              </a:rPr>
              <a:t>Understanding other agency challenges</a:t>
            </a:r>
          </a:p>
          <a:p>
            <a:r>
              <a:rPr lang="en-US" sz="1800" b="1" dirty="0">
                <a:solidFill>
                  <a:schemeClr val="tx2"/>
                </a:solidFill>
              </a:rPr>
              <a:t>To not be scared to raise safeguarding concerns</a:t>
            </a:r>
          </a:p>
          <a:p>
            <a:r>
              <a:rPr lang="en-US" sz="1800" b="1" dirty="0" err="1">
                <a:solidFill>
                  <a:schemeClr val="tx2"/>
                </a:solidFill>
              </a:rPr>
              <a:t>Realising</a:t>
            </a:r>
            <a:r>
              <a:rPr lang="en-US" sz="1800" b="1" dirty="0">
                <a:solidFill>
                  <a:schemeClr val="tx2"/>
                </a:solidFill>
              </a:rPr>
              <a:t> we can undertake capacity assessments</a:t>
            </a:r>
          </a:p>
          <a:p>
            <a:pPr marL="0" indent="0">
              <a:buNone/>
            </a:pPr>
            <a:endParaRPr lang="en-US" sz="1800" dirty="0">
              <a:solidFill>
                <a:schemeClr val="tx2"/>
              </a:solidFill>
            </a:endParaRPr>
          </a:p>
          <a:p>
            <a:pPr marL="0" indent="0">
              <a:buNone/>
            </a:pPr>
            <a:r>
              <a:rPr lang="en-US" sz="1800" dirty="0">
                <a:solidFill>
                  <a:schemeClr val="tx2"/>
                </a:solidFill>
              </a:rPr>
              <a:t>No negative feedback</a:t>
            </a:r>
          </a:p>
        </p:txBody>
      </p:sp>
      <p:sp>
        <p:nvSpPr>
          <p:cNvPr id="5" name="Footer Placeholder 4">
            <a:extLst>
              <a:ext uri="{FF2B5EF4-FFF2-40B4-BE49-F238E27FC236}">
                <a16:creationId xmlns:a16="http://schemas.microsoft.com/office/drawing/2014/main" id="{789693B9-7CCA-C64D-A925-F78518429A9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4" name="Date Placeholder 3">
            <a:extLst>
              <a:ext uri="{FF2B5EF4-FFF2-40B4-BE49-F238E27FC236}">
                <a16:creationId xmlns:a16="http://schemas.microsoft.com/office/drawing/2014/main" id="{FE7DEC00-A811-1541-A3B7-E0BD4AB63AD8}"/>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6" name="Slide Number Placeholder 5">
            <a:extLst>
              <a:ext uri="{FF2B5EF4-FFF2-40B4-BE49-F238E27FC236}">
                <a16:creationId xmlns:a16="http://schemas.microsoft.com/office/drawing/2014/main" id="{5A28201C-F0AA-344F-B141-F3A7778D33A1}"/>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6</a:t>
            </a:fld>
            <a:endParaRPr lang="en-US"/>
          </a:p>
        </p:txBody>
      </p:sp>
      <p:pic>
        <p:nvPicPr>
          <p:cNvPr id="11" name="Audio 10">
            <a:extLst>
              <a:ext uri="{FF2B5EF4-FFF2-40B4-BE49-F238E27FC236}">
                <a16:creationId xmlns:a16="http://schemas.microsoft.com/office/drawing/2014/main" id="{E46D339E-8A1D-C445-2A1F-5514256EB60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42016674"/>
      </p:ext>
    </p:extLst>
  </p:cSld>
  <p:clrMapOvr>
    <a:masterClrMapping/>
  </p:clrMapOvr>
  <mc:AlternateContent xmlns:mc="http://schemas.openxmlformats.org/markup-compatibility/2006" xmlns:p14="http://schemas.microsoft.com/office/powerpoint/2010/main">
    <mc:Choice Requires="p14">
      <p:transition spd="slow" p14:dur="2000" advTm="137408"/>
    </mc:Choice>
    <mc:Fallback xmlns="">
      <p:transition spd="slow" advTm="137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Freeform: Shape 15">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9" name="Freeform: Shape 18">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7" name="Title 6">
            <a:extLst>
              <a:ext uri="{FF2B5EF4-FFF2-40B4-BE49-F238E27FC236}">
                <a16:creationId xmlns:a16="http://schemas.microsoft.com/office/drawing/2014/main" id="{7DEBED76-D51E-AB65-2371-EEB1C1E10F39}"/>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Meetings with Family</a:t>
            </a:r>
          </a:p>
        </p:txBody>
      </p:sp>
      <p:grpSp>
        <p:nvGrpSpPr>
          <p:cNvPr id="27" name="Group 26">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8" name="Freeform: Shape 27">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0">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70ADF10B-0A16-1C1F-7430-2EE1C952A9EF}"/>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a:t>29/11/2015</a:t>
            </a:r>
          </a:p>
        </p:txBody>
      </p:sp>
      <p:sp>
        <p:nvSpPr>
          <p:cNvPr id="5" name="Footer Placeholder 4">
            <a:extLst>
              <a:ext uri="{FF2B5EF4-FFF2-40B4-BE49-F238E27FC236}">
                <a16:creationId xmlns:a16="http://schemas.microsoft.com/office/drawing/2014/main" id="{6FC18152-355B-D5D0-07F4-D6A07332DBFC}"/>
              </a:ext>
            </a:extLst>
          </p:cNvPr>
          <p:cNvSpPr>
            <a:spLocks noGrp="1"/>
          </p:cNvSpPr>
          <p:nvPr>
            <p:ph type="ftr" sz="quarter" idx="11"/>
          </p:nvPr>
        </p:nvSpPr>
        <p:spPr>
          <a:xfrm>
            <a:off x="804672" y="5991225"/>
            <a:ext cx="2634145"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402k Consultancy Ltd.</a:t>
            </a:r>
          </a:p>
        </p:txBody>
      </p:sp>
      <p:sp>
        <p:nvSpPr>
          <p:cNvPr id="6" name="Slide Number Placeholder 5">
            <a:extLst>
              <a:ext uri="{FF2B5EF4-FFF2-40B4-BE49-F238E27FC236}">
                <a16:creationId xmlns:a16="http://schemas.microsoft.com/office/drawing/2014/main" id="{913A616F-DB95-DF77-6C31-43D3874985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E253993-12BE-3443-8A7A-2523E6C8C67E}" type="slidenum">
              <a:rPr lang="en-US"/>
              <a:pPr>
                <a:spcAft>
                  <a:spcPts val="600"/>
                </a:spcAft>
              </a:pPr>
              <a:t>7</a:t>
            </a:fld>
            <a:endParaRPr lang="en-US"/>
          </a:p>
        </p:txBody>
      </p:sp>
      <p:grpSp>
        <p:nvGrpSpPr>
          <p:cNvPr id="33" name="Group 32">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4" name="Freeform: Shape 33">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7" name="Freeform: Shape 36">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Audio 8">
            <a:extLst>
              <a:ext uri="{FF2B5EF4-FFF2-40B4-BE49-F238E27FC236}">
                <a16:creationId xmlns:a16="http://schemas.microsoft.com/office/drawing/2014/main" id="{1F1F1C25-F1FB-8EC4-A089-BA908A0AA0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16965727"/>
      </p:ext>
    </p:extLst>
  </p:cSld>
  <p:clrMapOvr>
    <a:masterClrMapping/>
  </p:clrMapOvr>
  <mc:AlternateContent xmlns:mc="http://schemas.openxmlformats.org/markup-compatibility/2006" xmlns:p14="http://schemas.microsoft.com/office/powerpoint/2010/main">
    <mc:Choice Requires="p14">
      <p:transition spd="slow" p14:dur="2000" advTm="67520"/>
    </mc:Choice>
    <mc:Fallback xmlns="">
      <p:transition spd="slow" advTm="67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0" presetClass="entr" presetSubtype="0" fill="hold" grpId="0" nodeType="withEffect">
                                  <p:stCondLst>
                                    <p:cond delay="500"/>
                                  </p:stCondLst>
                                  <p:iterate type="wd">
                                    <p:tmPct val="15000"/>
                                  </p:iterate>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9"/>
                </p:tgtEl>
              </p:cMediaNode>
            </p:audio>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7" name="Freeform: Shape 1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itle 5">
            <a:extLst>
              <a:ext uri="{FF2B5EF4-FFF2-40B4-BE49-F238E27FC236}">
                <a16:creationId xmlns:a16="http://schemas.microsoft.com/office/drawing/2014/main" id="{A6421E02-7834-8168-3AFF-FBB80423D98F}"/>
              </a:ext>
            </a:extLst>
          </p:cNvPr>
          <p:cNvSpPr>
            <a:spLocks noGrp="1"/>
          </p:cNvSpPr>
          <p:nvPr>
            <p:ph type="title"/>
          </p:nvPr>
        </p:nvSpPr>
        <p:spPr>
          <a:xfrm>
            <a:off x="804672" y="2053641"/>
            <a:ext cx="3669161" cy="2760098"/>
          </a:xfrm>
        </p:spPr>
        <p:txBody>
          <a:bodyPr>
            <a:normAutofit/>
          </a:bodyPr>
          <a:lstStyle/>
          <a:p>
            <a:r>
              <a:rPr lang="en-GB" sz="4000">
                <a:solidFill>
                  <a:schemeClr val="tx2"/>
                </a:solidFill>
              </a:rPr>
              <a:t>Noted Good Practice</a:t>
            </a:r>
          </a:p>
        </p:txBody>
      </p:sp>
      <p:sp>
        <p:nvSpPr>
          <p:cNvPr id="7" name="Content Placeholder 6">
            <a:extLst>
              <a:ext uri="{FF2B5EF4-FFF2-40B4-BE49-F238E27FC236}">
                <a16:creationId xmlns:a16="http://schemas.microsoft.com/office/drawing/2014/main" id="{BCECA03F-1F99-1F77-B2E4-618468EA6019}"/>
              </a:ext>
            </a:extLst>
          </p:cNvPr>
          <p:cNvSpPr>
            <a:spLocks noGrp="1"/>
          </p:cNvSpPr>
          <p:nvPr>
            <p:ph idx="1"/>
          </p:nvPr>
        </p:nvSpPr>
        <p:spPr>
          <a:xfrm>
            <a:off x="6090574" y="801866"/>
            <a:ext cx="5306084" cy="5230634"/>
          </a:xfrm>
          <a:noFill/>
          <a:ln>
            <a:noFill/>
          </a:ln>
        </p:spPr>
        <p:txBody>
          <a:bodyPr anchor="ctr">
            <a:normAutofit/>
          </a:bodyPr>
          <a:lstStyle/>
          <a:p>
            <a:pPr>
              <a:spcBef>
                <a:spcPts val="600"/>
              </a:spcBef>
              <a:spcAft>
                <a:spcPts val="800"/>
              </a:spcAft>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Consistency in practitioners</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800"/>
              </a:spcAft>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Hospital attempted reasonable adjustments in line with Equality Act</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chemeClr val="tx2"/>
                </a:solidFill>
                <a:latin typeface="Calibri" panose="020F0502020204030204" pitchFamily="34" charset="0"/>
                <a:ea typeface="Calibri" panose="020F0502020204030204" pitchFamily="34" charset="0"/>
              </a:rPr>
              <a:t>GP identified a doctor and cardiac nurse who SK had a good relationship with</a:t>
            </a:r>
            <a:r>
              <a:rPr lang="en-GB" sz="1800" dirty="0">
                <a:solidFill>
                  <a:schemeClr val="tx2"/>
                </a:solidFill>
              </a:rPr>
              <a:t> </a:t>
            </a:r>
            <a:endParaRPr lang="en-GB" sz="1800" dirty="0">
              <a:solidFill>
                <a:schemeClr val="tx2"/>
              </a:solidFill>
              <a:effectLst/>
              <a:latin typeface="Calibri" panose="020F0502020204030204" pitchFamily="34" charset="0"/>
              <a:ea typeface="Calibri" panose="020F0502020204030204" pitchFamily="34" charset="0"/>
            </a:endParaRPr>
          </a:p>
          <a:p>
            <a:pPr>
              <a:spcBef>
                <a:spcPts val="600"/>
              </a:spcBef>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The residential staff were able to recognise that SK was self-neglecting as were many other professionals. </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Professionals were trying to establish why SK was self-neglecting.</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Residential staff had a good understanding of SK’s mental capacity regarding his activities of daily living.</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n-GB" sz="18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Hospital staff used the mental capacity act effectively at key decision points</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a:solidFill>
                <a:schemeClr val="tx2"/>
              </a:solidFill>
            </a:endParaRPr>
          </a:p>
        </p:txBody>
      </p:sp>
      <p:sp>
        <p:nvSpPr>
          <p:cNvPr id="3" name="Date Placeholder 2">
            <a:extLst>
              <a:ext uri="{FF2B5EF4-FFF2-40B4-BE49-F238E27FC236}">
                <a16:creationId xmlns:a16="http://schemas.microsoft.com/office/drawing/2014/main" id="{FE5CBAA4-78FC-7C04-CDB4-74C05F61F58D}"/>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4" name="Footer Placeholder 3">
            <a:extLst>
              <a:ext uri="{FF2B5EF4-FFF2-40B4-BE49-F238E27FC236}">
                <a16:creationId xmlns:a16="http://schemas.microsoft.com/office/drawing/2014/main" id="{D1EB3C20-A5F9-99B5-423D-A4551C80ACB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5" name="Slide Number Placeholder 4">
            <a:extLst>
              <a:ext uri="{FF2B5EF4-FFF2-40B4-BE49-F238E27FC236}">
                <a16:creationId xmlns:a16="http://schemas.microsoft.com/office/drawing/2014/main" id="{4E2DDF4A-0208-8BE0-43AC-8AB0F357BF32}"/>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8</a:t>
            </a:fld>
            <a:endParaRPr lang="en-US"/>
          </a:p>
        </p:txBody>
      </p:sp>
      <p:pic>
        <p:nvPicPr>
          <p:cNvPr id="8" name="Audio 7">
            <a:extLst>
              <a:ext uri="{FF2B5EF4-FFF2-40B4-BE49-F238E27FC236}">
                <a16:creationId xmlns:a16="http://schemas.microsoft.com/office/drawing/2014/main" id="{E2454509-21B6-9F8A-AE9F-D16888CFBA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65734917"/>
      </p:ext>
    </p:extLst>
  </p:cSld>
  <p:clrMapOvr>
    <a:masterClrMapping/>
  </p:clrMapOvr>
  <mc:AlternateContent xmlns:mc="http://schemas.openxmlformats.org/markup-compatibility/2006" xmlns:p14="http://schemas.microsoft.com/office/powerpoint/2010/main">
    <mc:Choice Requires="p14">
      <p:transition spd="slow" p14:dur="2000" advTm="137600"/>
    </mc:Choice>
    <mc:Fallback xmlns="">
      <p:transition spd="slow" advTm="137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6"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ADCD373-ED2B-2FDC-AAFE-F786076EA01E}"/>
              </a:ext>
            </a:extLst>
          </p:cNvPr>
          <p:cNvSpPr>
            <a:spLocks noGrp="1"/>
          </p:cNvSpPr>
          <p:nvPr>
            <p:ph type="title"/>
          </p:nvPr>
        </p:nvSpPr>
        <p:spPr>
          <a:xfrm>
            <a:off x="804672" y="2053641"/>
            <a:ext cx="3669161" cy="2760098"/>
          </a:xfrm>
        </p:spPr>
        <p:txBody>
          <a:bodyPr>
            <a:normAutofit/>
          </a:bodyPr>
          <a:lstStyle/>
          <a:p>
            <a:r>
              <a:rPr lang="en-GB" sz="4000" b="1">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What has already changed?</a:t>
            </a:r>
            <a:br>
              <a:rPr lang="en-GB" sz="4000">
                <a:solidFill>
                  <a:schemeClr val="tx2"/>
                </a:solidFill>
                <a:effectLst/>
                <a:latin typeface="Arial" panose="020B0604020202020204" pitchFamily="34" charset="0"/>
                <a:ea typeface="Calibri" panose="020F0502020204030204" pitchFamily="34" charset="0"/>
                <a:cs typeface="Times New Roman" panose="02020603050405020304" pitchFamily="18" charset="0"/>
              </a:rPr>
            </a:br>
            <a:endParaRPr lang="en-GB" sz="4000">
              <a:solidFill>
                <a:schemeClr val="tx2"/>
              </a:solidFill>
            </a:endParaRPr>
          </a:p>
        </p:txBody>
      </p:sp>
      <p:sp>
        <p:nvSpPr>
          <p:cNvPr id="3" name="Content Placeholder 2">
            <a:extLst>
              <a:ext uri="{FF2B5EF4-FFF2-40B4-BE49-F238E27FC236}">
                <a16:creationId xmlns:a16="http://schemas.microsoft.com/office/drawing/2014/main" id="{E3B0E03E-C842-B70C-6819-82A46DA19734}"/>
              </a:ext>
            </a:extLst>
          </p:cNvPr>
          <p:cNvSpPr>
            <a:spLocks noGrp="1"/>
          </p:cNvSpPr>
          <p:nvPr>
            <p:ph idx="1"/>
          </p:nvPr>
        </p:nvSpPr>
        <p:spPr>
          <a:xfrm>
            <a:off x="6090574" y="801866"/>
            <a:ext cx="5306084" cy="5230634"/>
          </a:xfrm>
          <a:noFill/>
          <a:ln>
            <a:noFill/>
          </a:ln>
        </p:spPr>
        <p:txBody>
          <a:bodyPr anchor="ctr">
            <a:normAutofit/>
          </a:bodyPr>
          <a:lstStyle/>
          <a:p>
            <a:r>
              <a:rPr lang="en-GB" sz="18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Link social workers are now attached to Care homes in the locality where SK lived.</a:t>
            </a:r>
            <a:endParaRPr lang="en-GB" sz="180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a:solidFill>
                <a:schemeClr val="tx2"/>
              </a:solidFill>
            </a:endParaRPr>
          </a:p>
        </p:txBody>
      </p:sp>
      <p:sp>
        <p:nvSpPr>
          <p:cNvPr id="4" name="Date Placeholder 3">
            <a:extLst>
              <a:ext uri="{FF2B5EF4-FFF2-40B4-BE49-F238E27FC236}">
                <a16:creationId xmlns:a16="http://schemas.microsoft.com/office/drawing/2014/main" id="{9257E221-7920-B5B7-6332-3F044E89F060}"/>
              </a:ext>
            </a:extLst>
          </p:cNvPr>
          <p:cNvSpPr>
            <a:spLocks noGrp="1"/>
          </p:cNvSpPr>
          <p:nvPr>
            <p:ph type="dt" sz="half" idx="10"/>
          </p:nvPr>
        </p:nvSpPr>
        <p:spPr>
          <a:xfrm>
            <a:off x="804672" y="6356350"/>
            <a:ext cx="2743200" cy="365125"/>
          </a:xfrm>
        </p:spPr>
        <p:txBody>
          <a:bodyPr>
            <a:normAutofit/>
          </a:bodyPr>
          <a:lstStyle/>
          <a:p>
            <a:pPr>
              <a:spcAft>
                <a:spcPts val="600"/>
              </a:spcAft>
            </a:pPr>
            <a:r>
              <a:rPr lang="en-GB"/>
              <a:t>29/11/2015</a:t>
            </a:r>
            <a:endParaRPr lang="en-US"/>
          </a:p>
        </p:txBody>
      </p:sp>
      <p:sp>
        <p:nvSpPr>
          <p:cNvPr id="5" name="Footer Placeholder 4">
            <a:extLst>
              <a:ext uri="{FF2B5EF4-FFF2-40B4-BE49-F238E27FC236}">
                <a16:creationId xmlns:a16="http://schemas.microsoft.com/office/drawing/2014/main" id="{403E36F6-3E87-69A6-17C5-4C5BC27BED6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402k Consultancy Ltd.</a:t>
            </a:r>
          </a:p>
        </p:txBody>
      </p:sp>
      <p:sp>
        <p:nvSpPr>
          <p:cNvPr id="6" name="Slide Number Placeholder 5">
            <a:extLst>
              <a:ext uri="{FF2B5EF4-FFF2-40B4-BE49-F238E27FC236}">
                <a16:creationId xmlns:a16="http://schemas.microsoft.com/office/drawing/2014/main" id="{51688101-23EB-C6DF-56AF-1DC2AA57796C}"/>
              </a:ext>
            </a:extLst>
          </p:cNvPr>
          <p:cNvSpPr>
            <a:spLocks noGrp="1"/>
          </p:cNvSpPr>
          <p:nvPr>
            <p:ph type="sldNum" sz="quarter" idx="12"/>
          </p:nvPr>
        </p:nvSpPr>
        <p:spPr>
          <a:xfrm>
            <a:off x="8610600" y="6356350"/>
            <a:ext cx="2743200" cy="365125"/>
          </a:xfrm>
        </p:spPr>
        <p:txBody>
          <a:bodyPr>
            <a:normAutofit/>
          </a:bodyPr>
          <a:lstStyle/>
          <a:p>
            <a:pPr>
              <a:spcAft>
                <a:spcPts val="600"/>
              </a:spcAft>
            </a:pPr>
            <a:fld id="{DE253993-12BE-3443-8A7A-2523E6C8C67E}" type="slidenum">
              <a:rPr lang="en-US" smtClean="0"/>
              <a:pPr>
                <a:spcAft>
                  <a:spcPts val="600"/>
                </a:spcAft>
              </a:pPr>
              <a:t>9</a:t>
            </a:fld>
            <a:endParaRPr lang="en-US"/>
          </a:p>
        </p:txBody>
      </p:sp>
      <p:pic>
        <p:nvPicPr>
          <p:cNvPr id="8" name="Audio 7">
            <a:extLst>
              <a:ext uri="{FF2B5EF4-FFF2-40B4-BE49-F238E27FC236}">
                <a16:creationId xmlns:a16="http://schemas.microsoft.com/office/drawing/2014/main" id="{F4C41C85-4778-A893-8CB4-98C2B7D3E7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529299288"/>
      </p:ext>
    </p:extLst>
  </p:cSld>
  <p:clrMapOvr>
    <a:masterClrMapping/>
  </p:clrMapOvr>
  <mc:AlternateContent xmlns:mc="http://schemas.openxmlformats.org/markup-compatibility/2006" xmlns:p14="http://schemas.microsoft.com/office/powerpoint/2010/main">
    <mc:Choice Requires="p14">
      <p:transition spd="slow" p14:dur="2000" advTm="27776"/>
    </mc:Choice>
    <mc:Fallback xmlns="">
      <p:transition spd="slow" advTm="27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402K">
      <a:dk1>
        <a:srgbClr val="000000"/>
      </a:dk1>
      <a:lt1>
        <a:srgbClr val="FFFFFF"/>
      </a:lt1>
      <a:dk2>
        <a:srgbClr val="44546A"/>
      </a:dk2>
      <a:lt2>
        <a:srgbClr val="E7E6E6"/>
      </a:lt2>
      <a:accent1>
        <a:srgbClr val="1F7B74"/>
      </a:accent1>
      <a:accent2>
        <a:srgbClr val="EB8D32"/>
      </a:accent2>
      <a:accent3>
        <a:srgbClr val="F8B333"/>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guarding and code of conduct" id="{2CD46E7F-CDA1-4645-99CF-3F082C7837C8}" vid="{5751EC46-CBB0-5F42-ADB0-6FAA35D7BB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61741CEF17E4CA5A06F4983B9617D" ma:contentTypeVersion="13" ma:contentTypeDescription="Create a new document." ma:contentTypeScope="" ma:versionID="a4eb3234f8b33e75f728768b8e77971f">
  <xsd:schema xmlns:xsd="http://www.w3.org/2001/XMLSchema" xmlns:xs="http://www.w3.org/2001/XMLSchema" xmlns:p="http://schemas.microsoft.com/office/2006/metadata/properties" xmlns:ns2="22721683-04f4-4985-8153-091f3d9c7c18" xmlns:ns3="f5f56b1f-ac1a-44d2-aeca-d6a1798accfc" targetNamespace="http://schemas.microsoft.com/office/2006/metadata/properties" ma:root="true" ma:fieldsID="ea0fa5d57191ffa36296b3e21c86cdc8" ns2:_="" ns3:_="">
    <xsd:import namespace="22721683-04f4-4985-8153-091f3d9c7c18"/>
    <xsd:import namespace="f5f56b1f-ac1a-44d2-aeca-d6a1798accf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21683-04f4-4985-8153-091f3d9c7c1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6c5055a-4abd-43df-9bfa-3aff5869a39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f56b1f-ac1a-44d2-aeca-d6a1798accf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1d54dd1-b1a9-4099-a6f9-cca6011e7ac0}" ma:internalName="TaxCatchAll" ma:showField="CatchAllData" ma:web="f5f56b1f-ac1a-44d2-aeca-d6a1798accf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721683-04f4-4985-8153-091f3d9c7c18">
      <Terms xmlns="http://schemas.microsoft.com/office/infopath/2007/PartnerControls"/>
    </lcf76f155ced4ddcb4097134ff3c332f>
    <TaxCatchAll xmlns="f5f56b1f-ac1a-44d2-aeca-d6a1798accfc" xsi:nil="true"/>
  </documentManagement>
</p:properties>
</file>

<file path=customXml/itemProps1.xml><?xml version="1.0" encoding="utf-8"?>
<ds:datastoreItem xmlns:ds="http://schemas.openxmlformats.org/officeDocument/2006/customXml" ds:itemID="{EA38D476-42BB-4BA0-A5C7-B69BC8100985}"/>
</file>

<file path=customXml/itemProps2.xml><?xml version="1.0" encoding="utf-8"?>
<ds:datastoreItem xmlns:ds="http://schemas.openxmlformats.org/officeDocument/2006/customXml" ds:itemID="{C7448D10-7D7A-493F-86A8-ECD02AF5C01D}"/>
</file>

<file path=customXml/itemProps3.xml><?xml version="1.0" encoding="utf-8"?>
<ds:datastoreItem xmlns:ds="http://schemas.openxmlformats.org/officeDocument/2006/customXml" ds:itemID="{B5053768-A3FE-4BA5-934A-E29D9EF13A47}"/>
</file>

<file path=docProps/app.xml><?xml version="1.0" encoding="utf-8"?>
<Properties xmlns="http://schemas.openxmlformats.org/officeDocument/2006/extended-properties" xmlns:vt="http://schemas.openxmlformats.org/officeDocument/2006/docPropsVTypes">
  <TotalTime>520</TotalTime>
  <Words>1414</Words>
  <Application>Microsoft Office PowerPoint</Application>
  <PresentationFormat>Widescreen</PresentationFormat>
  <Paragraphs>156</Paragraphs>
  <Slides>16</Slides>
  <Notes>5</Notes>
  <HiddenSlides>0</HiddenSlides>
  <MMClips>16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Symbol</vt:lpstr>
      <vt:lpstr>Office Theme</vt:lpstr>
      <vt:lpstr>Teeswide Safeguarding Adults Board</vt:lpstr>
      <vt:lpstr>SK</vt:lpstr>
      <vt:lpstr>Agenda</vt:lpstr>
      <vt:lpstr>Process</vt:lpstr>
      <vt:lpstr>Process: Methodology-  Pre-Workshop Report</vt:lpstr>
      <vt:lpstr>Feedback on process: Summary- SK </vt:lpstr>
      <vt:lpstr>Meetings with Family</vt:lpstr>
      <vt:lpstr>Noted Good Practice</vt:lpstr>
      <vt:lpstr>What has already changed? </vt:lpstr>
      <vt:lpstr>Supporting those with Autism Spectrum Disorders  Learning (What Good Would Look Like) </vt:lpstr>
      <vt:lpstr>Multi Agency working and Safeguarding (Self-neglect) Learning (What Good Would Look Like) </vt:lpstr>
      <vt:lpstr>Mental Capacity Learning (What Good Would Look Like) </vt:lpstr>
      <vt:lpstr>RECOMMENDATIONS  Support for Providers  </vt:lpstr>
      <vt:lpstr>RECOMMENDATIONS  Autism Strategy  </vt:lpstr>
      <vt:lpstr>RECOMMENDATIONS  Self Neglect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Teeswide Safeguarding Adults Board</dc:title>
  <dc:creator>Karen Rees</dc:creator>
  <cp:lastModifiedBy>Gina Hurwood</cp:lastModifiedBy>
  <cp:revision>15</cp:revision>
  <dcterms:created xsi:type="dcterms:W3CDTF">2020-11-02T10:11:57Z</dcterms:created>
  <dcterms:modified xsi:type="dcterms:W3CDTF">2023-12-08T10:10:37Z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2023-12-08T10:09:57Z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d0f359ba-c9df-4734-b974-228b04b870b8</vt:lpwstr>
  </property>
  <property fmtid="{D5CDD505-2E9C-101B-9397-08002B2CF9AE}" pid="8" name="MSIP_Label_b0959cb5-d6fa-43bd-af65-dd08ea55ea3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was classified as: OFFICIAL</vt:lpwstr>
  </property>
  <property fmtid="{D5CDD505-2E9C-101B-9397-08002B2CF9AE}" pid="11" name="ContentTypeId">
    <vt:lpwstr>0x01010000261741CEF17E4CA5A06F4983B9617D</vt:lpwstr>
  </property>
</Properties>
</file>