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quickStyle1.xml" ContentType="application/vnd.openxmlformats-officedocument.drawingml.diagramStyle+xml"/>
  <Override PartName="/ppt/diagrams/colors1.xml" ContentType="application/vnd.openxmlformats-officedocument.drawingml.diagramColors+xml"/>
  <Override PartName="/ppt/diagrams/layout1.xml" ContentType="application/vnd.openxmlformats-officedocument.drawingml.diagramLayout+xml"/>
  <Override PartName="/ppt/diagrams/drawing1.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custom.xml" ContentType="application/vnd.openxmlformats-officedocument.custom-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75" r:id="rId2"/>
    <p:sldId id="276" r:id="rId3"/>
    <p:sldId id="301" r:id="rId4"/>
    <p:sldId id="302" r:id="rId5"/>
    <p:sldId id="329" r:id="rId6"/>
    <p:sldId id="303" r:id="rId7"/>
    <p:sldId id="304" r:id="rId8"/>
    <p:sldId id="322" r:id="rId9"/>
    <p:sldId id="323" r:id="rId10"/>
    <p:sldId id="306" r:id="rId11"/>
    <p:sldId id="324" r:id="rId12"/>
    <p:sldId id="325" r:id="rId13"/>
    <p:sldId id="327" r:id="rId14"/>
    <p:sldId id="326" r:id="rId15"/>
    <p:sldId id="316" r:id="rId16"/>
    <p:sldId id="317" r:id="rId17"/>
    <p:sldId id="318" r:id="rId18"/>
    <p:sldId id="319" r:id="rId19"/>
    <p:sldId id="320" r:id="rId20"/>
    <p:sldId id="321" r:id="rId21"/>
    <p:sldId id="28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68"/>
    <p:restoredTop sz="86531"/>
  </p:normalViewPr>
  <p:slideViewPr>
    <p:cSldViewPr snapToGrid="0" snapToObjects="1">
      <p:cViewPr varScale="1">
        <p:scale>
          <a:sx n="58" d="100"/>
          <a:sy n="58" d="100"/>
        </p:scale>
        <p:origin x="3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 Id="rId30"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AC9D04-E6B6-42EB-87A8-464A0AB477EE}"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4EE08FCC-81FA-4CCB-962E-CB23D1BE60B2}">
      <dgm:prSet/>
      <dgm:spPr/>
      <dgm:t>
        <a:bodyPr/>
        <a:lstStyle/>
        <a:p>
          <a:r>
            <a:rPr lang="en-GB" dirty="0"/>
            <a:t>The Process</a:t>
          </a:r>
          <a:endParaRPr lang="en-US" dirty="0"/>
        </a:p>
      </dgm:t>
    </dgm:pt>
    <dgm:pt modelId="{87667D7F-ABBD-43AE-A093-9EA834772E8A}" type="parTrans" cxnId="{26B1487B-AAB2-4B5F-B35E-2494AD6DAFA8}">
      <dgm:prSet/>
      <dgm:spPr/>
      <dgm:t>
        <a:bodyPr/>
        <a:lstStyle/>
        <a:p>
          <a:endParaRPr lang="en-US"/>
        </a:p>
      </dgm:t>
    </dgm:pt>
    <dgm:pt modelId="{E9CE5EA9-DF20-47D5-A235-A524E3F32C8E}" type="sibTrans" cxnId="{26B1487B-AAB2-4B5F-B35E-2494AD6DAFA8}">
      <dgm:prSet/>
      <dgm:spPr/>
      <dgm:t>
        <a:bodyPr/>
        <a:lstStyle/>
        <a:p>
          <a:endParaRPr lang="en-US"/>
        </a:p>
      </dgm:t>
    </dgm:pt>
    <dgm:pt modelId="{1E28C0B7-3CA0-407B-A4E3-6198181D3AFD}">
      <dgm:prSet/>
      <dgm:spPr/>
      <dgm:t>
        <a:bodyPr/>
        <a:lstStyle/>
        <a:p>
          <a:r>
            <a:rPr lang="en-GB" dirty="0"/>
            <a:t>The Good practice, changes and learning for TSAB &amp; partner agencies</a:t>
          </a:r>
          <a:endParaRPr lang="en-US" dirty="0"/>
        </a:p>
      </dgm:t>
    </dgm:pt>
    <dgm:pt modelId="{527C7D56-F175-4525-83FB-AC5BA919F9DD}" type="parTrans" cxnId="{78550B33-3C62-4C58-98B7-9A73489129D3}">
      <dgm:prSet/>
      <dgm:spPr/>
      <dgm:t>
        <a:bodyPr/>
        <a:lstStyle/>
        <a:p>
          <a:endParaRPr lang="en-US"/>
        </a:p>
      </dgm:t>
    </dgm:pt>
    <dgm:pt modelId="{70B5689A-8B2B-45BB-9395-99A1417A0D82}" type="sibTrans" cxnId="{78550B33-3C62-4C58-98B7-9A73489129D3}">
      <dgm:prSet/>
      <dgm:spPr/>
      <dgm:t>
        <a:bodyPr/>
        <a:lstStyle/>
        <a:p>
          <a:endParaRPr lang="en-US"/>
        </a:p>
      </dgm:t>
    </dgm:pt>
    <dgm:pt modelId="{5365DF6E-AE74-4D7C-8D61-16F9251FB2C8}">
      <dgm:prSet/>
      <dgm:spPr/>
      <dgm:t>
        <a:bodyPr/>
        <a:lstStyle/>
        <a:p>
          <a:r>
            <a:rPr lang="en-GB" dirty="0"/>
            <a:t>Recommendations</a:t>
          </a:r>
          <a:endParaRPr lang="en-US" dirty="0"/>
        </a:p>
      </dgm:t>
    </dgm:pt>
    <dgm:pt modelId="{4C24B872-1F55-4569-AEB0-2FAAC8867EE4}" type="parTrans" cxnId="{A1E5DEC3-1730-4416-A637-4CD0E0C4AF52}">
      <dgm:prSet/>
      <dgm:spPr/>
      <dgm:t>
        <a:bodyPr/>
        <a:lstStyle/>
        <a:p>
          <a:endParaRPr lang="en-US"/>
        </a:p>
      </dgm:t>
    </dgm:pt>
    <dgm:pt modelId="{AF9DA0FB-516B-4438-90E3-AA79F03CB01B}" type="sibTrans" cxnId="{A1E5DEC3-1730-4416-A637-4CD0E0C4AF52}">
      <dgm:prSet/>
      <dgm:spPr/>
      <dgm:t>
        <a:bodyPr/>
        <a:lstStyle/>
        <a:p>
          <a:endParaRPr lang="en-US"/>
        </a:p>
      </dgm:t>
    </dgm:pt>
    <dgm:pt modelId="{BEE83E43-8448-3042-842F-846BE5E9AD3E}">
      <dgm:prSet/>
      <dgm:spPr/>
      <dgm:t>
        <a:bodyPr/>
        <a:lstStyle/>
        <a:p>
          <a:r>
            <a:rPr lang="en-GB" dirty="0"/>
            <a:t>Family Engagement </a:t>
          </a:r>
        </a:p>
      </dgm:t>
    </dgm:pt>
    <dgm:pt modelId="{0080C341-6BA8-9743-90E3-17B53A04FD5D}" type="parTrans" cxnId="{0BB517A1-0502-6A4E-ABE4-64AB55BB0A31}">
      <dgm:prSet/>
      <dgm:spPr/>
      <dgm:t>
        <a:bodyPr/>
        <a:lstStyle/>
        <a:p>
          <a:endParaRPr lang="en-GB"/>
        </a:p>
      </dgm:t>
    </dgm:pt>
    <dgm:pt modelId="{3C3FB3A4-21AD-D348-8793-4C19089C9086}" type="sibTrans" cxnId="{0BB517A1-0502-6A4E-ABE4-64AB55BB0A31}">
      <dgm:prSet/>
      <dgm:spPr/>
      <dgm:t>
        <a:bodyPr/>
        <a:lstStyle/>
        <a:p>
          <a:endParaRPr lang="en-GB"/>
        </a:p>
      </dgm:t>
    </dgm:pt>
    <dgm:pt modelId="{2A88783F-CD12-774E-BB1F-F9ABDAF77A23}" type="pres">
      <dgm:prSet presAssocID="{94AC9D04-E6B6-42EB-87A8-464A0AB477EE}" presName="linear" presStyleCnt="0">
        <dgm:presLayoutVars>
          <dgm:animLvl val="lvl"/>
          <dgm:resizeHandles val="exact"/>
        </dgm:presLayoutVars>
      </dgm:prSet>
      <dgm:spPr/>
    </dgm:pt>
    <dgm:pt modelId="{A86E4011-BC79-D84A-8088-769DA05C657A}" type="pres">
      <dgm:prSet presAssocID="{4EE08FCC-81FA-4CCB-962E-CB23D1BE60B2}" presName="parentText" presStyleLbl="node1" presStyleIdx="0" presStyleCnt="4">
        <dgm:presLayoutVars>
          <dgm:chMax val="0"/>
          <dgm:bulletEnabled val="1"/>
        </dgm:presLayoutVars>
      </dgm:prSet>
      <dgm:spPr/>
    </dgm:pt>
    <dgm:pt modelId="{4721F91C-D3A4-1047-A257-0CD6C51E7F6C}" type="pres">
      <dgm:prSet presAssocID="{E9CE5EA9-DF20-47D5-A235-A524E3F32C8E}" presName="spacer" presStyleCnt="0"/>
      <dgm:spPr/>
    </dgm:pt>
    <dgm:pt modelId="{9F347297-40F7-C747-8741-05E07C54BA62}" type="pres">
      <dgm:prSet presAssocID="{BEE83E43-8448-3042-842F-846BE5E9AD3E}" presName="parentText" presStyleLbl="node1" presStyleIdx="1" presStyleCnt="4" custLinFactNeighborX="-49" custLinFactNeighborY="-86750">
        <dgm:presLayoutVars>
          <dgm:chMax val="0"/>
          <dgm:bulletEnabled val="1"/>
        </dgm:presLayoutVars>
      </dgm:prSet>
      <dgm:spPr/>
    </dgm:pt>
    <dgm:pt modelId="{8C2AE42E-E55D-044A-AE3C-A26E1307E7C3}" type="pres">
      <dgm:prSet presAssocID="{3C3FB3A4-21AD-D348-8793-4C19089C9086}" presName="spacer" presStyleCnt="0"/>
      <dgm:spPr/>
    </dgm:pt>
    <dgm:pt modelId="{61111E41-8462-5545-9C2E-F0498E2E06B9}" type="pres">
      <dgm:prSet presAssocID="{1E28C0B7-3CA0-407B-A4E3-6198181D3AFD}" presName="parentText" presStyleLbl="node1" presStyleIdx="2" presStyleCnt="4">
        <dgm:presLayoutVars>
          <dgm:chMax val="0"/>
          <dgm:bulletEnabled val="1"/>
        </dgm:presLayoutVars>
      </dgm:prSet>
      <dgm:spPr/>
    </dgm:pt>
    <dgm:pt modelId="{45338B96-41C3-384E-9AAF-77E412A70483}" type="pres">
      <dgm:prSet presAssocID="{70B5689A-8B2B-45BB-9395-99A1417A0D82}" presName="spacer" presStyleCnt="0"/>
      <dgm:spPr/>
    </dgm:pt>
    <dgm:pt modelId="{3CEA42DB-627A-CD4C-9376-CB2078CA3F97}" type="pres">
      <dgm:prSet presAssocID="{5365DF6E-AE74-4D7C-8D61-16F9251FB2C8}" presName="parentText" presStyleLbl="node1" presStyleIdx="3" presStyleCnt="4">
        <dgm:presLayoutVars>
          <dgm:chMax val="0"/>
          <dgm:bulletEnabled val="1"/>
        </dgm:presLayoutVars>
      </dgm:prSet>
      <dgm:spPr/>
    </dgm:pt>
  </dgm:ptLst>
  <dgm:cxnLst>
    <dgm:cxn modelId="{78550B33-3C62-4C58-98B7-9A73489129D3}" srcId="{94AC9D04-E6B6-42EB-87A8-464A0AB477EE}" destId="{1E28C0B7-3CA0-407B-A4E3-6198181D3AFD}" srcOrd="2" destOrd="0" parTransId="{527C7D56-F175-4525-83FB-AC5BA919F9DD}" sibTransId="{70B5689A-8B2B-45BB-9395-99A1417A0D82}"/>
    <dgm:cxn modelId="{3F63D653-DAEA-F14B-9250-C1912A551466}" type="presOf" srcId="{BEE83E43-8448-3042-842F-846BE5E9AD3E}" destId="{9F347297-40F7-C747-8741-05E07C54BA62}" srcOrd="0" destOrd="0" presId="urn:microsoft.com/office/officeart/2005/8/layout/vList2"/>
    <dgm:cxn modelId="{92630C59-E479-6C45-8499-06B84CDB73E7}" type="presOf" srcId="{5365DF6E-AE74-4D7C-8D61-16F9251FB2C8}" destId="{3CEA42DB-627A-CD4C-9376-CB2078CA3F97}" srcOrd="0" destOrd="0" presId="urn:microsoft.com/office/officeart/2005/8/layout/vList2"/>
    <dgm:cxn modelId="{26B1487B-AAB2-4B5F-B35E-2494AD6DAFA8}" srcId="{94AC9D04-E6B6-42EB-87A8-464A0AB477EE}" destId="{4EE08FCC-81FA-4CCB-962E-CB23D1BE60B2}" srcOrd="0" destOrd="0" parTransId="{87667D7F-ABBD-43AE-A093-9EA834772E8A}" sibTransId="{E9CE5EA9-DF20-47D5-A235-A524E3F32C8E}"/>
    <dgm:cxn modelId="{A835D486-D917-F441-A277-2A09528D21A6}" type="presOf" srcId="{4EE08FCC-81FA-4CCB-962E-CB23D1BE60B2}" destId="{A86E4011-BC79-D84A-8088-769DA05C657A}" srcOrd="0" destOrd="0" presId="urn:microsoft.com/office/officeart/2005/8/layout/vList2"/>
    <dgm:cxn modelId="{0BB517A1-0502-6A4E-ABE4-64AB55BB0A31}" srcId="{94AC9D04-E6B6-42EB-87A8-464A0AB477EE}" destId="{BEE83E43-8448-3042-842F-846BE5E9AD3E}" srcOrd="1" destOrd="0" parTransId="{0080C341-6BA8-9743-90E3-17B53A04FD5D}" sibTransId="{3C3FB3A4-21AD-D348-8793-4C19089C9086}"/>
    <dgm:cxn modelId="{A1E5DEC3-1730-4416-A637-4CD0E0C4AF52}" srcId="{94AC9D04-E6B6-42EB-87A8-464A0AB477EE}" destId="{5365DF6E-AE74-4D7C-8D61-16F9251FB2C8}" srcOrd="3" destOrd="0" parTransId="{4C24B872-1F55-4569-AEB0-2FAAC8867EE4}" sibTransId="{AF9DA0FB-516B-4438-90E3-AA79F03CB01B}"/>
    <dgm:cxn modelId="{347004CF-7A03-7548-9A91-1885F06D4425}" type="presOf" srcId="{1E28C0B7-3CA0-407B-A4E3-6198181D3AFD}" destId="{61111E41-8462-5545-9C2E-F0498E2E06B9}" srcOrd="0" destOrd="0" presId="urn:microsoft.com/office/officeart/2005/8/layout/vList2"/>
    <dgm:cxn modelId="{5FA896EA-1358-174D-9381-B1CCFC4C59B6}" type="presOf" srcId="{94AC9D04-E6B6-42EB-87A8-464A0AB477EE}" destId="{2A88783F-CD12-774E-BB1F-F9ABDAF77A23}" srcOrd="0" destOrd="0" presId="urn:microsoft.com/office/officeart/2005/8/layout/vList2"/>
    <dgm:cxn modelId="{5FC3791E-1B5B-D14F-8D06-E2BFC0C45268}" type="presParOf" srcId="{2A88783F-CD12-774E-BB1F-F9ABDAF77A23}" destId="{A86E4011-BC79-D84A-8088-769DA05C657A}" srcOrd="0" destOrd="0" presId="urn:microsoft.com/office/officeart/2005/8/layout/vList2"/>
    <dgm:cxn modelId="{41D1D87A-5BDA-C945-9728-EB1D40E9EF28}" type="presParOf" srcId="{2A88783F-CD12-774E-BB1F-F9ABDAF77A23}" destId="{4721F91C-D3A4-1047-A257-0CD6C51E7F6C}" srcOrd="1" destOrd="0" presId="urn:microsoft.com/office/officeart/2005/8/layout/vList2"/>
    <dgm:cxn modelId="{679A2D70-4711-6B43-8818-18ADFD9C45F4}" type="presParOf" srcId="{2A88783F-CD12-774E-BB1F-F9ABDAF77A23}" destId="{9F347297-40F7-C747-8741-05E07C54BA62}" srcOrd="2" destOrd="0" presId="urn:microsoft.com/office/officeart/2005/8/layout/vList2"/>
    <dgm:cxn modelId="{EBCB00C7-0CC2-D84F-BB7D-A9CA5A72B1B5}" type="presParOf" srcId="{2A88783F-CD12-774E-BB1F-F9ABDAF77A23}" destId="{8C2AE42E-E55D-044A-AE3C-A26E1307E7C3}" srcOrd="3" destOrd="0" presId="urn:microsoft.com/office/officeart/2005/8/layout/vList2"/>
    <dgm:cxn modelId="{D1C6645E-222B-3649-9D8B-CF5E6E3DACC7}" type="presParOf" srcId="{2A88783F-CD12-774E-BB1F-F9ABDAF77A23}" destId="{61111E41-8462-5545-9C2E-F0498E2E06B9}" srcOrd="4" destOrd="0" presId="urn:microsoft.com/office/officeart/2005/8/layout/vList2"/>
    <dgm:cxn modelId="{EF0C4D5D-E5D8-5446-8030-DF591CE07DBA}" type="presParOf" srcId="{2A88783F-CD12-774E-BB1F-F9ABDAF77A23}" destId="{45338B96-41C3-384E-9AAF-77E412A70483}" srcOrd="5" destOrd="0" presId="urn:microsoft.com/office/officeart/2005/8/layout/vList2"/>
    <dgm:cxn modelId="{CC5B8705-A51C-B345-B968-D79D3ED49ED6}" type="presParOf" srcId="{2A88783F-CD12-774E-BB1F-F9ABDAF77A23}" destId="{3CEA42DB-627A-CD4C-9376-CB2078CA3F97}"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6E4011-BC79-D84A-8088-769DA05C657A}">
      <dsp:nvSpPr>
        <dsp:cNvPr id="0" name=""/>
        <dsp:cNvSpPr/>
      </dsp:nvSpPr>
      <dsp:spPr>
        <a:xfrm>
          <a:off x="0" y="155464"/>
          <a:ext cx="6263640" cy="123147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dirty="0"/>
            <a:t>The Process</a:t>
          </a:r>
          <a:endParaRPr lang="en-US" sz="3100" kern="1200" dirty="0"/>
        </a:p>
      </dsp:txBody>
      <dsp:txXfrm>
        <a:off x="60116" y="215580"/>
        <a:ext cx="6143408" cy="1111247"/>
      </dsp:txXfrm>
    </dsp:sp>
    <dsp:sp modelId="{9F347297-40F7-C747-8741-05E07C54BA62}">
      <dsp:nvSpPr>
        <dsp:cNvPr id="0" name=""/>
        <dsp:cNvSpPr/>
      </dsp:nvSpPr>
      <dsp:spPr>
        <a:xfrm>
          <a:off x="0" y="1398773"/>
          <a:ext cx="6263640" cy="1231479"/>
        </a:xfrm>
        <a:prstGeom prst="roundRect">
          <a:avLst/>
        </a:prstGeom>
        <a:solidFill>
          <a:schemeClr val="accent2">
            <a:hueOff val="189440"/>
            <a:satOff val="3714"/>
            <a:lumOff val="9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dirty="0"/>
            <a:t>Family Engagement </a:t>
          </a:r>
        </a:p>
      </dsp:txBody>
      <dsp:txXfrm>
        <a:off x="60116" y="1458889"/>
        <a:ext cx="6143408" cy="1111247"/>
      </dsp:txXfrm>
    </dsp:sp>
    <dsp:sp modelId="{61111E41-8462-5545-9C2E-F0498E2E06B9}">
      <dsp:nvSpPr>
        <dsp:cNvPr id="0" name=""/>
        <dsp:cNvSpPr/>
      </dsp:nvSpPr>
      <dsp:spPr>
        <a:xfrm>
          <a:off x="0" y="2796983"/>
          <a:ext cx="6263640" cy="1231479"/>
        </a:xfrm>
        <a:prstGeom prst="roundRect">
          <a:avLst/>
        </a:prstGeom>
        <a:solidFill>
          <a:schemeClr val="accent2">
            <a:hueOff val="378880"/>
            <a:satOff val="7429"/>
            <a:lumOff val="18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dirty="0"/>
            <a:t>The Good practice, changes and learning for TSAB &amp; partner agencies</a:t>
          </a:r>
          <a:endParaRPr lang="en-US" sz="3100" kern="1200" dirty="0"/>
        </a:p>
      </dsp:txBody>
      <dsp:txXfrm>
        <a:off x="60116" y="2857099"/>
        <a:ext cx="6143408" cy="1111247"/>
      </dsp:txXfrm>
    </dsp:sp>
    <dsp:sp modelId="{3CEA42DB-627A-CD4C-9376-CB2078CA3F97}">
      <dsp:nvSpPr>
        <dsp:cNvPr id="0" name=""/>
        <dsp:cNvSpPr/>
      </dsp:nvSpPr>
      <dsp:spPr>
        <a:xfrm>
          <a:off x="0" y="4117743"/>
          <a:ext cx="6263640" cy="1231479"/>
        </a:xfrm>
        <a:prstGeom prst="roundRect">
          <a:avLst/>
        </a:prstGeom>
        <a:solidFill>
          <a:schemeClr val="accent2">
            <a:hueOff val="568320"/>
            <a:satOff val="11143"/>
            <a:lumOff val="274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dirty="0"/>
            <a:t>Recommendations</a:t>
          </a:r>
          <a:endParaRPr lang="en-US" sz="3100" kern="1200" dirty="0"/>
        </a:p>
      </dsp:txBody>
      <dsp:txXfrm>
        <a:off x="60116" y="4177859"/>
        <a:ext cx="6143408" cy="111124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8F90D-8E36-1247-BA94-33830C99AC8B}" type="datetimeFigureOut">
              <a:rPr lang="en-US" smtClean="0"/>
              <a:t>12/11/2023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D184F1-4879-A641-870A-E0F34B794F8C}" type="slidenum">
              <a:rPr lang="en-US" smtClean="0"/>
              <a:t>‹#›</a:t>
            </a:fld>
            <a:endParaRPr lang="en-US"/>
          </a:p>
        </p:txBody>
      </p:sp>
    </p:spTree>
    <p:extLst>
      <p:ext uri="{BB962C8B-B14F-4D97-AF65-F5344CB8AC3E}">
        <p14:creationId xmlns:p14="http://schemas.microsoft.com/office/powerpoint/2010/main" val="334420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D184F1-4879-A641-870A-E0F34B794F8C}" type="slidenum">
              <a:rPr lang="en-US" smtClean="0"/>
              <a:t>1</a:t>
            </a:fld>
            <a:endParaRPr lang="en-US"/>
          </a:p>
        </p:txBody>
      </p:sp>
    </p:spTree>
    <p:extLst>
      <p:ext uri="{BB962C8B-B14F-4D97-AF65-F5344CB8AC3E}">
        <p14:creationId xmlns:p14="http://schemas.microsoft.com/office/powerpoint/2010/main" val="1641066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4D184F1-4879-A641-870A-E0F34B794F8C}" type="slidenum">
              <a:rPr lang="en-US" smtClean="0"/>
              <a:t>4</a:t>
            </a:fld>
            <a:endParaRPr lang="en-US"/>
          </a:p>
        </p:txBody>
      </p:sp>
    </p:spTree>
    <p:extLst>
      <p:ext uri="{BB962C8B-B14F-4D97-AF65-F5344CB8AC3E}">
        <p14:creationId xmlns:p14="http://schemas.microsoft.com/office/powerpoint/2010/main" val="2161577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4D184F1-4879-A641-870A-E0F34B794F8C}" type="slidenum">
              <a:rPr lang="en-US" smtClean="0"/>
              <a:t>5</a:t>
            </a:fld>
            <a:endParaRPr lang="en-US"/>
          </a:p>
        </p:txBody>
      </p:sp>
    </p:spTree>
    <p:extLst>
      <p:ext uri="{BB962C8B-B14F-4D97-AF65-F5344CB8AC3E}">
        <p14:creationId xmlns:p14="http://schemas.microsoft.com/office/powerpoint/2010/main" val="588453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4D184F1-4879-A641-870A-E0F34B794F8C}" type="slidenum">
              <a:rPr lang="en-US" smtClean="0"/>
              <a:t>6</a:t>
            </a:fld>
            <a:endParaRPr lang="en-US"/>
          </a:p>
        </p:txBody>
      </p:sp>
    </p:spTree>
    <p:extLst>
      <p:ext uri="{BB962C8B-B14F-4D97-AF65-F5344CB8AC3E}">
        <p14:creationId xmlns:p14="http://schemas.microsoft.com/office/powerpoint/2010/main" val="14871624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a:xfrm>
            <a:off x="1137744" y="6277817"/>
            <a:ext cx="2743200" cy="365125"/>
          </a:xfrm>
        </p:spPr>
        <p:txBody>
          <a:bodyPr/>
          <a:lstStyle/>
          <a:p>
            <a:fld id="{DE253993-12BE-3443-8A7A-2523E6C8C67E}"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3100" y="5868698"/>
            <a:ext cx="2209800" cy="818237"/>
          </a:xfrm>
          <a:prstGeom prst="rect">
            <a:avLst/>
          </a:prstGeom>
        </p:spPr>
      </p:pic>
    </p:spTree>
    <p:extLst>
      <p:ext uri="{BB962C8B-B14F-4D97-AF65-F5344CB8AC3E}">
        <p14:creationId xmlns:p14="http://schemas.microsoft.com/office/powerpoint/2010/main" val="101020009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GB"/>
              <a:t>29/11/2015</a:t>
            </a:r>
            <a:endParaRPr lang="en-US"/>
          </a:p>
        </p:txBody>
      </p:sp>
      <p:sp>
        <p:nvSpPr>
          <p:cNvPr id="5" name="Footer Placeholder 4"/>
          <p:cNvSpPr>
            <a:spLocks noGrp="1"/>
          </p:cNvSpPr>
          <p:nvPr>
            <p:ph type="ftr" sz="quarter" idx="11"/>
          </p:nvPr>
        </p:nvSpPr>
        <p:spPr/>
        <p:txBody>
          <a:bodyPr/>
          <a:lstStyle/>
          <a:p>
            <a:r>
              <a:rPr lang="en-US"/>
              <a:t>402k Consultancy Ltd.</a:t>
            </a:r>
          </a:p>
        </p:txBody>
      </p:sp>
      <p:sp>
        <p:nvSpPr>
          <p:cNvPr id="6" name="Slide Number Placeholder 5"/>
          <p:cNvSpPr>
            <a:spLocks noGrp="1"/>
          </p:cNvSpPr>
          <p:nvPr>
            <p:ph type="sldNum" sz="quarter" idx="12"/>
          </p:nvPr>
        </p:nvSpPr>
        <p:spPr/>
        <p:txBody>
          <a:bodyPr/>
          <a:lstStyle/>
          <a:p>
            <a:fld id="{DE253993-12BE-3443-8A7A-2523E6C8C67E}" type="slidenum">
              <a:rPr lang="en-US" smtClean="0"/>
              <a:t>‹#›</a:t>
            </a:fld>
            <a:endParaRPr lang="en-US"/>
          </a:p>
        </p:txBody>
      </p:sp>
    </p:spTree>
    <p:extLst>
      <p:ext uri="{BB962C8B-B14F-4D97-AF65-F5344CB8AC3E}">
        <p14:creationId xmlns:p14="http://schemas.microsoft.com/office/powerpoint/2010/main" val="1066129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GB"/>
              <a:t>29/11/2015</a:t>
            </a:r>
            <a:endParaRPr lang="en-US"/>
          </a:p>
        </p:txBody>
      </p:sp>
      <p:sp>
        <p:nvSpPr>
          <p:cNvPr id="5" name="Footer Placeholder 4"/>
          <p:cNvSpPr>
            <a:spLocks noGrp="1"/>
          </p:cNvSpPr>
          <p:nvPr>
            <p:ph type="ftr" sz="quarter" idx="11"/>
          </p:nvPr>
        </p:nvSpPr>
        <p:spPr/>
        <p:txBody>
          <a:bodyPr/>
          <a:lstStyle/>
          <a:p>
            <a:r>
              <a:rPr lang="en-US"/>
              <a:t>402k Consultancy Ltd.</a:t>
            </a:r>
          </a:p>
        </p:txBody>
      </p:sp>
      <p:sp>
        <p:nvSpPr>
          <p:cNvPr id="6" name="Slide Number Placeholder 5"/>
          <p:cNvSpPr>
            <a:spLocks noGrp="1"/>
          </p:cNvSpPr>
          <p:nvPr>
            <p:ph type="sldNum" sz="quarter" idx="12"/>
          </p:nvPr>
        </p:nvSpPr>
        <p:spPr/>
        <p:txBody>
          <a:bodyPr/>
          <a:lstStyle/>
          <a:p>
            <a:fld id="{DE253993-12BE-3443-8A7A-2523E6C8C67E}" type="slidenum">
              <a:rPr lang="en-US" smtClean="0"/>
              <a:t>‹#›</a:t>
            </a:fld>
            <a:endParaRPr lang="en-US"/>
          </a:p>
        </p:txBody>
      </p:sp>
    </p:spTree>
    <p:extLst>
      <p:ext uri="{BB962C8B-B14F-4D97-AF65-F5344CB8AC3E}">
        <p14:creationId xmlns:p14="http://schemas.microsoft.com/office/powerpoint/2010/main" val="1990759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GB"/>
              <a:t>29/11/2015</a:t>
            </a:r>
            <a:endParaRPr lang="en-US"/>
          </a:p>
        </p:txBody>
      </p:sp>
      <p:sp>
        <p:nvSpPr>
          <p:cNvPr id="5" name="Footer Placeholder 4"/>
          <p:cNvSpPr>
            <a:spLocks noGrp="1"/>
          </p:cNvSpPr>
          <p:nvPr>
            <p:ph type="ftr" sz="quarter" idx="11"/>
          </p:nvPr>
        </p:nvSpPr>
        <p:spPr/>
        <p:txBody>
          <a:bodyPr/>
          <a:lstStyle/>
          <a:p>
            <a:r>
              <a:rPr lang="en-US"/>
              <a:t>402k Consultancy Ltd.</a:t>
            </a:r>
          </a:p>
        </p:txBody>
      </p:sp>
      <p:sp>
        <p:nvSpPr>
          <p:cNvPr id="6" name="Slide Number Placeholder 5"/>
          <p:cNvSpPr>
            <a:spLocks noGrp="1"/>
          </p:cNvSpPr>
          <p:nvPr>
            <p:ph type="sldNum" sz="quarter" idx="12"/>
          </p:nvPr>
        </p:nvSpPr>
        <p:spPr/>
        <p:txBody>
          <a:bodyPr/>
          <a:lstStyle/>
          <a:p>
            <a:fld id="{DE253993-12BE-3443-8A7A-2523E6C8C67E}" type="slidenum">
              <a:rPr lang="en-US" smtClean="0"/>
              <a:t>‹#›</a:t>
            </a:fld>
            <a:endParaRPr lang="en-US"/>
          </a:p>
        </p:txBody>
      </p:sp>
    </p:spTree>
    <p:extLst>
      <p:ext uri="{BB962C8B-B14F-4D97-AF65-F5344CB8AC3E}">
        <p14:creationId xmlns:p14="http://schemas.microsoft.com/office/powerpoint/2010/main" val="41947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GB"/>
              <a:t>29/11/2015</a:t>
            </a:r>
            <a:endParaRPr lang="en-US"/>
          </a:p>
        </p:txBody>
      </p:sp>
      <p:sp>
        <p:nvSpPr>
          <p:cNvPr id="5" name="Footer Placeholder 4"/>
          <p:cNvSpPr>
            <a:spLocks noGrp="1"/>
          </p:cNvSpPr>
          <p:nvPr>
            <p:ph type="ftr" sz="quarter" idx="11"/>
          </p:nvPr>
        </p:nvSpPr>
        <p:spPr/>
        <p:txBody>
          <a:bodyPr/>
          <a:lstStyle/>
          <a:p>
            <a:r>
              <a:rPr lang="en-US"/>
              <a:t>402k Consultancy Ltd.</a:t>
            </a:r>
          </a:p>
        </p:txBody>
      </p:sp>
      <p:sp>
        <p:nvSpPr>
          <p:cNvPr id="6" name="Slide Number Placeholder 5"/>
          <p:cNvSpPr>
            <a:spLocks noGrp="1"/>
          </p:cNvSpPr>
          <p:nvPr>
            <p:ph type="sldNum" sz="quarter" idx="12"/>
          </p:nvPr>
        </p:nvSpPr>
        <p:spPr/>
        <p:txBody>
          <a:bodyPr/>
          <a:lstStyle/>
          <a:p>
            <a:fld id="{DE253993-12BE-3443-8A7A-2523E6C8C67E}" type="slidenum">
              <a:rPr lang="en-US" smtClean="0"/>
              <a:t>‹#›</a:t>
            </a:fld>
            <a:endParaRPr lang="en-US"/>
          </a:p>
        </p:txBody>
      </p:sp>
    </p:spTree>
    <p:extLst>
      <p:ext uri="{BB962C8B-B14F-4D97-AF65-F5344CB8AC3E}">
        <p14:creationId xmlns:p14="http://schemas.microsoft.com/office/powerpoint/2010/main" val="643130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GB"/>
              <a:t>29/11/2015</a:t>
            </a:r>
            <a:endParaRPr lang="en-US"/>
          </a:p>
        </p:txBody>
      </p:sp>
      <p:sp>
        <p:nvSpPr>
          <p:cNvPr id="6" name="Footer Placeholder 5"/>
          <p:cNvSpPr>
            <a:spLocks noGrp="1"/>
          </p:cNvSpPr>
          <p:nvPr>
            <p:ph type="ftr" sz="quarter" idx="11"/>
          </p:nvPr>
        </p:nvSpPr>
        <p:spPr/>
        <p:txBody>
          <a:bodyPr/>
          <a:lstStyle/>
          <a:p>
            <a:r>
              <a:rPr lang="en-US"/>
              <a:t>402k Consultancy Ltd.</a:t>
            </a:r>
          </a:p>
        </p:txBody>
      </p:sp>
      <p:sp>
        <p:nvSpPr>
          <p:cNvPr id="7" name="Slide Number Placeholder 6"/>
          <p:cNvSpPr>
            <a:spLocks noGrp="1"/>
          </p:cNvSpPr>
          <p:nvPr>
            <p:ph type="sldNum" sz="quarter" idx="12"/>
          </p:nvPr>
        </p:nvSpPr>
        <p:spPr/>
        <p:txBody>
          <a:bodyPr/>
          <a:lstStyle/>
          <a:p>
            <a:fld id="{DE253993-12BE-3443-8A7A-2523E6C8C67E}" type="slidenum">
              <a:rPr lang="en-US" smtClean="0"/>
              <a:t>‹#›</a:t>
            </a:fld>
            <a:endParaRPr lang="en-US"/>
          </a:p>
        </p:txBody>
      </p:sp>
    </p:spTree>
    <p:extLst>
      <p:ext uri="{BB962C8B-B14F-4D97-AF65-F5344CB8AC3E}">
        <p14:creationId xmlns:p14="http://schemas.microsoft.com/office/powerpoint/2010/main" val="814815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GB"/>
              <a:t>29/11/2015</a:t>
            </a:r>
            <a:endParaRPr lang="en-US"/>
          </a:p>
        </p:txBody>
      </p:sp>
      <p:sp>
        <p:nvSpPr>
          <p:cNvPr id="8" name="Footer Placeholder 7"/>
          <p:cNvSpPr>
            <a:spLocks noGrp="1"/>
          </p:cNvSpPr>
          <p:nvPr>
            <p:ph type="ftr" sz="quarter" idx="11"/>
          </p:nvPr>
        </p:nvSpPr>
        <p:spPr/>
        <p:txBody>
          <a:bodyPr/>
          <a:lstStyle/>
          <a:p>
            <a:r>
              <a:rPr lang="en-US"/>
              <a:t>402k Consultancy Ltd.</a:t>
            </a:r>
          </a:p>
        </p:txBody>
      </p:sp>
      <p:sp>
        <p:nvSpPr>
          <p:cNvPr id="9" name="Slide Number Placeholder 8"/>
          <p:cNvSpPr>
            <a:spLocks noGrp="1"/>
          </p:cNvSpPr>
          <p:nvPr>
            <p:ph type="sldNum" sz="quarter" idx="12"/>
          </p:nvPr>
        </p:nvSpPr>
        <p:spPr/>
        <p:txBody>
          <a:bodyPr/>
          <a:lstStyle/>
          <a:p>
            <a:fld id="{DE253993-12BE-3443-8A7A-2523E6C8C67E}" type="slidenum">
              <a:rPr lang="en-US" smtClean="0"/>
              <a:t>‹#›</a:t>
            </a:fld>
            <a:endParaRPr lang="en-US"/>
          </a:p>
        </p:txBody>
      </p:sp>
    </p:spTree>
    <p:extLst>
      <p:ext uri="{BB962C8B-B14F-4D97-AF65-F5344CB8AC3E}">
        <p14:creationId xmlns:p14="http://schemas.microsoft.com/office/powerpoint/2010/main" val="104622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GB"/>
              <a:t>29/11/2015</a:t>
            </a:r>
            <a:endParaRPr lang="en-US"/>
          </a:p>
        </p:txBody>
      </p:sp>
      <p:sp>
        <p:nvSpPr>
          <p:cNvPr id="4" name="Footer Placeholder 3"/>
          <p:cNvSpPr>
            <a:spLocks noGrp="1"/>
          </p:cNvSpPr>
          <p:nvPr>
            <p:ph type="ftr" sz="quarter" idx="11"/>
          </p:nvPr>
        </p:nvSpPr>
        <p:spPr/>
        <p:txBody>
          <a:bodyPr/>
          <a:lstStyle/>
          <a:p>
            <a:r>
              <a:rPr lang="en-US"/>
              <a:t>402k Consultancy Ltd.</a:t>
            </a:r>
          </a:p>
        </p:txBody>
      </p:sp>
      <p:sp>
        <p:nvSpPr>
          <p:cNvPr id="5" name="Slide Number Placeholder 4"/>
          <p:cNvSpPr>
            <a:spLocks noGrp="1"/>
          </p:cNvSpPr>
          <p:nvPr>
            <p:ph type="sldNum" sz="quarter" idx="12"/>
          </p:nvPr>
        </p:nvSpPr>
        <p:spPr/>
        <p:txBody>
          <a:bodyPr/>
          <a:lstStyle/>
          <a:p>
            <a:fld id="{DE253993-12BE-3443-8A7A-2523E6C8C67E}" type="slidenum">
              <a:rPr lang="en-US" smtClean="0"/>
              <a:t>‹#›</a:t>
            </a:fld>
            <a:endParaRPr lang="en-US"/>
          </a:p>
        </p:txBody>
      </p:sp>
    </p:spTree>
    <p:extLst>
      <p:ext uri="{BB962C8B-B14F-4D97-AF65-F5344CB8AC3E}">
        <p14:creationId xmlns:p14="http://schemas.microsoft.com/office/powerpoint/2010/main" val="1752683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GB"/>
              <a:t>29/11/2015</a:t>
            </a:r>
            <a:endParaRPr lang="en-US"/>
          </a:p>
        </p:txBody>
      </p:sp>
      <p:sp>
        <p:nvSpPr>
          <p:cNvPr id="3" name="Footer Placeholder 2"/>
          <p:cNvSpPr>
            <a:spLocks noGrp="1"/>
          </p:cNvSpPr>
          <p:nvPr>
            <p:ph type="ftr" sz="quarter" idx="11"/>
          </p:nvPr>
        </p:nvSpPr>
        <p:spPr/>
        <p:txBody>
          <a:bodyPr/>
          <a:lstStyle/>
          <a:p>
            <a:r>
              <a:rPr lang="en-US"/>
              <a:t>402k Consultancy Ltd.</a:t>
            </a:r>
          </a:p>
        </p:txBody>
      </p:sp>
      <p:sp>
        <p:nvSpPr>
          <p:cNvPr id="4" name="Slide Number Placeholder 3"/>
          <p:cNvSpPr>
            <a:spLocks noGrp="1"/>
          </p:cNvSpPr>
          <p:nvPr>
            <p:ph type="sldNum" sz="quarter" idx="12"/>
          </p:nvPr>
        </p:nvSpPr>
        <p:spPr/>
        <p:txBody>
          <a:bodyPr/>
          <a:lstStyle/>
          <a:p>
            <a:fld id="{DE253993-12BE-3443-8A7A-2523E6C8C67E}" type="slidenum">
              <a:rPr lang="en-US" smtClean="0"/>
              <a:t>‹#›</a:t>
            </a:fld>
            <a:endParaRPr lang="en-US"/>
          </a:p>
        </p:txBody>
      </p:sp>
    </p:spTree>
    <p:extLst>
      <p:ext uri="{BB962C8B-B14F-4D97-AF65-F5344CB8AC3E}">
        <p14:creationId xmlns:p14="http://schemas.microsoft.com/office/powerpoint/2010/main" val="325104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GB"/>
              <a:t>29/11/2015</a:t>
            </a:r>
            <a:endParaRPr lang="en-US"/>
          </a:p>
        </p:txBody>
      </p:sp>
      <p:sp>
        <p:nvSpPr>
          <p:cNvPr id="6" name="Footer Placeholder 5"/>
          <p:cNvSpPr>
            <a:spLocks noGrp="1"/>
          </p:cNvSpPr>
          <p:nvPr>
            <p:ph type="ftr" sz="quarter" idx="11"/>
          </p:nvPr>
        </p:nvSpPr>
        <p:spPr/>
        <p:txBody>
          <a:bodyPr/>
          <a:lstStyle/>
          <a:p>
            <a:r>
              <a:rPr lang="en-US"/>
              <a:t>402k Consultancy Ltd.</a:t>
            </a:r>
          </a:p>
        </p:txBody>
      </p:sp>
      <p:sp>
        <p:nvSpPr>
          <p:cNvPr id="7" name="Slide Number Placeholder 6"/>
          <p:cNvSpPr>
            <a:spLocks noGrp="1"/>
          </p:cNvSpPr>
          <p:nvPr>
            <p:ph type="sldNum" sz="quarter" idx="12"/>
          </p:nvPr>
        </p:nvSpPr>
        <p:spPr/>
        <p:txBody>
          <a:bodyPr/>
          <a:lstStyle/>
          <a:p>
            <a:fld id="{DE253993-12BE-3443-8A7A-2523E6C8C67E}" type="slidenum">
              <a:rPr lang="en-US" smtClean="0"/>
              <a:t>‹#›</a:t>
            </a:fld>
            <a:endParaRPr lang="en-US"/>
          </a:p>
        </p:txBody>
      </p:sp>
    </p:spTree>
    <p:extLst>
      <p:ext uri="{BB962C8B-B14F-4D97-AF65-F5344CB8AC3E}">
        <p14:creationId xmlns:p14="http://schemas.microsoft.com/office/powerpoint/2010/main" val="834513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GB"/>
              <a:t>29/11/2015</a:t>
            </a:r>
            <a:endParaRPr lang="en-US"/>
          </a:p>
        </p:txBody>
      </p:sp>
      <p:sp>
        <p:nvSpPr>
          <p:cNvPr id="6" name="Footer Placeholder 5"/>
          <p:cNvSpPr>
            <a:spLocks noGrp="1"/>
          </p:cNvSpPr>
          <p:nvPr>
            <p:ph type="ftr" sz="quarter" idx="11"/>
          </p:nvPr>
        </p:nvSpPr>
        <p:spPr/>
        <p:txBody>
          <a:bodyPr/>
          <a:lstStyle/>
          <a:p>
            <a:r>
              <a:rPr lang="en-US"/>
              <a:t>402k Consultancy Ltd.</a:t>
            </a:r>
          </a:p>
        </p:txBody>
      </p:sp>
      <p:sp>
        <p:nvSpPr>
          <p:cNvPr id="7" name="Slide Number Placeholder 6"/>
          <p:cNvSpPr>
            <a:spLocks noGrp="1"/>
          </p:cNvSpPr>
          <p:nvPr>
            <p:ph type="sldNum" sz="quarter" idx="12"/>
          </p:nvPr>
        </p:nvSpPr>
        <p:spPr/>
        <p:txBody>
          <a:bodyPr/>
          <a:lstStyle/>
          <a:p>
            <a:fld id="{DE253993-12BE-3443-8A7A-2523E6C8C67E}" type="slidenum">
              <a:rPr lang="en-US" smtClean="0"/>
              <a:t>‹#›</a:t>
            </a:fld>
            <a:endParaRPr lang="en-US"/>
          </a:p>
        </p:txBody>
      </p:sp>
    </p:spTree>
    <p:extLst>
      <p:ext uri="{BB962C8B-B14F-4D97-AF65-F5344CB8AC3E}">
        <p14:creationId xmlns:p14="http://schemas.microsoft.com/office/powerpoint/2010/main" val="450847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3000"/>
            <a:lum/>
          </a:blip>
          <a:srcRect/>
          <a:stretch>
            <a:fillRect t="-39000" b="-3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GB"/>
              <a:t>29/11/2015</a:t>
            </a: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402k Consultancy Ltd.</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253993-12BE-3443-8A7A-2523E6C8C67E}" type="slidenum">
              <a:rPr lang="en-US" smtClean="0"/>
              <a:t>‹#›</a:t>
            </a:fld>
            <a:endParaRPr lang="en-US"/>
          </a:p>
        </p:txBody>
      </p:sp>
      <p:sp>
        <p:nvSpPr>
          <p:cNvPr id="8" name="TextBox 7">
            <a:extLst>
              <a:ext uri="{FF2B5EF4-FFF2-40B4-BE49-F238E27FC236}">
                <a16:creationId xmlns:a16="http://schemas.microsoft.com/office/drawing/2014/main" id="{52F542CF-3FF4-BAB0-9F01-09A8CD4814BD}"/>
              </a:ext>
            </a:extLst>
          </p:cNvPr>
          <p:cNvSpPr txBox="1"/>
          <p:nvPr userDrawn="1">
            <p:extLst>
              <p:ext uri="{1162E1C5-73C7-4A58-AE30-91384D911F3F}">
                <p184:classification xmlns:p184="http://schemas.microsoft.com/office/powerpoint/2018/4/main" val="hdr"/>
              </p:ext>
            </p:extLst>
          </p:nvPr>
        </p:nvSpPr>
        <p:spPr>
          <a:xfrm>
            <a:off x="0" y="0"/>
            <a:ext cx="2176463"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This document was classified as: OFFICIAL</a:t>
            </a:r>
          </a:p>
        </p:txBody>
      </p:sp>
    </p:spTree>
    <p:extLst>
      <p:ext uri="{BB962C8B-B14F-4D97-AF65-F5344CB8AC3E}">
        <p14:creationId xmlns:p14="http://schemas.microsoft.com/office/powerpoint/2010/main" val="3136154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4a"/><Relationship Id="rId1" Type="http://schemas.microsoft.com/office/2007/relationships/media" Target="../media/media14.m4a"/><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15.m4a"/><Relationship Id="rId1" Type="http://schemas.microsoft.com/office/2007/relationships/media" Target="../media/media15.m4a"/><Relationship Id="rId6" Type="http://schemas.openxmlformats.org/officeDocument/2006/relationships/image" Target="../media/image9.jpeg"/><Relationship Id="rId5" Type="http://schemas.openxmlformats.org/officeDocument/2006/relationships/image" Target="../media/image8.sv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m4a"/><Relationship Id="rId1" Type="http://schemas.microsoft.com/office/2007/relationships/media" Target="../media/media16.m4a"/><Relationship Id="rId5" Type="http://schemas.openxmlformats.org/officeDocument/2006/relationships/image" Target="../media/image4.png"/><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m4a"/><Relationship Id="rId1" Type="http://schemas.microsoft.com/office/2007/relationships/media" Target="../media/media17.m4a"/><Relationship Id="rId5" Type="http://schemas.openxmlformats.org/officeDocument/2006/relationships/image" Target="../media/image4.png"/><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m4a"/><Relationship Id="rId1" Type="http://schemas.microsoft.com/office/2007/relationships/media" Target="../media/media18.m4a"/><Relationship Id="rId5" Type="http://schemas.openxmlformats.org/officeDocument/2006/relationships/image" Target="../media/image4.png"/><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9.m4a"/><Relationship Id="rId1" Type="http://schemas.microsoft.com/office/2007/relationships/media" Target="../media/media19.m4a"/><Relationship Id="rId5" Type="http://schemas.openxmlformats.org/officeDocument/2006/relationships/image" Target="../media/image4.png"/><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0.m4a"/><Relationship Id="rId1" Type="http://schemas.microsoft.com/office/2007/relationships/media" Target="../media/media20.m4a"/><Relationship Id="rId6" Type="http://schemas.openxmlformats.org/officeDocument/2006/relationships/image" Target="../media/image4.png"/><Relationship Id="rId5" Type="http://schemas.openxmlformats.org/officeDocument/2006/relationships/image" Target="../media/image9.jpeg"/><Relationship Id="rId4" Type="http://schemas.openxmlformats.org/officeDocument/2006/relationships/hyperlink" Target="https://www.easyreadappointmentletter.co.uk/lincolnshire" TargetMode="Externa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1.m4a"/><Relationship Id="rId1" Type="http://schemas.microsoft.com/office/2007/relationships/media" Target="../media/media21.m4a"/><Relationship Id="rId6" Type="http://schemas.openxmlformats.org/officeDocument/2006/relationships/image" Target="../media/image4.png"/><Relationship Id="rId5" Type="http://schemas.openxmlformats.org/officeDocument/2006/relationships/hyperlink" Target="http://www.402kconsultancy.co.uk/" TargetMode="External"/><Relationship Id="rId4" Type="http://schemas.openxmlformats.org/officeDocument/2006/relationships/hyperlink" Target="mailto:karenrees@402kconsultancy.co.uk" TargetMode="Externa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slideLayout" Target="../slideLayouts/slideLayout2.xml"/><Relationship Id="rId7" Type="http://schemas.openxmlformats.org/officeDocument/2006/relationships/diagramColors" Target="../diagrams/colors1.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742661" y="1634944"/>
            <a:ext cx="9144000" cy="953039"/>
          </a:xfrm>
        </p:spPr>
        <p:txBody>
          <a:bodyPr>
            <a:normAutofit/>
          </a:bodyPr>
          <a:lstStyle/>
          <a:p>
            <a:r>
              <a:rPr lang="en-US" sz="4400" b="1" dirty="0" err="1">
                <a:solidFill>
                  <a:schemeClr val="accent2"/>
                </a:solidFill>
              </a:rPr>
              <a:t>Teeswide</a:t>
            </a:r>
            <a:r>
              <a:rPr lang="en-US" sz="4400" b="1" dirty="0">
                <a:solidFill>
                  <a:schemeClr val="accent2"/>
                </a:solidFill>
              </a:rPr>
              <a:t> Safeguarding Adults Board</a:t>
            </a:r>
          </a:p>
        </p:txBody>
      </p:sp>
      <p:sp>
        <p:nvSpPr>
          <p:cNvPr id="5" name="Subtitle 4"/>
          <p:cNvSpPr>
            <a:spLocks noGrp="1"/>
          </p:cNvSpPr>
          <p:nvPr>
            <p:ph type="subTitle" idx="1"/>
          </p:nvPr>
        </p:nvSpPr>
        <p:spPr>
          <a:xfrm>
            <a:off x="1524000" y="2666517"/>
            <a:ext cx="9144000" cy="3434732"/>
          </a:xfrm>
        </p:spPr>
        <p:txBody>
          <a:bodyPr>
            <a:normAutofit fontScale="92500" lnSpcReduction="10000"/>
          </a:bodyPr>
          <a:lstStyle/>
          <a:p>
            <a:endParaRPr lang="en-US" sz="3200" b="1" dirty="0">
              <a:solidFill>
                <a:schemeClr val="accent1"/>
              </a:solidFill>
            </a:endParaRPr>
          </a:p>
          <a:p>
            <a:r>
              <a:rPr lang="en-US" sz="3200" b="1" dirty="0">
                <a:solidFill>
                  <a:schemeClr val="accent1"/>
                </a:solidFill>
              </a:rPr>
              <a:t>Case 1:22</a:t>
            </a:r>
          </a:p>
          <a:p>
            <a:r>
              <a:rPr lang="en-US" sz="3200" b="1" dirty="0">
                <a:solidFill>
                  <a:schemeClr val="accent1"/>
                </a:solidFill>
              </a:rPr>
              <a:t>SAR James</a:t>
            </a:r>
          </a:p>
          <a:p>
            <a:r>
              <a:rPr lang="en-US" sz="3200" b="1" dirty="0">
                <a:solidFill>
                  <a:schemeClr val="accent1"/>
                </a:solidFill>
              </a:rPr>
              <a:t>October 2023</a:t>
            </a:r>
          </a:p>
          <a:p>
            <a:endParaRPr lang="en-US" sz="3200" b="1" dirty="0">
              <a:solidFill>
                <a:schemeClr val="accent1"/>
              </a:solidFill>
            </a:endParaRPr>
          </a:p>
          <a:p>
            <a:r>
              <a:rPr lang="en-US" sz="3200" b="1" dirty="0">
                <a:solidFill>
                  <a:schemeClr val="accent1"/>
                </a:solidFill>
              </a:rPr>
              <a:t>Karen Rees</a:t>
            </a:r>
          </a:p>
          <a:p>
            <a:r>
              <a:rPr lang="en-US" sz="3200" b="1" dirty="0">
                <a:solidFill>
                  <a:schemeClr val="accent1"/>
                </a:solidFill>
              </a:rPr>
              <a:t>Author</a:t>
            </a:r>
          </a:p>
        </p:txBody>
      </p:sp>
      <p:sp>
        <p:nvSpPr>
          <p:cNvPr id="8" name="Slide Number Placeholder 7"/>
          <p:cNvSpPr>
            <a:spLocks noGrp="1"/>
          </p:cNvSpPr>
          <p:nvPr>
            <p:ph type="sldNum" sz="quarter" idx="12"/>
          </p:nvPr>
        </p:nvSpPr>
        <p:spPr/>
        <p:txBody>
          <a:bodyPr/>
          <a:lstStyle/>
          <a:p>
            <a:fld id="{DE253993-12BE-3443-8A7A-2523E6C8C67E}" type="slidenum">
              <a:rPr lang="en-US" smtClean="0"/>
              <a:t>1</a:t>
            </a:fld>
            <a:endParaRPr lang="en-US"/>
          </a:p>
        </p:txBody>
      </p:sp>
      <p:sp>
        <p:nvSpPr>
          <p:cNvPr id="6" name="Footer Placeholder 5"/>
          <p:cNvSpPr>
            <a:spLocks noGrp="1"/>
          </p:cNvSpPr>
          <p:nvPr>
            <p:ph type="ftr" sz="quarter" idx="4294967295"/>
          </p:nvPr>
        </p:nvSpPr>
        <p:spPr>
          <a:xfrm>
            <a:off x="0" y="6356350"/>
            <a:ext cx="4114800" cy="365125"/>
          </a:xfrm>
        </p:spPr>
        <p:txBody>
          <a:bodyPr/>
          <a:lstStyle/>
          <a:p>
            <a:r>
              <a:rPr lang="en-US"/>
              <a:t>402k Consultancy Ltd.</a:t>
            </a:r>
          </a:p>
        </p:txBody>
      </p:sp>
      <p:sp>
        <p:nvSpPr>
          <p:cNvPr id="7" name="Date Placeholder 6"/>
          <p:cNvSpPr>
            <a:spLocks noGrp="1"/>
          </p:cNvSpPr>
          <p:nvPr>
            <p:ph type="dt" sz="half" idx="4294967295"/>
          </p:nvPr>
        </p:nvSpPr>
        <p:spPr>
          <a:xfrm>
            <a:off x="0" y="6356350"/>
            <a:ext cx="2743200" cy="365125"/>
          </a:xfrm>
        </p:spPr>
        <p:txBody>
          <a:bodyPr/>
          <a:lstStyle/>
          <a:p>
            <a:r>
              <a:rPr lang="en-GB"/>
              <a:t>29/11/2015</a:t>
            </a:r>
            <a:endParaRPr lang="en-US"/>
          </a:p>
        </p:txBody>
      </p:sp>
      <p:pic>
        <p:nvPicPr>
          <p:cNvPr id="10" name="Picture 9">
            <a:extLst>
              <a:ext uri="{FF2B5EF4-FFF2-40B4-BE49-F238E27FC236}">
                <a16:creationId xmlns:a16="http://schemas.microsoft.com/office/drawing/2014/main" id="{5823B52A-F897-ED46-BFE5-5044801C73DC}"/>
              </a:ext>
            </a:extLst>
          </p:cNvPr>
          <p:cNvPicPr/>
          <p:nvPr/>
        </p:nvPicPr>
        <p:blipFill>
          <a:blip r:embed="rId5">
            <a:extLst>
              <a:ext uri="{28A0092B-C50C-407E-A947-70E740481C1C}">
                <a14:useLocalDpi xmlns:a14="http://schemas.microsoft.com/office/drawing/2010/main" val="0"/>
              </a:ext>
            </a:extLst>
          </a:blip>
          <a:stretch>
            <a:fillRect/>
          </a:stretch>
        </p:blipFill>
        <p:spPr>
          <a:xfrm>
            <a:off x="4959667" y="365410"/>
            <a:ext cx="2272665" cy="1477645"/>
          </a:xfrm>
          <a:prstGeom prst="rect">
            <a:avLst/>
          </a:prstGeom>
        </p:spPr>
      </p:pic>
      <p:pic>
        <p:nvPicPr>
          <p:cNvPr id="9" name="Audio 8">
            <a:extLst>
              <a:ext uri="{FF2B5EF4-FFF2-40B4-BE49-F238E27FC236}">
                <a16:creationId xmlns:a16="http://schemas.microsoft.com/office/drawing/2014/main" id="{77E3D47E-E891-479F-B14E-62AC3A35FC2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1407902415"/>
      </p:ext>
    </p:extLst>
  </p:cSld>
  <p:clrMapOvr>
    <a:masterClrMapping/>
  </p:clrMapOvr>
  <mc:AlternateContent xmlns:mc="http://schemas.openxmlformats.org/markup-compatibility/2006" xmlns:p14="http://schemas.microsoft.com/office/powerpoint/2010/main">
    <mc:Choice Requires="p14">
      <p:transition spd="slow" p14:dur="2000" advTm="19328"/>
    </mc:Choice>
    <mc:Fallback xmlns="">
      <p:transition spd="slow" advTm="193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6" name="Group 15">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7" name="Freeform: Shape 16">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Title 1">
            <a:extLst>
              <a:ext uri="{FF2B5EF4-FFF2-40B4-BE49-F238E27FC236}">
                <a16:creationId xmlns:a16="http://schemas.microsoft.com/office/drawing/2014/main" id="{48FB50DA-70B2-B742-A64E-9CDEE266528D}"/>
              </a:ext>
            </a:extLst>
          </p:cNvPr>
          <p:cNvSpPr>
            <a:spLocks noGrp="1"/>
          </p:cNvSpPr>
          <p:nvPr>
            <p:ph type="title"/>
          </p:nvPr>
        </p:nvSpPr>
        <p:spPr>
          <a:xfrm>
            <a:off x="640080" y="1243013"/>
            <a:ext cx="3855720" cy="4371974"/>
          </a:xfrm>
        </p:spPr>
        <p:txBody>
          <a:bodyPr>
            <a:normAutofit fontScale="90000"/>
          </a:bodyPr>
          <a:lstStyle/>
          <a:p>
            <a:pPr>
              <a:spcBef>
                <a:spcPts val="600"/>
              </a:spcBef>
              <a:spcAft>
                <a:spcPts val="800"/>
              </a:spcAft>
            </a:pPr>
            <a:r>
              <a:rPr lang="en-GB" sz="36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Learning (What Good Would Look Like):</a:t>
            </a:r>
            <a:br>
              <a:rPr lang="en-GB" sz="36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br>
            <a:r>
              <a:rPr lang="en-GB" sz="3600" b="1" dirty="0">
                <a:solidFill>
                  <a:schemeClr val="tx2"/>
                </a:solidFill>
                <a:latin typeface="Calibri" panose="020F0502020204030204" pitchFamily="34" charset="0"/>
                <a:cs typeface="Times New Roman" panose="02020603050405020304" pitchFamily="18" charset="0"/>
              </a:rPr>
              <a:t>Professional response to Trauma; James’ response to agencies</a:t>
            </a:r>
            <a:br>
              <a:rPr lang="en-GB" sz="3600" b="1" dirty="0">
                <a:solidFill>
                  <a:schemeClr val="tx2"/>
                </a:solidFill>
                <a:latin typeface="Calibri" panose="020F0502020204030204" pitchFamily="34" charset="0"/>
                <a:cs typeface="Times New Roman" panose="02020603050405020304" pitchFamily="18" charset="0"/>
              </a:rPr>
            </a:br>
            <a:endParaRPr lang="en-GB" sz="3600" b="1" dirty="0">
              <a:solidFill>
                <a:schemeClr val="tx2"/>
              </a:solidFill>
              <a:latin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1998005-9019-7649-ABBC-A43A6B4CE0F8}"/>
              </a:ext>
            </a:extLst>
          </p:cNvPr>
          <p:cNvSpPr>
            <a:spLocks noGrp="1"/>
          </p:cNvSpPr>
          <p:nvPr>
            <p:ph idx="1"/>
          </p:nvPr>
        </p:nvSpPr>
        <p:spPr>
          <a:xfrm>
            <a:off x="6172200" y="804672"/>
            <a:ext cx="5221224" cy="5230368"/>
          </a:xfrm>
        </p:spPr>
        <p:txBody>
          <a:bodyPr anchor="ctr">
            <a:normAutofit/>
          </a:bodyPr>
          <a:lstStyle/>
          <a:p>
            <a:pPr marL="342900" lvl="0" indent="-342900">
              <a:spcBef>
                <a:spcPts val="600"/>
              </a:spcBef>
              <a:buFont typeface="Symbol" pitchFamily="2" charset="2"/>
              <a:buChar char=""/>
            </a:pPr>
            <a:r>
              <a:rPr lang="en-GB" sz="180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Using a key worker role alongside the use of multi-disciplinary team meetings below S42. </a:t>
            </a:r>
            <a:endParaRPr lang="en-GB" sz="18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itchFamily="2" charset="2"/>
              <a:buChar char=""/>
            </a:pPr>
            <a:r>
              <a:rPr lang="en-GB" sz="180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A verified history approach that could be shared with other agencies, possibly a ‘This is Me’ passport type document.</a:t>
            </a:r>
            <a:endParaRPr lang="en-GB" sz="18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itchFamily="2" charset="2"/>
              <a:buChar char=""/>
            </a:pPr>
            <a:r>
              <a:rPr lang="en-GB" sz="180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Recognising other ways and places to engage with a person that does not retraumatise.</a:t>
            </a:r>
            <a:endParaRPr lang="en-GB" sz="18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itchFamily="2" charset="2"/>
              <a:buChar char=""/>
            </a:pPr>
            <a:r>
              <a:rPr lang="en-GB" sz="180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Exploring with a person on first contact, knowing of the requirement for trauma informed approaches, seeking out how a person would find it best to engage and/or attend appointments. </a:t>
            </a:r>
            <a:endParaRPr lang="en-GB" sz="18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Aft>
                <a:spcPts val="600"/>
              </a:spcAft>
              <a:buFont typeface="Symbol" pitchFamily="2" charset="2"/>
              <a:buChar char=""/>
            </a:pPr>
            <a:r>
              <a:rPr lang="en-GB" sz="180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Ensuring new staff have trauma informed training and that training is not a one time offer.</a:t>
            </a:r>
            <a:br>
              <a:rPr lang="en-GB" sz="180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br>
            <a:r>
              <a:rPr lang="en-GB" sz="180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8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endParaRPr>
          </a:p>
          <a:p>
            <a:endParaRPr lang="en-GB" sz="1800">
              <a:solidFill>
                <a:schemeClr val="tx2"/>
              </a:solidFill>
            </a:endParaRPr>
          </a:p>
        </p:txBody>
      </p:sp>
      <p:sp>
        <p:nvSpPr>
          <p:cNvPr id="4" name="Date Placeholder 3">
            <a:extLst>
              <a:ext uri="{FF2B5EF4-FFF2-40B4-BE49-F238E27FC236}">
                <a16:creationId xmlns:a16="http://schemas.microsoft.com/office/drawing/2014/main" id="{51B71DE9-28EB-674A-986B-0987145092AD}"/>
              </a:ext>
            </a:extLst>
          </p:cNvPr>
          <p:cNvSpPr>
            <a:spLocks noGrp="1"/>
          </p:cNvSpPr>
          <p:nvPr>
            <p:ph type="dt" sz="half" idx="10"/>
          </p:nvPr>
        </p:nvSpPr>
        <p:spPr>
          <a:xfrm>
            <a:off x="804672" y="6356350"/>
            <a:ext cx="2743200" cy="365125"/>
          </a:xfrm>
        </p:spPr>
        <p:txBody>
          <a:bodyPr>
            <a:normAutofit/>
          </a:bodyPr>
          <a:lstStyle/>
          <a:p>
            <a:pPr>
              <a:spcAft>
                <a:spcPts val="600"/>
              </a:spcAft>
            </a:pPr>
            <a:r>
              <a:rPr lang="en-GB"/>
              <a:t>29/11/2015</a:t>
            </a:r>
            <a:endParaRPr lang="en-US"/>
          </a:p>
        </p:txBody>
      </p:sp>
      <p:sp>
        <p:nvSpPr>
          <p:cNvPr id="5" name="Footer Placeholder 4">
            <a:extLst>
              <a:ext uri="{FF2B5EF4-FFF2-40B4-BE49-F238E27FC236}">
                <a16:creationId xmlns:a16="http://schemas.microsoft.com/office/drawing/2014/main" id="{44A5C44D-F5E3-E147-98C4-D67FC36253EC}"/>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402k Consultancy Ltd.</a:t>
            </a:r>
          </a:p>
        </p:txBody>
      </p:sp>
      <p:sp>
        <p:nvSpPr>
          <p:cNvPr id="6" name="Slide Number Placeholder 5">
            <a:extLst>
              <a:ext uri="{FF2B5EF4-FFF2-40B4-BE49-F238E27FC236}">
                <a16:creationId xmlns:a16="http://schemas.microsoft.com/office/drawing/2014/main" id="{3EC1CB26-8B7E-9D44-A787-06AAEDD4FA9F}"/>
              </a:ext>
            </a:extLst>
          </p:cNvPr>
          <p:cNvSpPr>
            <a:spLocks noGrp="1"/>
          </p:cNvSpPr>
          <p:nvPr>
            <p:ph type="sldNum" sz="quarter" idx="12"/>
          </p:nvPr>
        </p:nvSpPr>
        <p:spPr>
          <a:xfrm>
            <a:off x="8610600" y="6356350"/>
            <a:ext cx="2743200" cy="365125"/>
          </a:xfrm>
        </p:spPr>
        <p:txBody>
          <a:bodyPr>
            <a:normAutofit/>
          </a:bodyPr>
          <a:lstStyle/>
          <a:p>
            <a:pPr>
              <a:spcAft>
                <a:spcPts val="600"/>
              </a:spcAft>
            </a:pPr>
            <a:fld id="{DE253993-12BE-3443-8A7A-2523E6C8C67E}" type="slidenum">
              <a:rPr lang="en-US" smtClean="0"/>
              <a:pPr>
                <a:spcAft>
                  <a:spcPts val="600"/>
                </a:spcAft>
              </a:pPr>
              <a:t>10</a:t>
            </a:fld>
            <a:endParaRPr lang="en-US"/>
          </a:p>
        </p:txBody>
      </p:sp>
      <p:pic>
        <p:nvPicPr>
          <p:cNvPr id="8" name="Audio 7">
            <a:extLst>
              <a:ext uri="{FF2B5EF4-FFF2-40B4-BE49-F238E27FC236}">
                <a16:creationId xmlns:a16="http://schemas.microsoft.com/office/drawing/2014/main" id="{0434D79A-18B7-F089-C184-44FC30E39F8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4220451128"/>
      </p:ext>
    </p:extLst>
  </p:cSld>
  <p:clrMapOvr>
    <a:masterClrMapping/>
  </p:clrMapOvr>
  <mc:AlternateContent xmlns:mc="http://schemas.openxmlformats.org/markup-compatibility/2006" xmlns:p14="http://schemas.microsoft.com/office/powerpoint/2010/main">
    <mc:Choice Requires="p14">
      <p:transition spd="slow" p14:dur="2000" advTm="138080"/>
    </mc:Choice>
    <mc:Fallback xmlns="">
      <p:transition spd="slow" advTm="1380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5" name="Group 14">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6" name="Freeform: Shape 15">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73468043-1595-4EAD-0915-4C20E5EE41C7}"/>
              </a:ext>
            </a:extLst>
          </p:cNvPr>
          <p:cNvSpPr>
            <a:spLocks noGrp="1"/>
          </p:cNvSpPr>
          <p:nvPr>
            <p:ph type="title"/>
          </p:nvPr>
        </p:nvSpPr>
        <p:spPr>
          <a:xfrm>
            <a:off x="640080" y="1243013"/>
            <a:ext cx="3855720" cy="4371974"/>
          </a:xfrm>
        </p:spPr>
        <p:txBody>
          <a:bodyPr>
            <a:normAutofit/>
          </a:bodyPr>
          <a:lstStyle/>
          <a:p>
            <a:r>
              <a:rPr lang="en-GB" sz="3600" b="1"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Learning</a:t>
            </a:r>
            <a:r>
              <a:rPr lang="en-GB" sz="3600" b="1" i="1"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GB" sz="36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(What Good Would Look Like)</a:t>
            </a:r>
            <a:br>
              <a:rPr lang="en-GB" sz="36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rPr>
            </a:br>
            <a:br>
              <a:rPr lang="en-GB" sz="3600" b="1" dirty="0">
                <a:solidFill>
                  <a:schemeClr val="tx2"/>
                </a:solidFill>
                <a:effectLst/>
                <a:latin typeface="Calibri" panose="020F0502020204030204" pitchFamily="34" charset="0"/>
                <a:ea typeface="Calibri" panose="020F0502020204030204" pitchFamily="34" charset="0"/>
              </a:rPr>
            </a:br>
            <a:r>
              <a:rPr lang="en-GB" sz="3600" b="1" dirty="0">
                <a:solidFill>
                  <a:schemeClr val="tx2"/>
                </a:solidFill>
                <a:effectLst/>
                <a:latin typeface="Calibri" panose="020F0502020204030204" pitchFamily="34" charset="0"/>
                <a:ea typeface="Calibri" panose="020F0502020204030204" pitchFamily="34" charset="0"/>
              </a:rPr>
              <a:t>Substance misuse, mental and physical health</a:t>
            </a:r>
            <a:r>
              <a:rPr lang="en-GB" sz="3600" dirty="0">
                <a:solidFill>
                  <a:schemeClr val="tx2"/>
                </a:solidFill>
                <a:effectLst/>
              </a:rPr>
              <a:t> </a:t>
            </a:r>
            <a:endParaRPr lang="en-GB" sz="3600" dirty="0">
              <a:solidFill>
                <a:schemeClr val="tx2"/>
              </a:solidFill>
            </a:endParaRPr>
          </a:p>
        </p:txBody>
      </p:sp>
      <p:sp>
        <p:nvSpPr>
          <p:cNvPr id="3" name="Content Placeholder 2">
            <a:extLst>
              <a:ext uri="{FF2B5EF4-FFF2-40B4-BE49-F238E27FC236}">
                <a16:creationId xmlns:a16="http://schemas.microsoft.com/office/drawing/2014/main" id="{05050FD1-361E-231F-FEE2-5E3F716EB7B9}"/>
              </a:ext>
            </a:extLst>
          </p:cNvPr>
          <p:cNvSpPr>
            <a:spLocks noGrp="1"/>
          </p:cNvSpPr>
          <p:nvPr>
            <p:ph idx="1"/>
          </p:nvPr>
        </p:nvSpPr>
        <p:spPr>
          <a:xfrm>
            <a:off x="6172200" y="804672"/>
            <a:ext cx="5221224" cy="5230368"/>
          </a:xfrm>
        </p:spPr>
        <p:txBody>
          <a:bodyPr anchor="ctr">
            <a:normAutofit/>
          </a:bodyPr>
          <a:lstStyle/>
          <a:p>
            <a:pPr marL="342900" lvl="0" indent="-342900">
              <a:spcBef>
                <a:spcPts val="600"/>
              </a:spcBef>
              <a:buFont typeface="Symbol" pitchFamily="2" charset="2"/>
              <a:buChar char=""/>
            </a:pPr>
            <a:r>
              <a:rPr lang="en-GB" sz="18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If the learning above was applied, it would make a difference in this section too.</a:t>
            </a:r>
            <a:endParaRPr lang="en-GB" sz="18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itchFamily="2" charset="2"/>
              <a:buChar char=""/>
            </a:pPr>
            <a:r>
              <a:rPr lang="en-GB" sz="18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Hospital and community teams working with dependent drinkers and substance misuse using a joined-up approach to discharge planning.</a:t>
            </a:r>
            <a:endParaRPr lang="en-GB" sz="18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itchFamily="2" charset="2"/>
              <a:buChar char=""/>
            </a:pPr>
            <a:r>
              <a:rPr lang="en-GB" sz="18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Multi-disciplinary discharge meetings including all those involved ensuring discharge planning is robust. </a:t>
            </a:r>
            <a:endParaRPr lang="en-GB" sz="18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Aft>
                <a:spcPts val="600"/>
              </a:spcAft>
              <a:buFont typeface="Symbol" pitchFamily="2" charset="2"/>
              <a:buChar char=""/>
            </a:pPr>
            <a:r>
              <a:rPr lang="en-GB" sz="18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Family and informal carers being part of the discharge planning meeting where consent has been contained (where the person has mental capacity to consent).  </a:t>
            </a:r>
            <a:br>
              <a:rPr lang="en-GB" sz="18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br>
            <a:endParaRPr lang="en-GB" sz="18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endParaRPr>
          </a:p>
          <a:p>
            <a:endParaRPr lang="en-GB" sz="1800" dirty="0">
              <a:solidFill>
                <a:schemeClr val="tx2"/>
              </a:solidFill>
            </a:endParaRPr>
          </a:p>
        </p:txBody>
      </p:sp>
      <p:sp>
        <p:nvSpPr>
          <p:cNvPr id="4" name="Date Placeholder 3">
            <a:extLst>
              <a:ext uri="{FF2B5EF4-FFF2-40B4-BE49-F238E27FC236}">
                <a16:creationId xmlns:a16="http://schemas.microsoft.com/office/drawing/2014/main" id="{68033635-B48F-B015-E066-77745DC053EE}"/>
              </a:ext>
            </a:extLst>
          </p:cNvPr>
          <p:cNvSpPr>
            <a:spLocks noGrp="1"/>
          </p:cNvSpPr>
          <p:nvPr>
            <p:ph type="dt" sz="half" idx="10"/>
          </p:nvPr>
        </p:nvSpPr>
        <p:spPr>
          <a:xfrm>
            <a:off x="804672" y="6356350"/>
            <a:ext cx="2743200" cy="365125"/>
          </a:xfrm>
        </p:spPr>
        <p:txBody>
          <a:bodyPr>
            <a:normAutofit/>
          </a:bodyPr>
          <a:lstStyle/>
          <a:p>
            <a:pPr>
              <a:spcAft>
                <a:spcPts val="600"/>
              </a:spcAft>
            </a:pPr>
            <a:r>
              <a:rPr lang="en-GB"/>
              <a:t>29/11/2015</a:t>
            </a:r>
            <a:endParaRPr lang="en-US"/>
          </a:p>
        </p:txBody>
      </p:sp>
      <p:sp>
        <p:nvSpPr>
          <p:cNvPr id="5" name="Footer Placeholder 4">
            <a:extLst>
              <a:ext uri="{FF2B5EF4-FFF2-40B4-BE49-F238E27FC236}">
                <a16:creationId xmlns:a16="http://schemas.microsoft.com/office/drawing/2014/main" id="{E1765F31-7B96-5F69-8172-6EC3B5E4623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402k Consultancy Ltd.</a:t>
            </a:r>
          </a:p>
        </p:txBody>
      </p:sp>
      <p:sp>
        <p:nvSpPr>
          <p:cNvPr id="6" name="Slide Number Placeholder 5">
            <a:extLst>
              <a:ext uri="{FF2B5EF4-FFF2-40B4-BE49-F238E27FC236}">
                <a16:creationId xmlns:a16="http://schemas.microsoft.com/office/drawing/2014/main" id="{89D17737-8137-68C1-5C01-2FD51516494A}"/>
              </a:ext>
            </a:extLst>
          </p:cNvPr>
          <p:cNvSpPr>
            <a:spLocks noGrp="1"/>
          </p:cNvSpPr>
          <p:nvPr>
            <p:ph type="sldNum" sz="quarter" idx="12"/>
          </p:nvPr>
        </p:nvSpPr>
        <p:spPr>
          <a:xfrm>
            <a:off x="8610600" y="6356350"/>
            <a:ext cx="2743200" cy="365125"/>
          </a:xfrm>
        </p:spPr>
        <p:txBody>
          <a:bodyPr>
            <a:normAutofit/>
          </a:bodyPr>
          <a:lstStyle/>
          <a:p>
            <a:pPr>
              <a:spcAft>
                <a:spcPts val="600"/>
              </a:spcAft>
            </a:pPr>
            <a:fld id="{DE253993-12BE-3443-8A7A-2523E6C8C67E}" type="slidenum">
              <a:rPr lang="en-US" smtClean="0"/>
              <a:pPr>
                <a:spcAft>
                  <a:spcPts val="600"/>
                </a:spcAft>
              </a:pPr>
              <a:t>11</a:t>
            </a:fld>
            <a:endParaRPr lang="en-US"/>
          </a:p>
        </p:txBody>
      </p:sp>
      <p:pic>
        <p:nvPicPr>
          <p:cNvPr id="8" name="Audio 7">
            <a:extLst>
              <a:ext uri="{FF2B5EF4-FFF2-40B4-BE49-F238E27FC236}">
                <a16:creationId xmlns:a16="http://schemas.microsoft.com/office/drawing/2014/main" id="{C57533A5-BD22-97EB-3425-8A7B897831B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1006795469"/>
      </p:ext>
    </p:extLst>
  </p:cSld>
  <p:clrMapOvr>
    <a:masterClrMapping/>
  </p:clrMapOvr>
  <mc:AlternateContent xmlns:mc="http://schemas.openxmlformats.org/markup-compatibility/2006" xmlns:p14="http://schemas.microsoft.com/office/powerpoint/2010/main">
    <mc:Choice Requires="p14">
      <p:transition spd="slow" p14:dur="2000" advTm="91456"/>
    </mc:Choice>
    <mc:Fallback xmlns="">
      <p:transition spd="slow" advTm="914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5" name="Group 14">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6" name="Freeform: Shape 15">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6BC26598-E876-EF9D-DD69-83F2048B8D74}"/>
              </a:ext>
            </a:extLst>
          </p:cNvPr>
          <p:cNvSpPr>
            <a:spLocks noGrp="1"/>
          </p:cNvSpPr>
          <p:nvPr>
            <p:ph type="title"/>
          </p:nvPr>
        </p:nvSpPr>
        <p:spPr>
          <a:xfrm>
            <a:off x="640080" y="1243013"/>
            <a:ext cx="3855720" cy="4371974"/>
          </a:xfrm>
        </p:spPr>
        <p:txBody>
          <a:bodyPr>
            <a:normAutofit fontScale="90000"/>
          </a:bodyPr>
          <a:lstStyle/>
          <a:p>
            <a:r>
              <a:rPr lang="en-GB" sz="3600" b="1" dirty="0">
                <a:solidFill>
                  <a:schemeClr val="tx2"/>
                </a:solidFill>
                <a:latin typeface="Calibri" panose="020F0502020204030204" pitchFamily="34" charset="0"/>
                <a:cs typeface="Times New Roman" panose="02020603050405020304" pitchFamily="18" charset="0"/>
              </a:rPr>
              <a:t>Learning (What Good Would Look Like)</a:t>
            </a:r>
            <a:br>
              <a:rPr lang="en-GB" sz="3600" b="1" dirty="0">
                <a:solidFill>
                  <a:schemeClr val="tx2"/>
                </a:solidFill>
                <a:latin typeface="Calibri" panose="020F0502020204030204" pitchFamily="34" charset="0"/>
                <a:cs typeface="Times New Roman" panose="02020603050405020304" pitchFamily="18" charset="0"/>
              </a:rPr>
            </a:br>
            <a:br>
              <a:rPr lang="en-GB" sz="3600" b="1"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br>
            <a:r>
              <a:rPr lang="en-GB" sz="3600" b="1"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Multi Agency working and Safeguarding (Self-neglect)</a:t>
            </a:r>
            <a:br>
              <a:rPr lang="en-GB" sz="36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br>
            <a:endParaRPr lang="en-GB" sz="3600" dirty="0">
              <a:solidFill>
                <a:schemeClr val="tx2"/>
              </a:solidFill>
            </a:endParaRPr>
          </a:p>
        </p:txBody>
      </p:sp>
      <p:sp>
        <p:nvSpPr>
          <p:cNvPr id="3" name="Content Placeholder 2">
            <a:extLst>
              <a:ext uri="{FF2B5EF4-FFF2-40B4-BE49-F238E27FC236}">
                <a16:creationId xmlns:a16="http://schemas.microsoft.com/office/drawing/2014/main" id="{A116349E-6940-0AFA-D7AE-1F970F8E4B45}"/>
              </a:ext>
            </a:extLst>
          </p:cNvPr>
          <p:cNvSpPr>
            <a:spLocks noGrp="1"/>
          </p:cNvSpPr>
          <p:nvPr>
            <p:ph idx="1"/>
          </p:nvPr>
        </p:nvSpPr>
        <p:spPr>
          <a:xfrm>
            <a:off x="6172200" y="804672"/>
            <a:ext cx="5221224" cy="5230368"/>
          </a:xfrm>
        </p:spPr>
        <p:txBody>
          <a:bodyPr anchor="ctr">
            <a:normAutofit/>
          </a:bodyPr>
          <a:lstStyle/>
          <a:p>
            <a:pPr marL="342900" lvl="0" indent="-342900">
              <a:spcBef>
                <a:spcPts val="600"/>
              </a:spcBef>
              <a:buFont typeface="Symbol" pitchFamily="2" charset="2"/>
              <a:buChar char=""/>
            </a:pPr>
            <a:r>
              <a:rPr lang="en-GB" sz="18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Knowing links between substance misuse and self-neglect.</a:t>
            </a:r>
            <a:endParaRPr lang="en-GB" sz="18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itchFamily="2" charset="2"/>
              <a:buChar char=""/>
            </a:pPr>
            <a:r>
              <a:rPr lang="en-GB" sz="18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Use Self-Neglect Guidance as a trigger for an MDT for working below level of s42</a:t>
            </a:r>
            <a:endParaRPr lang="en-GB" sz="18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endParaRPr>
          </a:p>
          <a:p>
            <a:pPr indent="0">
              <a:spcAft>
                <a:spcPts val="600"/>
              </a:spcAft>
              <a:buNone/>
            </a:pPr>
            <a:endParaRPr lang="en-GB" sz="18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endParaRPr>
          </a:p>
          <a:p>
            <a:endParaRPr lang="en-GB" sz="1800" dirty="0">
              <a:solidFill>
                <a:schemeClr val="tx2"/>
              </a:solidFill>
            </a:endParaRPr>
          </a:p>
        </p:txBody>
      </p:sp>
      <p:sp>
        <p:nvSpPr>
          <p:cNvPr id="4" name="Date Placeholder 3">
            <a:extLst>
              <a:ext uri="{FF2B5EF4-FFF2-40B4-BE49-F238E27FC236}">
                <a16:creationId xmlns:a16="http://schemas.microsoft.com/office/drawing/2014/main" id="{90A37B55-3672-CD1E-AADA-1AA3A1602DC8}"/>
              </a:ext>
            </a:extLst>
          </p:cNvPr>
          <p:cNvSpPr>
            <a:spLocks noGrp="1"/>
          </p:cNvSpPr>
          <p:nvPr>
            <p:ph type="dt" sz="half" idx="10"/>
          </p:nvPr>
        </p:nvSpPr>
        <p:spPr>
          <a:xfrm>
            <a:off x="804672" y="6356350"/>
            <a:ext cx="2743200" cy="365125"/>
          </a:xfrm>
        </p:spPr>
        <p:txBody>
          <a:bodyPr>
            <a:normAutofit/>
          </a:bodyPr>
          <a:lstStyle/>
          <a:p>
            <a:pPr>
              <a:spcAft>
                <a:spcPts val="600"/>
              </a:spcAft>
            </a:pPr>
            <a:r>
              <a:rPr lang="en-GB"/>
              <a:t>29/11/2015</a:t>
            </a:r>
            <a:endParaRPr lang="en-US"/>
          </a:p>
        </p:txBody>
      </p:sp>
      <p:sp>
        <p:nvSpPr>
          <p:cNvPr id="5" name="Footer Placeholder 4">
            <a:extLst>
              <a:ext uri="{FF2B5EF4-FFF2-40B4-BE49-F238E27FC236}">
                <a16:creationId xmlns:a16="http://schemas.microsoft.com/office/drawing/2014/main" id="{52A5BFA2-94B0-1FB3-F1ED-B7C4EB9E576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402k Consultancy Ltd.</a:t>
            </a:r>
          </a:p>
        </p:txBody>
      </p:sp>
      <p:sp>
        <p:nvSpPr>
          <p:cNvPr id="6" name="Slide Number Placeholder 5">
            <a:extLst>
              <a:ext uri="{FF2B5EF4-FFF2-40B4-BE49-F238E27FC236}">
                <a16:creationId xmlns:a16="http://schemas.microsoft.com/office/drawing/2014/main" id="{F3DE0D4F-9E6C-4BC1-7B89-148267A30D08}"/>
              </a:ext>
            </a:extLst>
          </p:cNvPr>
          <p:cNvSpPr>
            <a:spLocks noGrp="1"/>
          </p:cNvSpPr>
          <p:nvPr>
            <p:ph type="sldNum" sz="quarter" idx="12"/>
          </p:nvPr>
        </p:nvSpPr>
        <p:spPr>
          <a:xfrm>
            <a:off x="8610600" y="6356350"/>
            <a:ext cx="2743200" cy="365125"/>
          </a:xfrm>
        </p:spPr>
        <p:txBody>
          <a:bodyPr>
            <a:normAutofit/>
          </a:bodyPr>
          <a:lstStyle/>
          <a:p>
            <a:pPr>
              <a:spcAft>
                <a:spcPts val="600"/>
              </a:spcAft>
            </a:pPr>
            <a:fld id="{DE253993-12BE-3443-8A7A-2523E6C8C67E}" type="slidenum">
              <a:rPr lang="en-US" smtClean="0"/>
              <a:pPr>
                <a:spcAft>
                  <a:spcPts val="600"/>
                </a:spcAft>
              </a:pPr>
              <a:t>12</a:t>
            </a:fld>
            <a:endParaRPr lang="en-US"/>
          </a:p>
        </p:txBody>
      </p:sp>
      <p:pic>
        <p:nvPicPr>
          <p:cNvPr id="8" name="Audio 7">
            <a:extLst>
              <a:ext uri="{FF2B5EF4-FFF2-40B4-BE49-F238E27FC236}">
                <a16:creationId xmlns:a16="http://schemas.microsoft.com/office/drawing/2014/main" id="{56C5F83C-A382-93A3-B97F-24108476394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3417834468"/>
      </p:ext>
    </p:extLst>
  </p:cSld>
  <p:clrMapOvr>
    <a:masterClrMapping/>
  </p:clrMapOvr>
  <mc:AlternateContent xmlns:mc="http://schemas.openxmlformats.org/markup-compatibility/2006" xmlns:p14="http://schemas.microsoft.com/office/powerpoint/2010/main">
    <mc:Choice Requires="p14">
      <p:transition spd="slow" p14:dur="2000" advTm="37600"/>
    </mc:Choice>
    <mc:Fallback xmlns="">
      <p:transition spd="slow" advTm="376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5" name="Group 14">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6" name="Freeform: Shape 15">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31C8E156-AEFE-567D-443A-894BECFD9F87}"/>
              </a:ext>
            </a:extLst>
          </p:cNvPr>
          <p:cNvSpPr>
            <a:spLocks noGrp="1"/>
          </p:cNvSpPr>
          <p:nvPr>
            <p:ph type="title"/>
          </p:nvPr>
        </p:nvSpPr>
        <p:spPr>
          <a:xfrm>
            <a:off x="640080" y="1243013"/>
            <a:ext cx="3855720" cy="4371974"/>
          </a:xfrm>
        </p:spPr>
        <p:txBody>
          <a:bodyPr>
            <a:normAutofit/>
          </a:bodyPr>
          <a:lstStyle/>
          <a:p>
            <a:r>
              <a:rPr lang="en-GB" sz="36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Learning</a:t>
            </a:r>
            <a:r>
              <a:rPr lang="en-GB" sz="3600" b="1"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a:t>
            </a:r>
            <a:r>
              <a:rPr lang="en-GB" sz="36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(What Good Would Look Like)</a:t>
            </a:r>
            <a:br>
              <a:rPr lang="en-GB" sz="36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rPr>
            </a:br>
            <a:r>
              <a:rPr lang="en-GB" sz="3600" b="1"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Mental Capacity</a:t>
            </a:r>
            <a:br>
              <a:rPr lang="en-GB" sz="36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br>
            <a:endParaRPr lang="en-GB" sz="3600" dirty="0">
              <a:solidFill>
                <a:schemeClr val="tx2"/>
              </a:solidFill>
            </a:endParaRPr>
          </a:p>
        </p:txBody>
      </p:sp>
      <p:sp>
        <p:nvSpPr>
          <p:cNvPr id="3" name="Content Placeholder 2">
            <a:extLst>
              <a:ext uri="{FF2B5EF4-FFF2-40B4-BE49-F238E27FC236}">
                <a16:creationId xmlns:a16="http://schemas.microsoft.com/office/drawing/2014/main" id="{960DBD14-857D-67E3-A5DB-EDFE7565B1CC}"/>
              </a:ext>
            </a:extLst>
          </p:cNvPr>
          <p:cNvSpPr>
            <a:spLocks noGrp="1"/>
          </p:cNvSpPr>
          <p:nvPr>
            <p:ph idx="1"/>
          </p:nvPr>
        </p:nvSpPr>
        <p:spPr>
          <a:xfrm>
            <a:off x="6172200" y="804672"/>
            <a:ext cx="5221224" cy="5230368"/>
          </a:xfrm>
        </p:spPr>
        <p:txBody>
          <a:bodyPr anchor="ctr">
            <a:normAutofit/>
          </a:bodyPr>
          <a:lstStyle/>
          <a:p>
            <a:pPr marL="342900" lvl="0" indent="-342900">
              <a:spcBef>
                <a:spcPts val="600"/>
              </a:spcBef>
              <a:buFont typeface="Symbol" pitchFamily="2" charset="2"/>
              <a:buChar char=""/>
            </a:pPr>
            <a:r>
              <a:rPr lang="en-GB" sz="180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Understand that dependent drinkers may well have brain deterioration after many years of drinking </a:t>
            </a:r>
            <a:endParaRPr lang="en-GB" sz="18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itchFamily="2" charset="2"/>
              <a:buChar char=""/>
            </a:pPr>
            <a:r>
              <a:rPr lang="en-GB" sz="180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Awareness that risks and need for alcohol may be put above other priorities and impact executive functioning.</a:t>
            </a:r>
            <a:endParaRPr lang="en-GB" sz="18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Aft>
                <a:spcPts val="600"/>
              </a:spcAft>
              <a:buFont typeface="Symbol" pitchFamily="2" charset="2"/>
              <a:buChar char=""/>
            </a:pPr>
            <a:r>
              <a:rPr lang="en-GB" sz="180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Applying Presumption of capacity used in a case where there is a learning disability and alcohol dependency if there is assessed evidence that a person agrees to a decision and then is able to use and weigh that information to understand and manage risk and to achieve the goals that they have set for themselves. </a:t>
            </a:r>
            <a:endParaRPr lang="en-GB" sz="18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endParaRPr>
          </a:p>
          <a:p>
            <a:pPr marL="0" indent="0">
              <a:buNone/>
            </a:pPr>
            <a:endParaRPr lang="en-GB" sz="1800">
              <a:solidFill>
                <a:schemeClr val="tx2"/>
              </a:solidFill>
            </a:endParaRPr>
          </a:p>
        </p:txBody>
      </p:sp>
      <p:sp>
        <p:nvSpPr>
          <p:cNvPr id="4" name="Date Placeholder 3">
            <a:extLst>
              <a:ext uri="{FF2B5EF4-FFF2-40B4-BE49-F238E27FC236}">
                <a16:creationId xmlns:a16="http://schemas.microsoft.com/office/drawing/2014/main" id="{98516F9A-1298-8AD4-5ADF-79AD30787849}"/>
              </a:ext>
            </a:extLst>
          </p:cNvPr>
          <p:cNvSpPr>
            <a:spLocks noGrp="1"/>
          </p:cNvSpPr>
          <p:nvPr>
            <p:ph type="dt" sz="half" idx="10"/>
          </p:nvPr>
        </p:nvSpPr>
        <p:spPr>
          <a:xfrm>
            <a:off x="804672" y="6356350"/>
            <a:ext cx="2743200" cy="365125"/>
          </a:xfrm>
        </p:spPr>
        <p:txBody>
          <a:bodyPr>
            <a:normAutofit/>
          </a:bodyPr>
          <a:lstStyle/>
          <a:p>
            <a:pPr>
              <a:spcAft>
                <a:spcPts val="600"/>
              </a:spcAft>
            </a:pPr>
            <a:r>
              <a:rPr lang="en-GB"/>
              <a:t>29/11/2015</a:t>
            </a:r>
            <a:endParaRPr lang="en-US"/>
          </a:p>
        </p:txBody>
      </p:sp>
      <p:sp>
        <p:nvSpPr>
          <p:cNvPr id="5" name="Footer Placeholder 4">
            <a:extLst>
              <a:ext uri="{FF2B5EF4-FFF2-40B4-BE49-F238E27FC236}">
                <a16:creationId xmlns:a16="http://schemas.microsoft.com/office/drawing/2014/main" id="{C327F1BF-FA69-99B5-3D02-B130654AC97C}"/>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402k Consultancy Ltd.</a:t>
            </a:r>
          </a:p>
        </p:txBody>
      </p:sp>
      <p:sp>
        <p:nvSpPr>
          <p:cNvPr id="6" name="Slide Number Placeholder 5">
            <a:extLst>
              <a:ext uri="{FF2B5EF4-FFF2-40B4-BE49-F238E27FC236}">
                <a16:creationId xmlns:a16="http://schemas.microsoft.com/office/drawing/2014/main" id="{ABB90AA8-67AB-5AB5-C618-898F0C3D4E77}"/>
              </a:ext>
            </a:extLst>
          </p:cNvPr>
          <p:cNvSpPr>
            <a:spLocks noGrp="1"/>
          </p:cNvSpPr>
          <p:nvPr>
            <p:ph type="sldNum" sz="quarter" idx="12"/>
          </p:nvPr>
        </p:nvSpPr>
        <p:spPr>
          <a:xfrm>
            <a:off x="8610600" y="6356350"/>
            <a:ext cx="2743200" cy="365125"/>
          </a:xfrm>
        </p:spPr>
        <p:txBody>
          <a:bodyPr>
            <a:normAutofit/>
          </a:bodyPr>
          <a:lstStyle/>
          <a:p>
            <a:pPr>
              <a:spcAft>
                <a:spcPts val="600"/>
              </a:spcAft>
            </a:pPr>
            <a:fld id="{DE253993-12BE-3443-8A7A-2523E6C8C67E}" type="slidenum">
              <a:rPr lang="en-US" smtClean="0"/>
              <a:pPr>
                <a:spcAft>
                  <a:spcPts val="600"/>
                </a:spcAft>
              </a:pPr>
              <a:t>13</a:t>
            </a:fld>
            <a:endParaRPr lang="en-US"/>
          </a:p>
        </p:txBody>
      </p:sp>
      <p:pic>
        <p:nvPicPr>
          <p:cNvPr id="8" name="Audio 7">
            <a:extLst>
              <a:ext uri="{FF2B5EF4-FFF2-40B4-BE49-F238E27FC236}">
                <a16:creationId xmlns:a16="http://schemas.microsoft.com/office/drawing/2014/main" id="{4C3C14B9-E9A8-7AE1-9DFE-754AABF74F6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3588799594"/>
      </p:ext>
    </p:extLst>
  </p:cSld>
  <p:clrMapOvr>
    <a:masterClrMapping/>
  </p:clrMapOvr>
  <mc:AlternateContent xmlns:mc="http://schemas.openxmlformats.org/markup-compatibility/2006" xmlns:p14="http://schemas.microsoft.com/office/powerpoint/2010/main">
    <mc:Choice Requires="p14">
      <p:transition spd="slow" p14:dur="2000" advTm="64960"/>
    </mc:Choice>
    <mc:Fallback xmlns="">
      <p:transition spd="slow" advTm="649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5" name="Group 14">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6" name="Freeform: Shape 15">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85B93881-A9AA-C438-9E6B-EE1D9C4757FE}"/>
              </a:ext>
            </a:extLst>
          </p:cNvPr>
          <p:cNvSpPr>
            <a:spLocks noGrp="1"/>
          </p:cNvSpPr>
          <p:nvPr>
            <p:ph type="title"/>
          </p:nvPr>
        </p:nvSpPr>
        <p:spPr>
          <a:xfrm>
            <a:off x="640080" y="1243013"/>
            <a:ext cx="3855720" cy="4371974"/>
          </a:xfrm>
        </p:spPr>
        <p:txBody>
          <a:bodyPr>
            <a:normAutofit fontScale="90000"/>
          </a:bodyPr>
          <a:lstStyle/>
          <a:p>
            <a:br>
              <a:rPr lang="en-GB" sz="3600" b="1" dirty="0">
                <a:solidFill>
                  <a:schemeClr val="tx2"/>
                </a:solidFill>
                <a:latin typeface="Calibri" panose="020F0502020204030204" pitchFamily="34" charset="0"/>
                <a:cs typeface="Times New Roman" panose="02020603050405020304" pitchFamily="18" charset="0"/>
              </a:rPr>
            </a:br>
            <a:br>
              <a:rPr lang="en-GB" sz="3600" b="1" dirty="0">
                <a:solidFill>
                  <a:schemeClr val="tx2"/>
                </a:solidFill>
                <a:latin typeface="Calibri" panose="020F0502020204030204" pitchFamily="34" charset="0"/>
                <a:cs typeface="Times New Roman" panose="02020603050405020304" pitchFamily="18" charset="0"/>
              </a:rPr>
            </a:br>
            <a:r>
              <a:rPr lang="en-GB" sz="3600" b="1" dirty="0">
                <a:solidFill>
                  <a:schemeClr val="tx2"/>
                </a:solidFill>
                <a:latin typeface="Calibri" panose="020F0502020204030204" pitchFamily="34" charset="0"/>
                <a:cs typeface="Times New Roman" panose="02020603050405020304" pitchFamily="18" charset="0"/>
              </a:rPr>
              <a:t>Learning (What Good Would Look Like)</a:t>
            </a:r>
            <a:br>
              <a:rPr lang="en-GB" sz="3600" b="1" dirty="0">
                <a:solidFill>
                  <a:schemeClr val="tx2"/>
                </a:solidFill>
                <a:latin typeface="Calibri" panose="020F0502020204030204" pitchFamily="34" charset="0"/>
                <a:cs typeface="Times New Roman" panose="02020603050405020304" pitchFamily="18" charset="0"/>
              </a:rPr>
            </a:br>
            <a:br>
              <a:rPr lang="en-GB" sz="36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br>
            <a:br>
              <a:rPr lang="en-GB" sz="36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br>
            <a:r>
              <a:rPr lang="en-GB" sz="36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Carer and Family support</a:t>
            </a:r>
            <a:br>
              <a:rPr lang="en-GB" sz="36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rPr>
            </a:br>
            <a:endParaRPr lang="en-GB" sz="3600" dirty="0">
              <a:solidFill>
                <a:schemeClr val="tx2"/>
              </a:solidFill>
            </a:endParaRPr>
          </a:p>
        </p:txBody>
      </p:sp>
      <p:sp>
        <p:nvSpPr>
          <p:cNvPr id="3" name="Content Placeholder 2">
            <a:extLst>
              <a:ext uri="{FF2B5EF4-FFF2-40B4-BE49-F238E27FC236}">
                <a16:creationId xmlns:a16="http://schemas.microsoft.com/office/drawing/2014/main" id="{F4F9983A-E1BB-7EB7-D5C7-A1E8A5416166}"/>
              </a:ext>
            </a:extLst>
          </p:cNvPr>
          <p:cNvSpPr>
            <a:spLocks noGrp="1"/>
          </p:cNvSpPr>
          <p:nvPr>
            <p:ph idx="1"/>
          </p:nvPr>
        </p:nvSpPr>
        <p:spPr>
          <a:xfrm>
            <a:off x="6172200" y="804672"/>
            <a:ext cx="5221224" cy="5230368"/>
          </a:xfrm>
        </p:spPr>
        <p:txBody>
          <a:bodyPr anchor="ctr">
            <a:normAutofit/>
          </a:bodyPr>
          <a:lstStyle/>
          <a:p>
            <a:pPr marL="342900" lvl="0" indent="-342900">
              <a:spcBef>
                <a:spcPts val="600"/>
              </a:spcBef>
              <a:buFont typeface="Symbol" pitchFamily="2" charset="2"/>
              <a:buChar char=""/>
            </a:pPr>
            <a:r>
              <a:rPr lang="en-GB" sz="18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Understand the role that an informal carer plays and the support they are offering </a:t>
            </a:r>
            <a:endParaRPr lang="en-GB" sz="18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itchFamily="2" charset="2"/>
              <a:buChar char=""/>
            </a:pPr>
            <a:r>
              <a:rPr lang="en-GB" sz="18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Always offer carers assessments and ensure that </a:t>
            </a:r>
            <a:r>
              <a:rPr lang="en-GB" sz="1800" dirty="0">
                <a:solidFill>
                  <a:schemeClr val="tx2"/>
                </a:solidFill>
                <a:latin typeface="Calibri" panose="020F0502020204030204" pitchFamily="34" charset="0"/>
                <a:ea typeface="Times New Roman" panose="02020603050405020304" pitchFamily="18" charset="0"/>
                <a:cs typeface="Times New Roman" panose="02020603050405020304" pitchFamily="18" charset="0"/>
              </a:rPr>
              <a:t>an explanation of what that is and how it may benefit the carer. </a:t>
            </a:r>
            <a:endParaRPr lang="en-GB" sz="18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Aft>
                <a:spcPts val="600"/>
              </a:spcAft>
              <a:buFont typeface="Symbol" pitchFamily="2" charset="2"/>
              <a:buChar char=""/>
            </a:pPr>
            <a:r>
              <a:rPr lang="en-GB" sz="18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Listen to what carers are saying, they may know the person best</a:t>
            </a:r>
            <a:endParaRPr lang="en-GB" sz="18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endParaRPr>
          </a:p>
          <a:p>
            <a:endParaRPr lang="en-GB" sz="1800" dirty="0">
              <a:solidFill>
                <a:schemeClr val="tx2"/>
              </a:solidFill>
            </a:endParaRPr>
          </a:p>
        </p:txBody>
      </p:sp>
      <p:sp>
        <p:nvSpPr>
          <p:cNvPr id="4" name="Date Placeholder 3">
            <a:extLst>
              <a:ext uri="{FF2B5EF4-FFF2-40B4-BE49-F238E27FC236}">
                <a16:creationId xmlns:a16="http://schemas.microsoft.com/office/drawing/2014/main" id="{8AE862DB-89EA-47E1-0D41-BAE4A2FFB97F}"/>
              </a:ext>
            </a:extLst>
          </p:cNvPr>
          <p:cNvSpPr>
            <a:spLocks noGrp="1"/>
          </p:cNvSpPr>
          <p:nvPr>
            <p:ph type="dt" sz="half" idx="10"/>
          </p:nvPr>
        </p:nvSpPr>
        <p:spPr>
          <a:xfrm>
            <a:off x="804672" y="6356350"/>
            <a:ext cx="2743200" cy="365125"/>
          </a:xfrm>
        </p:spPr>
        <p:txBody>
          <a:bodyPr>
            <a:normAutofit/>
          </a:bodyPr>
          <a:lstStyle/>
          <a:p>
            <a:pPr>
              <a:spcAft>
                <a:spcPts val="600"/>
              </a:spcAft>
            </a:pPr>
            <a:r>
              <a:rPr lang="en-GB"/>
              <a:t>29/11/2015</a:t>
            </a:r>
            <a:endParaRPr lang="en-US"/>
          </a:p>
        </p:txBody>
      </p:sp>
      <p:sp>
        <p:nvSpPr>
          <p:cNvPr id="5" name="Footer Placeholder 4">
            <a:extLst>
              <a:ext uri="{FF2B5EF4-FFF2-40B4-BE49-F238E27FC236}">
                <a16:creationId xmlns:a16="http://schemas.microsoft.com/office/drawing/2014/main" id="{65E9ACCC-7A68-0F2C-8F05-252AEBD112A3}"/>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402k Consultancy Ltd.</a:t>
            </a:r>
          </a:p>
        </p:txBody>
      </p:sp>
      <p:sp>
        <p:nvSpPr>
          <p:cNvPr id="6" name="Slide Number Placeholder 5">
            <a:extLst>
              <a:ext uri="{FF2B5EF4-FFF2-40B4-BE49-F238E27FC236}">
                <a16:creationId xmlns:a16="http://schemas.microsoft.com/office/drawing/2014/main" id="{9501C622-4AE8-4E93-ADCF-ED9E0EFC524A}"/>
              </a:ext>
            </a:extLst>
          </p:cNvPr>
          <p:cNvSpPr>
            <a:spLocks noGrp="1"/>
          </p:cNvSpPr>
          <p:nvPr>
            <p:ph type="sldNum" sz="quarter" idx="12"/>
          </p:nvPr>
        </p:nvSpPr>
        <p:spPr>
          <a:xfrm>
            <a:off x="8610600" y="6356350"/>
            <a:ext cx="2743200" cy="365125"/>
          </a:xfrm>
        </p:spPr>
        <p:txBody>
          <a:bodyPr>
            <a:normAutofit/>
          </a:bodyPr>
          <a:lstStyle/>
          <a:p>
            <a:pPr>
              <a:spcAft>
                <a:spcPts val="600"/>
              </a:spcAft>
            </a:pPr>
            <a:fld id="{DE253993-12BE-3443-8A7A-2523E6C8C67E}" type="slidenum">
              <a:rPr lang="en-US" smtClean="0"/>
              <a:pPr>
                <a:spcAft>
                  <a:spcPts val="600"/>
                </a:spcAft>
              </a:pPr>
              <a:t>14</a:t>
            </a:fld>
            <a:endParaRPr lang="en-US"/>
          </a:p>
        </p:txBody>
      </p:sp>
      <p:pic>
        <p:nvPicPr>
          <p:cNvPr id="20" name="Audio 19">
            <a:extLst>
              <a:ext uri="{FF2B5EF4-FFF2-40B4-BE49-F238E27FC236}">
                <a16:creationId xmlns:a16="http://schemas.microsoft.com/office/drawing/2014/main" id="{34D47303-22C3-1AB1-B7A0-36BDA255D6A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3402913014"/>
      </p:ext>
    </p:extLst>
  </p:cSld>
  <p:clrMapOvr>
    <a:masterClrMapping/>
  </p:clrMapOvr>
  <mc:AlternateContent xmlns:mc="http://schemas.openxmlformats.org/markup-compatibility/2006" xmlns:p14="http://schemas.microsoft.com/office/powerpoint/2010/main">
    <mc:Choice Requires="p14">
      <p:transition spd="slow" p14:dur="2000" advTm="82624"/>
    </mc:Choice>
    <mc:Fallback xmlns="">
      <p:transition spd="slow" advTm="8262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0"/>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09D696-6238-304B-A7BA-5093A4926DD1}"/>
              </a:ext>
            </a:extLst>
          </p:cNvPr>
          <p:cNvSpPr>
            <a:spLocks noGrp="1"/>
          </p:cNvSpPr>
          <p:nvPr>
            <p:ph type="title"/>
          </p:nvPr>
        </p:nvSpPr>
        <p:spPr>
          <a:xfrm>
            <a:off x="804274" y="356916"/>
            <a:ext cx="4977976" cy="1454051"/>
          </a:xfrm>
        </p:spPr>
        <p:txBody>
          <a:bodyPr>
            <a:normAutofit fontScale="90000"/>
          </a:bodyPr>
          <a:lstStyle/>
          <a:p>
            <a:pPr lvl="0"/>
            <a:r>
              <a:rPr lang="en-GB" sz="3300" b="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Recommendations:</a:t>
            </a:r>
            <a:br>
              <a:rPr lang="en-GB" sz="3300" b="1" dirty="0">
                <a:solidFill>
                  <a:schemeClr val="tx2"/>
                </a:solidFill>
                <a:effectLst/>
                <a:latin typeface="Calibri" panose="020F0502020204030204" pitchFamily="34" charset="0"/>
                <a:ea typeface="Calibri" panose="020F0502020204030204" pitchFamily="34" charset="0"/>
                <a:cs typeface="Calibri" panose="020F0502020204030204" pitchFamily="34" charset="0"/>
              </a:rPr>
            </a:br>
            <a:r>
              <a:rPr lang="en-GB" sz="3300" b="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Multi Agency working below the level of Section 42</a:t>
            </a:r>
            <a:endParaRPr lang="en-GB" sz="33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35FC60B-E1D9-AB49-AD53-83357A6B8FD7}"/>
              </a:ext>
            </a:extLst>
          </p:cNvPr>
          <p:cNvSpPr>
            <a:spLocks noGrp="1"/>
          </p:cNvSpPr>
          <p:nvPr>
            <p:ph idx="1"/>
          </p:nvPr>
        </p:nvSpPr>
        <p:spPr>
          <a:xfrm>
            <a:off x="804672" y="1947492"/>
            <a:ext cx="4977578" cy="4113479"/>
          </a:xfrm>
        </p:spPr>
        <p:txBody>
          <a:bodyPr anchor="ctr">
            <a:normAutofit/>
          </a:bodyPr>
          <a:lstStyle/>
          <a:p>
            <a:pPr marL="342900" lvl="0" indent="-342900">
              <a:buFont typeface="Symbol" pitchFamily="2" charset="2"/>
              <a:buChar char=""/>
            </a:pPr>
            <a:r>
              <a:rPr lang="en-GB" sz="13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TSAB should strengthen the work that has already taken place to promote multi-disciplinary meetings being used and requested across the whole partnership area where the section 42 criteria are not met. The involvement of the person, their families and networks should also be included. A key worker must be named who is the professional that is acceptable to the person and knows the person best. </a:t>
            </a:r>
            <a:endParaRPr lang="en-GB" sz="13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sz="13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itchFamily="2" charset="2"/>
              <a:buChar char=""/>
            </a:pPr>
            <a:r>
              <a:rPr lang="en-GB" sz="13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In the ongoing review of the Decisions Support Guidance, amendments should be made to include what constitutes a lower lever concern and to promote the use of MDT Meeting Guidance as a framework for lower-level concerns that offers a preventative approach in the vein of family group conferencing. </a:t>
            </a:r>
            <a:endParaRPr lang="en-GB" sz="13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sz="13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itchFamily="2" charset="2"/>
              <a:buChar char=""/>
            </a:pPr>
            <a:r>
              <a:rPr lang="en-GB" sz="13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The use of the multi-disciplinary meeting approach and links to guidance must be included in the TSAB Self Neglect Guidance.</a:t>
            </a:r>
            <a:endParaRPr lang="en-GB" sz="13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lvl="0"/>
            <a:endParaRPr lang="en-GB" sz="1300" dirty="0">
              <a:solidFill>
                <a:schemeClr val="tx2"/>
              </a:solidFill>
            </a:endParaRPr>
          </a:p>
        </p:txBody>
      </p:sp>
      <p:grpSp>
        <p:nvGrpSpPr>
          <p:cNvPr id="17" name="Group 16">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18" name="Freeform: Shape 17">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Graphic 9" descr="Meeting">
            <a:extLst>
              <a:ext uri="{FF2B5EF4-FFF2-40B4-BE49-F238E27FC236}">
                <a16:creationId xmlns:a16="http://schemas.microsoft.com/office/drawing/2014/main" id="{A1E8DB5E-DF38-C99E-D483-89455EAF233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21726" y="1629089"/>
            <a:ext cx="3620021" cy="3620021"/>
          </a:xfrm>
          <a:prstGeom prst="rect">
            <a:avLst/>
          </a:prstGeom>
        </p:spPr>
      </p:pic>
      <p:sp>
        <p:nvSpPr>
          <p:cNvPr id="4" name="Date Placeholder 3">
            <a:extLst>
              <a:ext uri="{FF2B5EF4-FFF2-40B4-BE49-F238E27FC236}">
                <a16:creationId xmlns:a16="http://schemas.microsoft.com/office/drawing/2014/main" id="{D6FE3128-1086-A545-91CA-BC34BAF17185}"/>
              </a:ext>
            </a:extLst>
          </p:cNvPr>
          <p:cNvSpPr>
            <a:spLocks noGrp="1"/>
          </p:cNvSpPr>
          <p:nvPr>
            <p:ph type="dt" sz="half" idx="10"/>
          </p:nvPr>
        </p:nvSpPr>
        <p:spPr>
          <a:xfrm>
            <a:off x="804672" y="6356350"/>
            <a:ext cx="2743200" cy="365125"/>
          </a:xfrm>
        </p:spPr>
        <p:txBody>
          <a:bodyPr>
            <a:normAutofit/>
          </a:bodyPr>
          <a:lstStyle/>
          <a:p>
            <a:pPr>
              <a:spcAft>
                <a:spcPts val="600"/>
              </a:spcAft>
            </a:pPr>
            <a:r>
              <a:rPr lang="en-GB"/>
              <a:t>29/11/2015</a:t>
            </a:r>
            <a:endParaRPr lang="en-US"/>
          </a:p>
        </p:txBody>
      </p:sp>
      <p:sp>
        <p:nvSpPr>
          <p:cNvPr id="5" name="Footer Placeholder 4">
            <a:extLst>
              <a:ext uri="{FF2B5EF4-FFF2-40B4-BE49-F238E27FC236}">
                <a16:creationId xmlns:a16="http://schemas.microsoft.com/office/drawing/2014/main" id="{6605DCEF-BA67-294E-8A6D-7689804D3795}"/>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402k Consultancy Ltd.</a:t>
            </a:r>
          </a:p>
        </p:txBody>
      </p:sp>
      <p:sp>
        <p:nvSpPr>
          <p:cNvPr id="6" name="Slide Number Placeholder 5">
            <a:extLst>
              <a:ext uri="{FF2B5EF4-FFF2-40B4-BE49-F238E27FC236}">
                <a16:creationId xmlns:a16="http://schemas.microsoft.com/office/drawing/2014/main" id="{1ACBA186-ACDC-9440-AA82-74F6823A9D11}"/>
              </a:ext>
            </a:extLst>
          </p:cNvPr>
          <p:cNvSpPr>
            <a:spLocks noGrp="1"/>
          </p:cNvSpPr>
          <p:nvPr>
            <p:ph type="sldNum" sz="quarter" idx="12"/>
          </p:nvPr>
        </p:nvSpPr>
        <p:spPr>
          <a:xfrm>
            <a:off x="8610600" y="6356350"/>
            <a:ext cx="2743200" cy="365125"/>
          </a:xfrm>
        </p:spPr>
        <p:txBody>
          <a:bodyPr>
            <a:normAutofit/>
          </a:bodyPr>
          <a:lstStyle/>
          <a:p>
            <a:pPr>
              <a:spcAft>
                <a:spcPts val="600"/>
              </a:spcAft>
            </a:pPr>
            <a:fld id="{DE253993-12BE-3443-8A7A-2523E6C8C67E}" type="slidenum">
              <a:rPr lang="en-US"/>
              <a:pPr>
                <a:spcAft>
                  <a:spcPts val="600"/>
                </a:spcAft>
              </a:pPr>
              <a:t>15</a:t>
            </a:fld>
            <a:endParaRPr lang="en-US"/>
          </a:p>
        </p:txBody>
      </p:sp>
      <p:pic>
        <p:nvPicPr>
          <p:cNvPr id="7" name="Picture 6" descr="Exclamation mark on a yellow background">
            <a:extLst>
              <a:ext uri="{FF2B5EF4-FFF2-40B4-BE49-F238E27FC236}">
                <a16:creationId xmlns:a16="http://schemas.microsoft.com/office/drawing/2014/main" id="{5E80130E-005F-4CB3-5BEE-B79673D1FEE0}"/>
              </a:ext>
            </a:extLst>
          </p:cNvPr>
          <p:cNvPicPr>
            <a:picLocks noChangeAspect="1"/>
          </p:cNvPicPr>
          <p:nvPr/>
        </p:nvPicPr>
        <p:blipFill rotWithShape="1">
          <a:blip r:embed="rId6"/>
          <a:srcRect l="23088" r="10171"/>
          <a:stretch/>
        </p:blipFill>
        <p:spPr>
          <a:xfrm>
            <a:off x="6096000" y="1"/>
            <a:ext cx="6102825" cy="6858000"/>
          </a:xfrm>
          <a:prstGeom prst="rect">
            <a:avLst/>
          </a:prstGeom>
        </p:spPr>
      </p:pic>
      <p:pic>
        <p:nvPicPr>
          <p:cNvPr id="9" name="Audio 8">
            <a:extLst>
              <a:ext uri="{FF2B5EF4-FFF2-40B4-BE49-F238E27FC236}">
                <a16:creationId xmlns:a16="http://schemas.microsoft.com/office/drawing/2014/main" id="{871E3983-73A0-CFED-8D55-AFFE2A0D68C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3387963014"/>
      </p:ext>
    </p:extLst>
  </p:cSld>
  <p:clrMapOvr>
    <a:masterClrMapping/>
  </p:clrMapOvr>
  <mc:AlternateContent xmlns:mc="http://schemas.openxmlformats.org/markup-compatibility/2006" xmlns:p14="http://schemas.microsoft.com/office/powerpoint/2010/main">
    <mc:Choice Requires="p14">
      <p:transition spd="slow" p14:dur="2000" advTm="113536"/>
    </mc:Choice>
    <mc:Fallback xmlns="">
      <p:transition spd="slow" advTm="1135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21" name="Rectangle 2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48FB50DA-70B2-B742-A64E-9CDEE266528D}"/>
              </a:ext>
            </a:extLst>
          </p:cNvPr>
          <p:cNvSpPr>
            <a:spLocks noGrp="1"/>
          </p:cNvSpPr>
          <p:nvPr>
            <p:ph type="title"/>
          </p:nvPr>
        </p:nvSpPr>
        <p:spPr>
          <a:xfrm>
            <a:off x="646300" y="306420"/>
            <a:ext cx="4646904" cy="1624520"/>
          </a:xfrm>
        </p:spPr>
        <p:txBody>
          <a:bodyPr anchor="ctr">
            <a:normAutofit fontScale="90000"/>
          </a:bodyPr>
          <a:lstStyle/>
          <a:p>
            <a:br>
              <a:rPr lang="en-GB" sz="2500" b="1" dirty="0">
                <a:effectLst/>
                <a:latin typeface="Calibri" panose="020F0502020204030204" pitchFamily="34" charset="0"/>
                <a:ea typeface="Calibri" panose="020F0502020204030204" pitchFamily="34" charset="0"/>
              </a:rPr>
            </a:br>
            <a:r>
              <a:rPr lang="en-GB" sz="3000" b="1" dirty="0">
                <a:solidFill>
                  <a:schemeClr val="tx2"/>
                </a:solidFill>
                <a:latin typeface="Calibri" panose="020F0502020204030204" pitchFamily="34" charset="0"/>
                <a:cs typeface="Calibri" panose="020F0502020204030204" pitchFamily="34" charset="0"/>
              </a:rPr>
              <a:t>Recommendations: Responses to trauma impacted adults </a:t>
            </a:r>
          </a:p>
        </p:txBody>
      </p:sp>
      <p:sp>
        <p:nvSpPr>
          <p:cNvPr id="3" name="Content Placeholder 2">
            <a:extLst>
              <a:ext uri="{FF2B5EF4-FFF2-40B4-BE49-F238E27FC236}">
                <a16:creationId xmlns:a16="http://schemas.microsoft.com/office/drawing/2014/main" id="{E1998005-9019-7649-ABBC-A43A6B4CE0F8}"/>
              </a:ext>
            </a:extLst>
          </p:cNvPr>
          <p:cNvSpPr>
            <a:spLocks noGrp="1"/>
          </p:cNvSpPr>
          <p:nvPr>
            <p:ph idx="1"/>
          </p:nvPr>
        </p:nvSpPr>
        <p:spPr>
          <a:xfrm>
            <a:off x="724547" y="2285999"/>
            <a:ext cx="4646905" cy="3613149"/>
          </a:xfrm>
        </p:spPr>
        <p:txBody>
          <a:bodyPr anchor="ctr">
            <a:normAutofit/>
          </a:bodyPr>
          <a:lstStyle/>
          <a:p>
            <a:pPr marL="342900" lvl="0" indent="-342900">
              <a:buFont typeface="Symbol" pitchFamily="2" charset="2"/>
              <a:buChar char=""/>
            </a:pPr>
            <a:r>
              <a:rPr lang="en-GB" sz="20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TSAB should seek to ensure that the engagement with and use of the Research In Practice Trauma Informed Toolkit is discussed and considered across all TSAB localities. </a:t>
            </a:r>
            <a:endParaRPr lang="en-GB"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Date Placeholder 3">
            <a:extLst>
              <a:ext uri="{FF2B5EF4-FFF2-40B4-BE49-F238E27FC236}">
                <a16:creationId xmlns:a16="http://schemas.microsoft.com/office/drawing/2014/main" id="{51B71DE9-28EB-674A-986B-0987145092AD}"/>
              </a:ext>
            </a:extLst>
          </p:cNvPr>
          <p:cNvSpPr>
            <a:spLocks noGrp="1"/>
          </p:cNvSpPr>
          <p:nvPr>
            <p:ph type="dt" sz="half" idx="10"/>
          </p:nvPr>
        </p:nvSpPr>
        <p:spPr>
          <a:xfrm>
            <a:off x="761802" y="6356350"/>
            <a:ext cx="2819598" cy="365125"/>
          </a:xfrm>
        </p:spPr>
        <p:txBody>
          <a:bodyPr>
            <a:normAutofit/>
          </a:bodyPr>
          <a:lstStyle/>
          <a:p>
            <a:pPr>
              <a:spcAft>
                <a:spcPts val="600"/>
              </a:spcAft>
            </a:pPr>
            <a:r>
              <a:rPr lang="en-GB">
                <a:solidFill>
                  <a:schemeClr val="tx1"/>
                </a:solidFill>
              </a:rPr>
              <a:t>29/11/2015</a:t>
            </a:r>
            <a:endParaRPr lang="en-US">
              <a:solidFill>
                <a:schemeClr val="tx1"/>
              </a:solidFill>
            </a:endParaRPr>
          </a:p>
        </p:txBody>
      </p:sp>
      <p:pic>
        <p:nvPicPr>
          <p:cNvPr id="15" name="Picture 14" descr="Exclamation mark on a yellow background">
            <a:extLst>
              <a:ext uri="{FF2B5EF4-FFF2-40B4-BE49-F238E27FC236}">
                <a16:creationId xmlns:a16="http://schemas.microsoft.com/office/drawing/2014/main" id="{29652153-7B57-4A6E-8E2A-06D11EAC1CD4}"/>
              </a:ext>
            </a:extLst>
          </p:cNvPr>
          <p:cNvPicPr>
            <a:picLocks noChangeAspect="1"/>
          </p:cNvPicPr>
          <p:nvPr/>
        </p:nvPicPr>
        <p:blipFill rotWithShape="1">
          <a:blip r:embed="rId4"/>
          <a:srcRect l="23088" r="10171"/>
          <a:stretch/>
        </p:blipFill>
        <p:spPr>
          <a:xfrm>
            <a:off x="6096000" y="1"/>
            <a:ext cx="6102825" cy="6858000"/>
          </a:xfrm>
          <a:prstGeom prst="rect">
            <a:avLst/>
          </a:prstGeom>
        </p:spPr>
      </p:pic>
      <p:sp>
        <p:nvSpPr>
          <p:cNvPr id="5" name="Footer Placeholder 4">
            <a:extLst>
              <a:ext uri="{FF2B5EF4-FFF2-40B4-BE49-F238E27FC236}">
                <a16:creationId xmlns:a16="http://schemas.microsoft.com/office/drawing/2014/main" id="{44A5C44D-F5E3-E147-98C4-D67FC36253EC}"/>
              </a:ext>
            </a:extLst>
          </p:cNvPr>
          <p:cNvSpPr>
            <a:spLocks noGrp="1"/>
          </p:cNvSpPr>
          <p:nvPr>
            <p:ph type="ftr" sz="quarter" idx="11"/>
          </p:nvPr>
        </p:nvSpPr>
        <p:spPr>
          <a:xfrm>
            <a:off x="6478073" y="6356350"/>
            <a:ext cx="3303431" cy="365125"/>
          </a:xfrm>
        </p:spPr>
        <p:txBody>
          <a:bodyPr>
            <a:normAutofit/>
          </a:bodyPr>
          <a:lstStyle/>
          <a:p>
            <a:pPr algn="l">
              <a:spcAft>
                <a:spcPts val="600"/>
              </a:spcAft>
            </a:pPr>
            <a:r>
              <a:rPr lang="en-US">
                <a:solidFill>
                  <a:srgbClr val="FFFFFF"/>
                </a:solidFill>
              </a:rPr>
              <a:t>402k Consultancy Ltd.</a:t>
            </a:r>
          </a:p>
        </p:txBody>
      </p:sp>
      <p:sp>
        <p:nvSpPr>
          <p:cNvPr id="6" name="Slide Number Placeholder 5">
            <a:extLst>
              <a:ext uri="{FF2B5EF4-FFF2-40B4-BE49-F238E27FC236}">
                <a16:creationId xmlns:a16="http://schemas.microsoft.com/office/drawing/2014/main" id="{3EC1CB26-8B7E-9D44-A787-06AAEDD4FA9F}"/>
              </a:ext>
            </a:extLst>
          </p:cNvPr>
          <p:cNvSpPr>
            <a:spLocks noGrp="1"/>
          </p:cNvSpPr>
          <p:nvPr>
            <p:ph type="sldNum" sz="quarter" idx="12"/>
          </p:nvPr>
        </p:nvSpPr>
        <p:spPr>
          <a:xfrm>
            <a:off x="8732520" y="6356350"/>
            <a:ext cx="3200400" cy="365125"/>
          </a:xfrm>
        </p:spPr>
        <p:txBody>
          <a:bodyPr>
            <a:normAutofit/>
          </a:bodyPr>
          <a:lstStyle/>
          <a:p>
            <a:pPr>
              <a:spcAft>
                <a:spcPts val="600"/>
              </a:spcAft>
            </a:pPr>
            <a:fld id="{DE253993-12BE-3443-8A7A-2523E6C8C67E}" type="slidenum">
              <a:rPr lang="en-US">
                <a:solidFill>
                  <a:srgbClr val="FFFFFF"/>
                </a:solidFill>
              </a:rPr>
              <a:pPr>
                <a:spcAft>
                  <a:spcPts val="600"/>
                </a:spcAft>
              </a:pPr>
              <a:t>16</a:t>
            </a:fld>
            <a:endParaRPr lang="en-US">
              <a:solidFill>
                <a:srgbClr val="FFFFFF"/>
              </a:solidFill>
            </a:endParaRPr>
          </a:p>
        </p:txBody>
      </p:sp>
      <p:pic>
        <p:nvPicPr>
          <p:cNvPr id="10" name="Audio 9">
            <a:extLst>
              <a:ext uri="{FF2B5EF4-FFF2-40B4-BE49-F238E27FC236}">
                <a16:creationId xmlns:a16="http://schemas.microsoft.com/office/drawing/2014/main" id="{7C69E455-CF47-A1E3-240C-5A4E7E44FEC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2525191182"/>
      </p:ext>
    </p:extLst>
  </p:cSld>
  <p:clrMapOvr>
    <a:masterClrMapping/>
  </p:clrMapOvr>
  <mc:AlternateContent xmlns:mc="http://schemas.openxmlformats.org/markup-compatibility/2006" xmlns:p14="http://schemas.microsoft.com/office/powerpoint/2010/main">
    <mc:Choice Requires="p14">
      <p:transition spd="slow" p14:dur="2000" advTm="25664"/>
    </mc:Choice>
    <mc:Fallback xmlns="">
      <p:transition spd="slow" advTm="2566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48FB50DA-70B2-B742-A64E-9CDEE266528D}"/>
              </a:ext>
            </a:extLst>
          </p:cNvPr>
          <p:cNvSpPr>
            <a:spLocks noGrp="1"/>
          </p:cNvSpPr>
          <p:nvPr>
            <p:ph type="title"/>
          </p:nvPr>
        </p:nvSpPr>
        <p:spPr>
          <a:xfrm>
            <a:off x="153671" y="899063"/>
            <a:ext cx="5464968" cy="1559301"/>
          </a:xfrm>
        </p:spPr>
        <p:txBody>
          <a:bodyPr>
            <a:normAutofit fontScale="90000"/>
          </a:bodyPr>
          <a:lstStyle/>
          <a:p>
            <a:r>
              <a:rPr lang="en-GB" sz="3100" b="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Recommendations </a:t>
            </a:r>
            <a:br>
              <a:rPr lang="en-GB" sz="3100" b="1" dirty="0">
                <a:solidFill>
                  <a:schemeClr val="tx2"/>
                </a:solidFill>
                <a:effectLst/>
                <a:latin typeface="Calibri" panose="020F0502020204030204" pitchFamily="34" charset="0"/>
                <a:ea typeface="Calibri" panose="020F0502020204030204" pitchFamily="34" charset="0"/>
                <a:cs typeface="Calibri" panose="020F0502020204030204" pitchFamily="34" charset="0"/>
              </a:rPr>
            </a:br>
            <a:br>
              <a:rPr lang="en-GB" sz="3100" b="1" dirty="0">
                <a:solidFill>
                  <a:schemeClr val="tx2"/>
                </a:solidFill>
                <a:effectLst/>
                <a:latin typeface="Calibri" panose="020F0502020204030204" pitchFamily="34" charset="0"/>
                <a:ea typeface="Calibri" panose="020F0502020204030204" pitchFamily="34" charset="0"/>
                <a:cs typeface="Calibri" panose="020F0502020204030204" pitchFamily="34" charset="0"/>
              </a:rPr>
            </a:br>
            <a:r>
              <a:rPr lang="en-GB" sz="3100" b="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Substance Misuse</a:t>
            </a:r>
            <a:br>
              <a:rPr lang="en-GB" sz="1900" dirty="0">
                <a:effectLst/>
                <a:latin typeface="Calibri" panose="020F0502020204030204" pitchFamily="34" charset="0"/>
                <a:ea typeface="Calibri" panose="020F0502020204030204" pitchFamily="34" charset="0"/>
                <a:cs typeface="Times New Roman" panose="02020603050405020304" pitchFamily="18" charset="0"/>
              </a:rPr>
            </a:br>
            <a:br>
              <a:rPr lang="en-GB" sz="1900" dirty="0"/>
            </a:br>
            <a:endParaRPr lang="en-GB" sz="1900" dirty="0"/>
          </a:p>
        </p:txBody>
      </p:sp>
      <p:sp>
        <p:nvSpPr>
          <p:cNvPr id="3" name="Content Placeholder 2">
            <a:extLst>
              <a:ext uri="{FF2B5EF4-FFF2-40B4-BE49-F238E27FC236}">
                <a16:creationId xmlns:a16="http://schemas.microsoft.com/office/drawing/2014/main" id="{E1998005-9019-7649-ABBC-A43A6B4CE0F8}"/>
              </a:ext>
            </a:extLst>
          </p:cNvPr>
          <p:cNvSpPr>
            <a:spLocks noGrp="1"/>
          </p:cNvSpPr>
          <p:nvPr>
            <p:ph idx="1"/>
          </p:nvPr>
        </p:nvSpPr>
        <p:spPr>
          <a:xfrm>
            <a:off x="262485" y="2737378"/>
            <a:ext cx="5247340" cy="3496878"/>
          </a:xfrm>
        </p:spPr>
        <p:txBody>
          <a:bodyPr anchor="ctr">
            <a:normAutofit/>
          </a:bodyPr>
          <a:lstStyle/>
          <a:p>
            <a:pPr marL="342900" lvl="0" indent="-342900">
              <a:buFont typeface="Symbol" pitchFamily="2" charset="2"/>
              <a:buChar char=""/>
            </a:pPr>
            <a:r>
              <a:rPr lang="en-GB" sz="19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TSAB should share the good practice that this report evidences related to the visiting of an SMS worker into hospitals to support the discharge planning process. </a:t>
            </a:r>
            <a:br>
              <a:rPr lang="en-GB" sz="19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br>
            <a:endParaRPr lang="en-GB" sz="19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itchFamily="2" charset="2"/>
              <a:buChar char=""/>
            </a:pPr>
            <a:r>
              <a:rPr lang="en-GB" sz="19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Regarding the Specialist Social Work Role for substance misuse, TSAB should seek information on what is already in place in each locality, share good practice and recommend that a Specialist Social Work role is considered where it is not in place.</a:t>
            </a:r>
            <a:br>
              <a:rPr lang="en-GB" sz="19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br>
            <a:endParaRPr lang="en-GB" sz="19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Date Placeholder 3">
            <a:extLst>
              <a:ext uri="{FF2B5EF4-FFF2-40B4-BE49-F238E27FC236}">
                <a16:creationId xmlns:a16="http://schemas.microsoft.com/office/drawing/2014/main" id="{51B71DE9-28EB-674A-986B-0987145092AD}"/>
              </a:ext>
            </a:extLst>
          </p:cNvPr>
          <p:cNvSpPr>
            <a:spLocks noGrp="1"/>
          </p:cNvSpPr>
          <p:nvPr>
            <p:ph type="dt" sz="half" idx="10"/>
          </p:nvPr>
        </p:nvSpPr>
        <p:spPr>
          <a:xfrm>
            <a:off x="758952" y="6356350"/>
            <a:ext cx="2743200" cy="365125"/>
          </a:xfrm>
        </p:spPr>
        <p:txBody>
          <a:bodyPr>
            <a:normAutofit/>
          </a:bodyPr>
          <a:lstStyle/>
          <a:p>
            <a:pPr>
              <a:spcAft>
                <a:spcPts val="600"/>
              </a:spcAft>
            </a:pPr>
            <a:r>
              <a:rPr lang="en-GB">
                <a:solidFill>
                  <a:srgbClr val="FFFFFF"/>
                </a:solidFill>
              </a:rPr>
              <a:t>29/11/2015</a:t>
            </a:r>
            <a:endParaRPr lang="en-US">
              <a:solidFill>
                <a:srgbClr val="FFFFFF"/>
              </a:solidFill>
            </a:endParaRPr>
          </a:p>
        </p:txBody>
      </p:sp>
      <p:sp>
        <p:nvSpPr>
          <p:cNvPr id="5" name="Footer Placeholder 4">
            <a:extLst>
              <a:ext uri="{FF2B5EF4-FFF2-40B4-BE49-F238E27FC236}">
                <a16:creationId xmlns:a16="http://schemas.microsoft.com/office/drawing/2014/main" id="{44A5C44D-F5E3-E147-98C4-D67FC36253EC}"/>
              </a:ext>
            </a:extLst>
          </p:cNvPr>
          <p:cNvSpPr>
            <a:spLocks noGrp="1"/>
          </p:cNvSpPr>
          <p:nvPr>
            <p:ph type="ftr" sz="quarter" idx="11"/>
          </p:nvPr>
        </p:nvSpPr>
        <p:spPr>
          <a:xfrm>
            <a:off x="6005024" y="6356350"/>
            <a:ext cx="4323832" cy="365125"/>
          </a:xfrm>
        </p:spPr>
        <p:txBody>
          <a:bodyPr>
            <a:normAutofit/>
          </a:bodyPr>
          <a:lstStyle/>
          <a:p>
            <a:pPr algn="l">
              <a:spcAft>
                <a:spcPts val="600"/>
              </a:spcAft>
            </a:pPr>
            <a:r>
              <a:rPr lang="en-US">
                <a:solidFill>
                  <a:schemeClr val="tx1"/>
                </a:solidFill>
              </a:rPr>
              <a:t>402k Consultancy Ltd.</a:t>
            </a:r>
          </a:p>
        </p:txBody>
      </p:sp>
      <p:sp>
        <p:nvSpPr>
          <p:cNvPr id="6" name="Slide Number Placeholder 5">
            <a:extLst>
              <a:ext uri="{FF2B5EF4-FFF2-40B4-BE49-F238E27FC236}">
                <a16:creationId xmlns:a16="http://schemas.microsoft.com/office/drawing/2014/main" id="{3EC1CB26-8B7E-9D44-A787-06AAEDD4FA9F}"/>
              </a:ext>
            </a:extLst>
          </p:cNvPr>
          <p:cNvSpPr>
            <a:spLocks noGrp="1"/>
          </p:cNvSpPr>
          <p:nvPr>
            <p:ph type="sldNum" sz="quarter" idx="12"/>
          </p:nvPr>
        </p:nvSpPr>
        <p:spPr>
          <a:xfrm>
            <a:off x="8732520" y="6356350"/>
            <a:ext cx="3200400" cy="365125"/>
          </a:xfrm>
        </p:spPr>
        <p:txBody>
          <a:bodyPr>
            <a:normAutofit/>
          </a:bodyPr>
          <a:lstStyle/>
          <a:p>
            <a:pPr>
              <a:spcAft>
                <a:spcPts val="600"/>
              </a:spcAft>
            </a:pPr>
            <a:fld id="{DE253993-12BE-3443-8A7A-2523E6C8C67E}" type="slidenum">
              <a:rPr lang="en-US">
                <a:solidFill>
                  <a:schemeClr val="tx1"/>
                </a:solidFill>
              </a:rPr>
              <a:pPr>
                <a:spcAft>
                  <a:spcPts val="600"/>
                </a:spcAft>
              </a:pPr>
              <a:t>17</a:t>
            </a:fld>
            <a:endParaRPr lang="en-US">
              <a:solidFill>
                <a:schemeClr val="tx1"/>
              </a:solidFill>
            </a:endParaRPr>
          </a:p>
        </p:txBody>
      </p:sp>
      <p:pic>
        <p:nvPicPr>
          <p:cNvPr id="2" name="Picture 1" descr="Exclamation mark on a yellow background">
            <a:extLst>
              <a:ext uri="{FF2B5EF4-FFF2-40B4-BE49-F238E27FC236}">
                <a16:creationId xmlns:a16="http://schemas.microsoft.com/office/drawing/2014/main" id="{B7B86C29-02F8-1D1E-E546-C07040605826}"/>
              </a:ext>
            </a:extLst>
          </p:cNvPr>
          <p:cNvPicPr>
            <a:picLocks noChangeAspect="1"/>
          </p:cNvPicPr>
          <p:nvPr/>
        </p:nvPicPr>
        <p:blipFill rotWithShape="1">
          <a:blip r:embed="rId4"/>
          <a:srcRect l="23088" r="10171"/>
          <a:stretch/>
        </p:blipFill>
        <p:spPr>
          <a:xfrm>
            <a:off x="6096000" y="1"/>
            <a:ext cx="6102825" cy="6858000"/>
          </a:xfrm>
          <a:prstGeom prst="rect">
            <a:avLst/>
          </a:prstGeom>
        </p:spPr>
      </p:pic>
      <p:pic>
        <p:nvPicPr>
          <p:cNvPr id="9" name="Audio 8">
            <a:extLst>
              <a:ext uri="{FF2B5EF4-FFF2-40B4-BE49-F238E27FC236}">
                <a16:creationId xmlns:a16="http://schemas.microsoft.com/office/drawing/2014/main" id="{E91C41C7-5C28-0362-C360-05B52B46D30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2169696455"/>
      </p:ext>
    </p:extLst>
  </p:cSld>
  <p:clrMapOvr>
    <a:masterClrMapping/>
  </p:clrMapOvr>
  <mc:AlternateContent xmlns:mc="http://schemas.openxmlformats.org/markup-compatibility/2006" xmlns:p14="http://schemas.microsoft.com/office/powerpoint/2010/main">
    <mc:Choice Requires="p14">
      <p:transition spd="slow" p14:dur="2000" advTm="40416"/>
    </mc:Choice>
    <mc:Fallback xmlns="">
      <p:transition spd="slow" advTm="404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Exclamation mark on a yellow background">
            <a:extLst>
              <a:ext uri="{FF2B5EF4-FFF2-40B4-BE49-F238E27FC236}">
                <a16:creationId xmlns:a16="http://schemas.microsoft.com/office/drawing/2014/main" id="{C2D9FD90-59D1-1AF8-8E41-869A75F12344}"/>
              </a:ext>
            </a:extLst>
          </p:cNvPr>
          <p:cNvPicPr>
            <a:picLocks noChangeAspect="1"/>
          </p:cNvPicPr>
          <p:nvPr/>
        </p:nvPicPr>
        <p:blipFill rotWithShape="1">
          <a:blip r:embed="rId4"/>
          <a:srcRect l="23164" r="10247"/>
          <a:stretch/>
        </p:blipFill>
        <p:spPr>
          <a:xfrm>
            <a:off x="6103027" y="10"/>
            <a:ext cx="6088971" cy="6857990"/>
          </a:xfrm>
          <a:prstGeom prst="rect">
            <a:avLst/>
          </a:prstGeom>
        </p:spPr>
      </p:pic>
      <p:sp useBgFill="1">
        <p:nvSpPr>
          <p:cNvPr id="15" name="Rectangle 14">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48FB50DA-70B2-B742-A64E-9CDEE266528D}"/>
              </a:ext>
            </a:extLst>
          </p:cNvPr>
          <p:cNvSpPr>
            <a:spLocks noGrp="1"/>
          </p:cNvSpPr>
          <p:nvPr>
            <p:ph type="title"/>
          </p:nvPr>
        </p:nvSpPr>
        <p:spPr>
          <a:xfrm>
            <a:off x="761801" y="328512"/>
            <a:ext cx="4778387" cy="1628970"/>
          </a:xfrm>
        </p:spPr>
        <p:txBody>
          <a:bodyPr anchor="ctr">
            <a:normAutofit/>
          </a:bodyPr>
          <a:lstStyle/>
          <a:p>
            <a:r>
              <a:rPr lang="en-GB" sz="2800" b="1" dirty="0">
                <a:solidFill>
                  <a:schemeClr val="tx2"/>
                </a:solidFill>
                <a:latin typeface="+mn-lt"/>
              </a:rPr>
              <a:t>Recommendations: Mental Capacity</a:t>
            </a:r>
          </a:p>
        </p:txBody>
      </p:sp>
      <p:sp>
        <p:nvSpPr>
          <p:cNvPr id="3" name="Content Placeholder 2">
            <a:extLst>
              <a:ext uri="{FF2B5EF4-FFF2-40B4-BE49-F238E27FC236}">
                <a16:creationId xmlns:a16="http://schemas.microsoft.com/office/drawing/2014/main" id="{E1998005-9019-7649-ABBC-A43A6B4CE0F8}"/>
              </a:ext>
            </a:extLst>
          </p:cNvPr>
          <p:cNvSpPr>
            <a:spLocks noGrp="1"/>
          </p:cNvSpPr>
          <p:nvPr>
            <p:ph idx="1"/>
          </p:nvPr>
        </p:nvSpPr>
        <p:spPr>
          <a:xfrm>
            <a:off x="721634" y="2285994"/>
            <a:ext cx="4659756" cy="3374137"/>
          </a:xfrm>
        </p:spPr>
        <p:txBody>
          <a:bodyPr anchor="ctr">
            <a:normAutofit/>
          </a:bodyPr>
          <a:lstStyle/>
          <a:p>
            <a:pPr marL="342900" lvl="0" indent="-342900">
              <a:buFont typeface="Symbol" pitchFamily="2" charset="2"/>
              <a:buChar char=""/>
            </a:pPr>
            <a:r>
              <a:rPr lang="en-GB" sz="14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The resources that are being developed by Adult Social Care in the locality of this review, should be shared and made available across the TSAB area. There should be reciprocal sharing in a ‘community of practice’ type approach across the TSAB area using previous or existing groups working on supporting staff with the complex areas of the Mental Capacity Act.</a:t>
            </a:r>
            <a:endParaRPr lang="en-GB" sz="1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1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itchFamily="2" charset="2"/>
              <a:buChar char=""/>
            </a:pPr>
            <a:r>
              <a:rPr lang="en-GB" sz="14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The recently produced resources should continue to be promoted within the learning briefing for this SAR: LEARNING BRIEFING Mental Capacity Act 2005 - Executive Capacity,  Practical Guide to Assessing Capacity and Making Best Interests Decisions under the Mental Capacity Act (MCA) 2005. Knowledge and use of these documents should be audited.</a:t>
            </a:r>
            <a:endParaRPr lang="en-GB" sz="1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Date Placeholder 3">
            <a:extLst>
              <a:ext uri="{FF2B5EF4-FFF2-40B4-BE49-F238E27FC236}">
                <a16:creationId xmlns:a16="http://schemas.microsoft.com/office/drawing/2014/main" id="{51B71DE9-28EB-674A-986B-0987145092AD}"/>
              </a:ext>
            </a:extLst>
          </p:cNvPr>
          <p:cNvSpPr>
            <a:spLocks noGrp="1"/>
          </p:cNvSpPr>
          <p:nvPr>
            <p:ph type="dt" sz="half" idx="10"/>
          </p:nvPr>
        </p:nvSpPr>
        <p:spPr>
          <a:xfrm>
            <a:off x="761801" y="6356350"/>
            <a:ext cx="2743200" cy="365125"/>
          </a:xfrm>
        </p:spPr>
        <p:txBody>
          <a:bodyPr>
            <a:normAutofit/>
          </a:bodyPr>
          <a:lstStyle/>
          <a:p>
            <a:pPr>
              <a:spcAft>
                <a:spcPts val="600"/>
              </a:spcAft>
            </a:pPr>
            <a:r>
              <a:rPr lang="en-GB">
                <a:solidFill>
                  <a:schemeClr val="tx1"/>
                </a:solidFill>
              </a:rPr>
              <a:t>29/11/2015</a:t>
            </a:r>
            <a:endParaRPr lang="en-US">
              <a:solidFill>
                <a:schemeClr val="tx1"/>
              </a:solidFill>
            </a:endParaRPr>
          </a:p>
        </p:txBody>
      </p:sp>
      <p:sp>
        <p:nvSpPr>
          <p:cNvPr id="5" name="Footer Placeholder 4">
            <a:extLst>
              <a:ext uri="{FF2B5EF4-FFF2-40B4-BE49-F238E27FC236}">
                <a16:creationId xmlns:a16="http://schemas.microsoft.com/office/drawing/2014/main" id="{44A5C44D-F5E3-E147-98C4-D67FC36253EC}"/>
              </a:ext>
            </a:extLst>
          </p:cNvPr>
          <p:cNvSpPr>
            <a:spLocks noGrp="1"/>
          </p:cNvSpPr>
          <p:nvPr>
            <p:ph type="ftr" sz="quarter" idx="11"/>
          </p:nvPr>
        </p:nvSpPr>
        <p:spPr>
          <a:xfrm>
            <a:off x="6523149" y="6356350"/>
            <a:ext cx="4256467" cy="365125"/>
          </a:xfrm>
        </p:spPr>
        <p:txBody>
          <a:bodyPr>
            <a:normAutofit/>
          </a:bodyPr>
          <a:lstStyle/>
          <a:p>
            <a:pPr algn="l">
              <a:spcAft>
                <a:spcPts val="600"/>
              </a:spcAft>
            </a:pPr>
            <a:r>
              <a:rPr lang="en-US">
                <a:solidFill>
                  <a:srgbClr val="FFFFFF"/>
                </a:solidFill>
              </a:rPr>
              <a:t>402k Consultancy Ltd.</a:t>
            </a:r>
          </a:p>
        </p:txBody>
      </p:sp>
      <p:sp>
        <p:nvSpPr>
          <p:cNvPr id="6" name="Slide Number Placeholder 5">
            <a:extLst>
              <a:ext uri="{FF2B5EF4-FFF2-40B4-BE49-F238E27FC236}">
                <a16:creationId xmlns:a16="http://schemas.microsoft.com/office/drawing/2014/main" id="{3EC1CB26-8B7E-9D44-A787-06AAEDD4FA9F}"/>
              </a:ext>
            </a:extLst>
          </p:cNvPr>
          <p:cNvSpPr>
            <a:spLocks noGrp="1"/>
          </p:cNvSpPr>
          <p:nvPr>
            <p:ph type="sldNum" sz="quarter" idx="12"/>
          </p:nvPr>
        </p:nvSpPr>
        <p:spPr>
          <a:xfrm>
            <a:off x="10515600" y="6356350"/>
            <a:ext cx="1462825" cy="365125"/>
          </a:xfrm>
        </p:spPr>
        <p:txBody>
          <a:bodyPr>
            <a:normAutofit/>
          </a:bodyPr>
          <a:lstStyle/>
          <a:p>
            <a:pPr>
              <a:spcAft>
                <a:spcPts val="600"/>
              </a:spcAft>
            </a:pPr>
            <a:fld id="{DE253993-12BE-3443-8A7A-2523E6C8C67E}" type="slidenum">
              <a:rPr lang="en-US">
                <a:solidFill>
                  <a:srgbClr val="FFFFFF"/>
                </a:solidFill>
              </a:rPr>
              <a:pPr>
                <a:spcAft>
                  <a:spcPts val="600"/>
                </a:spcAft>
              </a:pPr>
              <a:t>18</a:t>
            </a:fld>
            <a:endParaRPr lang="en-US">
              <a:solidFill>
                <a:srgbClr val="FFFFFF"/>
              </a:solidFill>
            </a:endParaRPr>
          </a:p>
        </p:txBody>
      </p:sp>
      <p:pic>
        <p:nvPicPr>
          <p:cNvPr id="8" name="Audio 7">
            <a:extLst>
              <a:ext uri="{FF2B5EF4-FFF2-40B4-BE49-F238E27FC236}">
                <a16:creationId xmlns:a16="http://schemas.microsoft.com/office/drawing/2014/main" id="{4C2DB58E-AF9C-6808-F212-A6E9C5364C5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1785867048"/>
      </p:ext>
    </p:extLst>
  </p:cSld>
  <p:clrMapOvr>
    <a:masterClrMapping/>
  </p:clrMapOvr>
  <mc:AlternateContent xmlns:mc="http://schemas.openxmlformats.org/markup-compatibility/2006" xmlns:p14="http://schemas.microsoft.com/office/powerpoint/2010/main">
    <mc:Choice Requires="p14">
      <p:transition spd="slow" p14:dur="2000" advTm="41984"/>
    </mc:Choice>
    <mc:Fallback xmlns="">
      <p:transition spd="slow" advTm="419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6" name="Rectangle 15">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48FB50DA-70B2-B742-A64E-9CDEE266528D}"/>
              </a:ext>
            </a:extLst>
          </p:cNvPr>
          <p:cNvSpPr>
            <a:spLocks noGrp="1"/>
          </p:cNvSpPr>
          <p:nvPr>
            <p:ph type="title"/>
          </p:nvPr>
        </p:nvSpPr>
        <p:spPr>
          <a:xfrm>
            <a:off x="761803" y="350196"/>
            <a:ext cx="4646904" cy="1624520"/>
          </a:xfrm>
        </p:spPr>
        <p:txBody>
          <a:bodyPr anchor="ctr">
            <a:normAutofit/>
          </a:bodyPr>
          <a:lstStyle/>
          <a:p>
            <a:r>
              <a:rPr lang="en-GB" sz="2800" b="1" dirty="0">
                <a:solidFill>
                  <a:schemeClr val="tx2"/>
                </a:solidFill>
                <a:latin typeface="+mn-lt"/>
              </a:rPr>
              <a:t>Recommendations: </a:t>
            </a:r>
            <a:r>
              <a:rPr lang="en-GB" sz="2800" b="1" dirty="0">
                <a:solidFill>
                  <a:schemeClr val="tx2"/>
                </a:solidFill>
                <a:effectLst/>
                <a:latin typeface="+mn-lt"/>
                <a:ea typeface="Calibri" panose="020F0502020204030204" pitchFamily="34" charset="0"/>
                <a:cs typeface="Calibri" panose="020F0502020204030204" pitchFamily="34" charset="0"/>
              </a:rPr>
              <a:t>Carers Role</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GB" sz="4000" dirty="0"/>
          </a:p>
        </p:txBody>
      </p:sp>
      <p:sp>
        <p:nvSpPr>
          <p:cNvPr id="3" name="Content Placeholder 2">
            <a:extLst>
              <a:ext uri="{FF2B5EF4-FFF2-40B4-BE49-F238E27FC236}">
                <a16:creationId xmlns:a16="http://schemas.microsoft.com/office/drawing/2014/main" id="{E1998005-9019-7649-ABBC-A43A6B4CE0F8}"/>
              </a:ext>
            </a:extLst>
          </p:cNvPr>
          <p:cNvSpPr>
            <a:spLocks noGrp="1"/>
          </p:cNvSpPr>
          <p:nvPr>
            <p:ph idx="1"/>
          </p:nvPr>
        </p:nvSpPr>
        <p:spPr>
          <a:xfrm>
            <a:off x="761802" y="2324912"/>
            <a:ext cx="4646905" cy="3613149"/>
          </a:xfrm>
        </p:spPr>
        <p:txBody>
          <a:bodyPr anchor="ctr">
            <a:normAutofit/>
          </a:bodyPr>
          <a:lstStyle/>
          <a:p>
            <a:pPr marL="342900" lvl="0" indent="-342900">
              <a:buFont typeface="Symbol" pitchFamily="2" charset="2"/>
              <a:buChar char=""/>
            </a:pPr>
            <a:r>
              <a:rPr lang="en-GB" sz="18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A Learning Briefing should be produced regarding the role of informal carers; the importance of understanding the role and offering carers assessments. </a:t>
            </a:r>
            <a:br>
              <a:rPr lang="en-GB" sz="18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br>
            <a:endParaRPr lang="en-GB"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itchFamily="2" charset="2"/>
              <a:buChar char=""/>
            </a:pPr>
            <a:r>
              <a:rPr lang="en-GB" sz="18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The mandatory offer of carers assessments under the Care Act, should feature in the learning briefing for this SAR. Practitioners should be advised that the offer of a ‘carers assessment’ should not be a ‘tick box’ exercise and should be undertaken in a sensitive and needs led approach. </a:t>
            </a:r>
            <a:br>
              <a:rPr lang="en-GB" sz="18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br>
            <a:endParaRPr lang="en-GB"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Date Placeholder 3">
            <a:extLst>
              <a:ext uri="{FF2B5EF4-FFF2-40B4-BE49-F238E27FC236}">
                <a16:creationId xmlns:a16="http://schemas.microsoft.com/office/drawing/2014/main" id="{51B71DE9-28EB-674A-986B-0987145092AD}"/>
              </a:ext>
            </a:extLst>
          </p:cNvPr>
          <p:cNvSpPr>
            <a:spLocks noGrp="1"/>
          </p:cNvSpPr>
          <p:nvPr>
            <p:ph type="dt" sz="half" idx="10"/>
          </p:nvPr>
        </p:nvSpPr>
        <p:spPr>
          <a:xfrm>
            <a:off x="761802" y="6356350"/>
            <a:ext cx="2819598" cy="365125"/>
          </a:xfrm>
        </p:spPr>
        <p:txBody>
          <a:bodyPr>
            <a:normAutofit/>
          </a:bodyPr>
          <a:lstStyle/>
          <a:p>
            <a:pPr>
              <a:spcAft>
                <a:spcPts val="600"/>
              </a:spcAft>
            </a:pPr>
            <a:r>
              <a:rPr lang="en-GB">
                <a:solidFill>
                  <a:schemeClr val="tx1"/>
                </a:solidFill>
              </a:rPr>
              <a:t>29/11/2015</a:t>
            </a:r>
            <a:endParaRPr lang="en-US">
              <a:solidFill>
                <a:schemeClr val="tx1"/>
              </a:solidFill>
            </a:endParaRPr>
          </a:p>
        </p:txBody>
      </p:sp>
      <p:pic>
        <p:nvPicPr>
          <p:cNvPr id="9" name="Picture 8" descr="Exclamation mark on a yellow background">
            <a:extLst>
              <a:ext uri="{FF2B5EF4-FFF2-40B4-BE49-F238E27FC236}">
                <a16:creationId xmlns:a16="http://schemas.microsoft.com/office/drawing/2014/main" id="{C2D9FD90-59D1-1AF8-8E41-869A75F12344}"/>
              </a:ext>
            </a:extLst>
          </p:cNvPr>
          <p:cNvPicPr>
            <a:picLocks noChangeAspect="1"/>
          </p:cNvPicPr>
          <p:nvPr/>
        </p:nvPicPr>
        <p:blipFill rotWithShape="1">
          <a:blip r:embed="rId4"/>
          <a:srcRect l="22732" r="10527"/>
          <a:stretch/>
        </p:blipFill>
        <p:spPr>
          <a:xfrm>
            <a:off x="6096000" y="1"/>
            <a:ext cx="6102825" cy="6858000"/>
          </a:xfrm>
          <a:prstGeom prst="rect">
            <a:avLst/>
          </a:prstGeom>
        </p:spPr>
      </p:pic>
      <p:sp>
        <p:nvSpPr>
          <p:cNvPr id="5" name="Footer Placeholder 4">
            <a:extLst>
              <a:ext uri="{FF2B5EF4-FFF2-40B4-BE49-F238E27FC236}">
                <a16:creationId xmlns:a16="http://schemas.microsoft.com/office/drawing/2014/main" id="{44A5C44D-F5E3-E147-98C4-D67FC36253EC}"/>
              </a:ext>
            </a:extLst>
          </p:cNvPr>
          <p:cNvSpPr>
            <a:spLocks noGrp="1"/>
          </p:cNvSpPr>
          <p:nvPr>
            <p:ph type="ftr" sz="quarter" idx="11"/>
          </p:nvPr>
        </p:nvSpPr>
        <p:spPr>
          <a:xfrm>
            <a:off x="6478073" y="6356350"/>
            <a:ext cx="3303431" cy="365125"/>
          </a:xfrm>
        </p:spPr>
        <p:txBody>
          <a:bodyPr>
            <a:normAutofit/>
          </a:bodyPr>
          <a:lstStyle/>
          <a:p>
            <a:pPr algn="l">
              <a:spcAft>
                <a:spcPts val="600"/>
              </a:spcAft>
            </a:pPr>
            <a:r>
              <a:rPr lang="en-US">
                <a:solidFill>
                  <a:srgbClr val="FFFFFF"/>
                </a:solidFill>
              </a:rPr>
              <a:t>402k Consultancy Ltd.</a:t>
            </a:r>
          </a:p>
        </p:txBody>
      </p:sp>
      <p:sp>
        <p:nvSpPr>
          <p:cNvPr id="6" name="Slide Number Placeholder 5">
            <a:extLst>
              <a:ext uri="{FF2B5EF4-FFF2-40B4-BE49-F238E27FC236}">
                <a16:creationId xmlns:a16="http://schemas.microsoft.com/office/drawing/2014/main" id="{3EC1CB26-8B7E-9D44-A787-06AAEDD4FA9F}"/>
              </a:ext>
            </a:extLst>
          </p:cNvPr>
          <p:cNvSpPr>
            <a:spLocks noGrp="1"/>
          </p:cNvSpPr>
          <p:nvPr>
            <p:ph type="sldNum" sz="quarter" idx="12"/>
          </p:nvPr>
        </p:nvSpPr>
        <p:spPr>
          <a:xfrm>
            <a:off x="8732520" y="6356350"/>
            <a:ext cx="3200400" cy="365125"/>
          </a:xfrm>
        </p:spPr>
        <p:txBody>
          <a:bodyPr>
            <a:normAutofit/>
          </a:bodyPr>
          <a:lstStyle/>
          <a:p>
            <a:pPr>
              <a:spcAft>
                <a:spcPts val="600"/>
              </a:spcAft>
            </a:pPr>
            <a:fld id="{DE253993-12BE-3443-8A7A-2523E6C8C67E}" type="slidenum">
              <a:rPr lang="en-US">
                <a:solidFill>
                  <a:srgbClr val="FFFFFF"/>
                </a:solidFill>
              </a:rPr>
              <a:pPr>
                <a:spcAft>
                  <a:spcPts val="600"/>
                </a:spcAft>
              </a:pPr>
              <a:t>19</a:t>
            </a:fld>
            <a:endParaRPr lang="en-US">
              <a:solidFill>
                <a:srgbClr val="FFFFFF"/>
              </a:solidFill>
            </a:endParaRPr>
          </a:p>
        </p:txBody>
      </p:sp>
      <p:pic>
        <p:nvPicPr>
          <p:cNvPr id="8" name="Audio 7">
            <a:extLst>
              <a:ext uri="{FF2B5EF4-FFF2-40B4-BE49-F238E27FC236}">
                <a16:creationId xmlns:a16="http://schemas.microsoft.com/office/drawing/2014/main" id="{3E014F53-3F6A-527E-9F75-2102459A9A0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3411857102"/>
      </p:ext>
    </p:extLst>
  </p:cSld>
  <p:clrMapOvr>
    <a:masterClrMapping/>
  </p:clrMapOvr>
  <mc:AlternateContent xmlns:mc="http://schemas.openxmlformats.org/markup-compatibility/2006" xmlns:p14="http://schemas.microsoft.com/office/powerpoint/2010/main">
    <mc:Choice Requires="p14">
      <p:transition spd="slow" p14:dur="2000" advTm="28352"/>
    </mc:Choice>
    <mc:Fallback xmlns="">
      <p:transition spd="slow" advTm="283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r>
              <a:rPr lang="en-GB" b="1">
                <a:solidFill>
                  <a:srgbClr val="FFFFFF"/>
                </a:solidFill>
              </a:rPr>
              <a:t>James</a:t>
            </a:r>
          </a:p>
        </p:txBody>
      </p:sp>
      <p:sp>
        <p:nvSpPr>
          <p:cNvPr id="18" name="Arc 17">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Content Placeholder 7">
            <a:extLst>
              <a:ext uri="{FF2B5EF4-FFF2-40B4-BE49-F238E27FC236}">
                <a16:creationId xmlns:a16="http://schemas.microsoft.com/office/drawing/2014/main" id="{65DEF3E9-8F2F-4941-B57F-6D28B82E6ADA}"/>
              </a:ext>
            </a:extLst>
          </p:cNvPr>
          <p:cNvSpPr>
            <a:spLocks noGrp="1"/>
          </p:cNvSpPr>
          <p:nvPr>
            <p:ph idx="1"/>
          </p:nvPr>
        </p:nvSpPr>
        <p:spPr>
          <a:xfrm>
            <a:off x="4447308" y="1135856"/>
            <a:ext cx="6906491" cy="5585619"/>
          </a:xfrm>
        </p:spPr>
        <p:txBody>
          <a:bodyPr anchor="ctr">
            <a:normAutofit/>
          </a:bodyPr>
          <a:lstStyle/>
          <a:p>
            <a:pPr marL="342900" lvl="0" indent="-342900">
              <a:buFont typeface="Symbol" pitchFamily="2" charset="2"/>
              <a:buChar char=""/>
            </a:pPr>
            <a:r>
              <a:rPr lang="en-US" sz="2200" dirty="0">
                <a:effectLst/>
                <a:latin typeface="Calibri" panose="020F0502020204030204" pitchFamily="34" charset="0"/>
                <a:ea typeface="Times New Roman" panose="02020603050405020304" pitchFamily="18" charset="0"/>
                <a:cs typeface="Calibri" panose="020F0502020204030204" pitchFamily="34" charset="0"/>
              </a:rPr>
              <a:t>James was a white British male who was 34 years old.</a:t>
            </a:r>
            <a:endParaRPr lang="en-GB" sz="2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Symbol" pitchFamily="2" charset="2"/>
              <a:buChar char=""/>
            </a:pPr>
            <a:r>
              <a:rPr lang="en-US" sz="2200" dirty="0">
                <a:effectLst/>
                <a:latin typeface="Calibri" panose="020F0502020204030204" pitchFamily="34" charset="0"/>
                <a:ea typeface="Times New Roman" panose="02020603050405020304" pitchFamily="18" charset="0"/>
                <a:cs typeface="Calibri" panose="020F0502020204030204" pitchFamily="34" charset="0"/>
              </a:rPr>
              <a:t>Died from alcoholic ketoacidosis. </a:t>
            </a:r>
            <a:endParaRPr lang="en-GB" sz="2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Symbol" pitchFamily="2" charset="2"/>
              <a:buChar char=""/>
            </a:pPr>
            <a:r>
              <a:rPr lang="en-US" sz="2200" dirty="0">
                <a:effectLst/>
                <a:latin typeface="Calibri" panose="020F0502020204030204" pitchFamily="34" charset="0"/>
                <a:ea typeface="Times New Roman" panose="02020603050405020304" pitchFamily="18" charset="0"/>
                <a:cs typeface="Calibri" panose="020F0502020204030204" pitchFamily="34" charset="0"/>
              </a:rPr>
              <a:t>James displayed symptoms of trauma experience throughout his child and adult life; Agencies found it difficult to engage with James.</a:t>
            </a:r>
            <a:endParaRPr lang="en-GB" sz="2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Symbol" pitchFamily="2" charset="2"/>
              <a:buChar char=""/>
            </a:pPr>
            <a:r>
              <a:rPr lang="en-US" sz="2200" dirty="0">
                <a:effectLst/>
                <a:latin typeface="Calibri" panose="020F0502020204030204" pitchFamily="34" charset="0"/>
                <a:ea typeface="Times New Roman" panose="02020603050405020304" pitchFamily="18" charset="0"/>
                <a:cs typeface="Calibri" panose="020F0502020204030204" pitchFamily="34" charset="0"/>
              </a:rPr>
              <a:t>James had a recent diagnosis of borderline learning disability. Also had ADHD and dyslexia, used alcohol and drugs to manage his trauma; had with type two diabetes and was hearing impaired.</a:t>
            </a:r>
            <a:endParaRPr lang="en-GB" sz="2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Symbol" pitchFamily="2" charset="2"/>
              <a:buChar char=""/>
            </a:pPr>
            <a:r>
              <a:rPr lang="en-US" sz="2200" dirty="0">
                <a:effectLst/>
                <a:latin typeface="Calibri" panose="020F0502020204030204" pitchFamily="34" charset="0"/>
                <a:ea typeface="Times New Roman" panose="02020603050405020304" pitchFamily="18" charset="0"/>
                <a:cs typeface="Calibri" panose="020F0502020204030204" pitchFamily="34" charset="0"/>
              </a:rPr>
              <a:t>James had the support of an informal </a:t>
            </a:r>
            <a:r>
              <a:rPr lang="en-US" sz="2200" dirty="0" err="1">
                <a:effectLst/>
                <a:latin typeface="Calibri" panose="020F0502020204030204" pitchFamily="34" charset="0"/>
                <a:ea typeface="Times New Roman" panose="02020603050405020304" pitchFamily="18" charset="0"/>
                <a:cs typeface="Calibri" panose="020F0502020204030204" pitchFamily="34" charset="0"/>
              </a:rPr>
              <a:t>carer</a:t>
            </a:r>
            <a:r>
              <a:rPr lang="en-US" sz="2200" dirty="0">
                <a:effectLst/>
                <a:latin typeface="Calibri" panose="020F0502020204030204" pitchFamily="34" charset="0"/>
                <a:ea typeface="Times New Roman" panose="02020603050405020304" pitchFamily="18" charset="0"/>
                <a:cs typeface="Calibri" panose="020F0502020204030204" pitchFamily="34" charset="0"/>
              </a:rPr>
              <a:t>. James was also supported by his sibling.</a:t>
            </a:r>
            <a:endParaRPr lang="en-GB" sz="2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Symbol" pitchFamily="2" charset="2"/>
              <a:buChar char=""/>
            </a:pPr>
            <a:r>
              <a:rPr lang="en-US" sz="2200" dirty="0">
                <a:effectLst/>
                <a:latin typeface="Calibri" panose="020F0502020204030204" pitchFamily="34" charset="0"/>
                <a:ea typeface="Times New Roman" panose="02020603050405020304" pitchFamily="18" charset="0"/>
                <a:cs typeface="Calibri" panose="020F0502020204030204" pitchFamily="34" charset="0"/>
              </a:rPr>
              <a:t>In the last year of his life, </a:t>
            </a:r>
            <a:r>
              <a:rPr lang="en-US" sz="2200" dirty="0">
                <a:effectLst/>
                <a:latin typeface="Calibri" panose="020F0502020204030204" pitchFamily="34" charset="0"/>
                <a:ea typeface="MyriadPro-Regular"/>
                <a:cs typeface="Calibri" panose="020F0502020204030204" pitchFamily="34" charset="0"/>
              </a:rPr>
              <a:t>James had been admitted to hospital with </a:t>
            </a:r>
            <a:r>
              <a:rPr lang="en-US" sz="2200" dirty="0">
                <a:effectLst/>
                <a:latin typeface="Calibri" panose="020F0502020204030204" pitchFamily="34" charset="0"/>
                <a:ea typeface="Times New Roman" panose="02020603050405020304" pitchFamily="18" charset="0"/>
                <a:cs typeface="Calibri" panose="020F0502020204030204" pitchFamily="34" charset="0"/>
              </a:rPr>
              <a:t>serious physical health conditions related to damage caused by excessive alcohol consumption.  James was offered detox but did not engage before he died.</a:t>
            </a:r>
            <a:endParaRPr lang="en-GB" sz="22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sz="2200" dirty="0"/>
          </a:p>
          <a:p>
            <a:endParaRPr lang="en-GB" sz="2200" b="1" dirty="0"/>
          </a:p>
        </p:txBody>
      </p:sp>
      <p:sp>
        <p:nvSpPr>
          <p:cNvPr id="4" name="Date Placeholder 3"/>
          <p:cNvSpPr>
            <a:spLocks noGrp="1"/>
          </p:cNvSpPr>
          <p:nvPr>
            <p:ph type="dt" sz="half" idx="10"/>
          </p:nvPr>
        </p:nvSpPr>
        <p:spPr>
          <a:xfrm>
            <a:off x="838200" y="6356350"/>
            <a:ext cx="1639957" cy="365125"/>
          </a:xfrm>
        </p:spPr>
        <p:txBody>
          <a:bodyPr>
            <a:normAutofit/>
          </a:bodyPr>
          <a:lstStyle/>
          <a:p>
            <a:pPr>
              <a:spcAft>
                <a:spcPts val="600"/>
              </a:spcAft>
            </a:pPr>
            <a:r>
              <a:rPr lang="en-GB">
                <a:solidFill>
                  <a:srgbClr val="FFFFFF"/>
                </a:solidFill>
              </a:rPr>
              <a:t>29/11/2015</a:t>
            </a:r>
            <a:endParaRPr lang="en-US">
              <a:solidFill>
                <a:srgbClr val="FFFFFF"/>
              </a:solidFill>
            </a:endParaRPr>
          </a:p>
        </p:txBody>
      </p:sp>
      <p:sp>
        <p:nvSpPr>
          <p:cNvPr id="5" name="Footer Placeholder 4"/>
          <p:cNvSpPr>
            <a:spLocks noGrp="1"/>
          </p:cNvSpPr>
          <p:nvPr>
            <p:ph type="ftr" sz="quarter" idx="11"/>
          </p:nvPr>
        </p:nvSpPr>
        <p:spPr>
          <a:xfrm>
            <a:off x="4038600" y="6356350"/>
            <a:ext cx="5251174" cy="365125"/>
          </a:xfrm>
        </p:spPr>
        <p:txBody>
          <a:bodyPr>
            <a:normAutofit/>
          </a:bodyPr>
          <a:lstStyle/>
          <a:p>
            <a:pPr>
              <a:spcAft>
                <a:spcPts val="600"/>
              </a:spcAft>
            </a:pPr>
            <a:r>
              <a:rPr lang="en-US"/>
              <a:t>402k Consultancy Ltd.</a:t>
            </a:r>
          </a:p>
        </p:txBody>
      </p:sp>
      <p:sp>
        <p:nvSpPr>
          <p:cNvPr id="6" name="Slide Number Placeholder 5"/>
          <p:cNvSpPr>
            <a:spLocks noGrp="1"/>
          </p:cNvSpPr>
          <p:nvPr>
            <p:ph type="sldNum" sz="quarter" idx="12"/>
          </p:nvPr>
        </p:nvSpPr>
        <p:spPr>
          <a:xfrm>
            <a:off x="9541564" y="6356350"/>
            <a:ext cx="1812235" cy="365125"/>
          </a:xfrm>
        </p:spPr>
        <p:txBody>
          <a:bodyPr>
            <a:normAutofit/>
          </a:bodyPr>
          <a:lstStyle/>
          <a:p>
            <a:pPr>
              <a:spcAft>
                <a:spcPts val="600"/>
              </a:spcAft>
            </a:pPr>
            <a:fld id="{DE253993-12BE-3443-8A7A-2523E6C8C67E}" type="slidenum">
              <a:rPr lang="en-US"/>
              <a:pPr>
                <a:spcAft>
                  <a:spcPts val="600"/>
                </a:spcAft>
              </a:pPr>
              <a:t>2</a:t>
            </a:fld>
            <a:endParaRPr lang="en-US"/>
          </a:p>
        </p:txBody>
      </p:sp>
      <p:pic>
        <p:nvPicPr>
          <p:cNvPr id="11" name="Audio 10">
            <a:extLst>
              <a:ext uri="{FF2B5EF4-FFF2-40B4-BE49-F238E27FC236}">
                <a16:creationId xmlns:a16="http://schemas.microsoft.com/office/drawing/2014/main" id="{52B1D1C9-C873-8DFA-E342-CEB39E32F61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3973469369"/>
      </p:ext>
    </p:extLst>
  </p:cSld>
  <p:clrMapOvr>
    <a:masterClrMapping/>
  </p:clrMapOvr>
  <mc:AlternateContent xmlns:mc="http://schemas.openxmlformats.org/markup-compatibility/2006" xmlns:p14="http://schemas.microsoft.com/office/powerpoint/2010/main">
    <mc:Choice Requires="p14">
      <p:transition spd="slow" p14:dur="2000" advTm="71808"/>
    </mc:Choice>
    <mc:Fallback xmlns="">
      <p:transition spd="slow" advTm="7180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6" name="Rectangle 15">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48FB50DA-70B2-B742-A64E-9CDEE266528D}"/>
              </a:ext>
            </a:extLst>
          </p:cNvPr>
          <p:cNvSpPr>
            <a:spLocks noGrp="1"/>
          </p:cNvSpPr>
          <p:nvPr>
            <p:ph type="title"/>
          </p:nvPr>
        </p:nvSpPr>
        <p:spPr>
          <a:xfrm>
            <a:off x="761803" y="350196"/>
            <a:ext cx="4646904" cy="1624520"/>
          </a:xfrm>
        </p:spPr>
        <p:txBody>
          <a:bodyPr anchor="ctr">
            <a:normAutofit fontScale="90000"/>
          </a:bodyPr>
          <a:lstStyle/>
          <a:p>
            <a:r>
              <a:rPr lang="en-GB" sz="3100" b="1" dirty="0">
                <a:solidFill>
                  <a:schemeClr val="tx2"/>
                </a:solidFill>
                <a:latin typeface="+mn-lt"/>
              </a:rPr>
              <a:t>Recommendations: </a:t>
            </a:r>
            <a:r>
              <a:rPr lang="en-GB" sz="3100" b="1" dirty="0">
                <a:solidFill>
                  <a:schemeClr val="tx2"/>
                </a:solidFill>
                <a:effectLst/>
                <a:latin typeface="+mn-lt"/>
                <a:ea typeface="Calibri" panose="020F0502020204030204" pitchFamily="34" charset="0"/>
                <a:cs typeface="Calibri" panose="020F0502020204030204" pitchFamily="34" charset="0"/>
              </a:rPr>
              <a:t>Easy Read Resources</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br>
              <a:rPr lang="en-GB" sz="3700" dirty="0">
                <a:effectLst/>
                <a:latin typeface="Calibri" panose="020F0502020204030204" pitchFamily="34" charset="0"/>
                <a:ea typeface="Calibri" panose="020F0502020204030204" pitchFamily="34" charset="0"/>
                <a:cs typeface="Times New Roman" panose="02020603050405020304" pitchFamily="18" charset="0"/>
              </a:rPr>
            </a:br>
            <a:endParaRPr lang="en-GB" sz="3700" dirty="0"/>
          </a:p>
        </p:txBody>
      </p:sp>
      <p:sp>
        <p:nvSpPr>
          <p:cNvPr id="3" name="Content Placeholder 2">
            <a:extLst>
              <a:ext uri="{FF2B5EF4-FFF2-40B4-BE49-F238E27FC236}">
                <a16:creationId xmlns:a16="http://schemas.microsoft.com/office/drawing/2014/main" id="{E1998005-9019-7649-ABBC-A43A6B4CE0F8}"/>
              </a:ext>
            </a:extLst>
          </p:cNvPr>
          <p:cNvSpPr>
            <a:spLocks noGrp="1"/>
          </p:cNvSpPr>
          <p:nvPr>
            <p:ph idx="1"/>
          </p:nvPr>
        </p:nvSpPr>
        <p:spPr>
          <a:xfrm>
            <a:off x="761802" y="2324912"/>
            <a:ext cx="4646905" cy="3613149"/>
          </a:xfrm>
        </p:spPr>
        <p:txBody>
          <a:bodyPr anchor="ctr">
            <a:normAutofit/>
          </a:bodyPr>
          <a:lstStyle/>
          <a:p>
            <a:pPr marL="342900" lvl="0" indent="-342900">
              <a:buFont typeface="Symbol" pitchFamily="2" charset="2"/>
              <a:buChar char=""/>
            </a:pPr>
            <a:r>
              <a:rPr lang="en-GB" sz="1800" dirty="0">
                <a:solidFill>
                  <a:schemeClr val="tx2"/>
                </a:solidFill>
                <a:effectLst/>
                <a:latin typeface="Calibri" panose="020F0502020204030204" pitchFamily="34" charset="0"/>
                <a:ea typeface="Calibri" panose="020F0502020204030204" pitchFamily="34" charset="0"/>
              </a:rPr>
              <a:t>Where assessment or referral identifies a person with low levels of literacy, letters and appointments should be sent using Easy Read versions using local or online tools wherever possible </a:t>
            </a:r>
            <a:r>
              <a:rPr lang="en-GB" sz="1800" dirty="0" err="1">
                <a:solidFill>
                  <a:schemeClr val="tx2"/>
                </a:solidFill>
                <a:effectLst/>
                <a:latin typeface="Calibri" panose="020F0502020204030204" pitchFamily="34" charset="0"/>
                <a:ea typeface="Calibri" panose="020F0502020204030204" pitchFamily="34" charset="0"/>
              </a:rPr>
              <a:t>e.g.</a:t>
            </a:r>
            <a:r>
              <a:rPr lang="en-GB" sz="1800" b="1" u="sng" dirty="0" err="1">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4"/>
              </a:rPr>
              <a:t>https</a:t>
            </a:r>
            <a:r>
              <a:rPr lang="en-GB" sz="1800" b="1"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4"/>
              </a:rPr>
              <a:t>://www.easyreadappointmentletter.co.uk/lincolnshire</a:t>
            </a:r>
            <a:r>
              <a:rPr lang="en-GB" sz="1200" dirty="0">
                <a:effectLst/>
              </a:rPr>
              <a:t> </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Date Placeholder 3">
            <a:extLst>
              <a:ext uri="{FF2B5EF4-FFF2-40B4-BE49-F238E27FC236}">
                <a16:creationId xmlns:a16="http://schemas.microsoft.com/office/drawing/2014/main" id="{51B71DE9-28EB-674A-986B-0987145092AD}"/>
              </a:ext>
            </a:extLst>
          </p:cNvPr>
          <p:cNvSpPr>
            <a:spLocks noGrp="1"/>
          </p:cNvSpPr>
          <p:nvPr>
            <p:ph type="dt" sz="half" idx="10"/>
          </p:nvPr>
        </p:nvSpPr>
        <p:spPr>
          <a:xfrm>
            <a:off x="761802" y="6356350"/>
            <a:ext cx="2819598" cy="365125"/>
          </a:xfrm>
        </p:spPr>
        <p:txBody>
          <a:bodyPr>
            <a:normAutofit/>
          </a:bodyPr>
          <a:lstStyle/>
          <a:p>
            <a:pPr>
              <a:spcAft>
                <a:spcPts val="600"/>
              </a:spcAft>
            </a:pPr>
            <a:r>
              <a:rPr lang="en-GB">
                <a:solidFill>
                  <a:schemeClr val="tx1"/>
                </a:solidFill>
              </a:rPr>
              <a:t>29/11/2015</a:t>
            </a:r>
            <a:endParaRPr lang="en-US">
              <a:solidFill>
                <a:schemeClr val="tx1"/>
              </a:solidFill>
            </a:endParaRPr>
          </a:p>
        </p:txBody>
      </p:sp>
      <p:pic>
        <p:nvPicPr>
          <p:cNvPr id="9" name="Picture 8" descr="Exclamation mark on a yellow background">
            <a:extLst>
              <a:ext uri="{FF2B5EF4-FFF2-40B4-BE49-F238E27FC236}">
                <a16:creationId xmlns:a16="http://schemas.microsoft.com/office/drawing/2014/main" id="{C2D9FD90-59D1-1AF8-8E41-869A75F12344}"/>
              </a:ext>
            </a:extLst>
          </p:cNvPr>
          <p:cNvPicPr>
            <a:picLocks noChangeAspect="1"/>
          </p:cNvPicPr>
          <p:nvPr/>
        </p:nvPicPr>
        <p:blipFill rotWithShape="1">
          <a:blip r:embed="rId5"/>
          <a:srcRect l="22732" r="10527"/>
          <a:stretch/>
        </p:blipFill>
        <p:spPr>
          <a:xfrm>
            <a:off x="6096000" y="1"/>
            <a:ext cx="6102825" cy="6858000"/>
          </a:xfrm>
          <a:prstGeom prst="rect">
            <a:avLst/>
          </a:prstGeom>
        </p:spPr>
      </p:pic>
      <p:sp>
        <p:nvSpPr>
          <p:cNvPr id="5" name="Footer Placeholder 4">
            <a:extLst>
              <a:ext uri="{FF2B5EF4-FFF2-40B4-BE49-F238E27FC236}">
                <a16:creationId xmlns:a16="http://schemas.microsoft.com/office/drawing/2014/main" id="{44A5C44D-F5E3-E147-98C4-D67FC36253EC}"/>
              </a:ext>
            </a:extLst>
          </p:cNvPr>
          <p:cNvSpPr>
            <a:spLocks noGrp="1"/>
          </p:cNvSpPr>
          <p:nvPr>
            <p:ph type="ftr" sz="quarter" idx="11"/>
          </p:nvPr>
        </p:nvSpPr>
        <p:spPr>
          <a:xfrm>
            <a:off x="6478073" y="6356350"/>
            <a:ext cx="3303431" cy="365125"/>
          </a:xfrm>
        </p:spPr>
        <p:txBody>
          <a:bodyPr>
            <a:normAutofit/>
          </a:bodyPr>
          <a:lstStyle/>
          <a:p>
            <a:pPr algn="l">
              <a:spcAft>
                <a:spcPts val="600"/>
              </a:spcAft>
            </a:pPr>
            <a:r>
              <a:rPr lang="en-US">
                <a:solidFill>
                  <a:srgbClr val="FFFFFF"/>
                </a:solidFill>
              </a:rPr>
              <a:t>402k Consultancy Ltd.</a:t>
            </a:r>
          </a:p>
        </p:txBody>
      </p:sp>
      <p:sp>
        <p:nvSpPr>
          <p:cNvPr id="6" name="Slide Number Placeholder 5">
            <a:extLst>
              <a:ext uri="{FF2B5EF4-FFF2-40B4-BE49-F238E27FC236}">
                <a16:creationId xmlns:a16="http://schemas.microsoft.com/office/drawing/2014/main" id="{3EC1CB26-8B7E-9D44-A787-06AAEDD4FA9F}"/>
              </a:ext>
            </a:extLst>
          </p:cNvPr>
          <p:cNvSpPr>
            <a:spLocks noGrp="1"/>
          </p:cNvSpPr>
          <p:nvPr>
            <p:ph type="sldNum" sz="quarter" idx="12"/>
          </p:nvPr>
        </p:nvSpPr>
        <p:spPr>
          <a:xfrm>
            <a:off x="8732520" y="6356350"/>
            <a:ext cx="3200400" cy="365125"/>
          </a:xfrm>
        </p:spPr>
        <p:txBody>
          <a:bodyPr>
            <a:normAutofit/>
          </a:bodyPr>
          <a:lstStyle/>
          <a:p>
            <a:pPr>
              <a:spcAft>
                <a:spcPts val="600"/>
              </a:spcAft>
            </a:pPr>
            <a:fld id="{DE253993-12BE-3443-8A7A-2523E6C8C67E}" type="slidenum">
              <a:rPr lang="en-US">
                <a:solidFill>
                  <a:srgbClr val="FFFFFF"/>
                </a:solidFill>
              </a:rPr>
              <a:pPr>
                <a:spcAft>
                  <a:spcPts val="600"/>
                </a:spcAft>
              </a:pPr>
              <a:t>20</a:t>
            </a:fld>
            <a:endParaRPr lang="en-US">
              <a:solidFill>
                <a:srgbClr val="FFFFFF"/>
              </a:solidFill>
            </a:endParaRPr>
          </a:p>
        </p:txBody>
      </p:sp>
      <p:pic>
        <p:nvPicPr>
          <p:cNvPr id="8" name="Audio 7">
            <a:extLst>
              <a:ext uri="{FF2B5EF4-FFF2-40B4-BE49-F238E27FC236}">
                <a16:creationId xmlns:a16="http://schemas.microsoft.com/office/drawing/2014/main" id="{7B8E0BE4-84E0-8578-FB56-DE20C0EEAAF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1190187421"/>
      </p:ext>
    </p:extLst>
  </p:cSld>
  <p:clrMapOvr>
    <a:masterClrMapping/>
  </p:clrMapOvr>
  <mc:AlternateContent xmlns:mc="http://schemas.openxmlformats.org/markup-compatibility/2006" xmlns:p14="http://schemas.microsoft.com/office/powerpoint/2010/main">
    <mc:Choice Requires="p14">
      <p:transition spd="slow" p14:dur="2000" advTm="34528"/>
    </mc:Choice>
    <mc:Fallback xmlns="">
      <p:transition spd="slow" advTm="345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GB"/>
              <a:t>29/11/2015</a:t>
            </a:r>
            <a:endParaRPr lang="en-US"/>
          </a:p>
        </p:txBody>
      </p:sp>
      <p:sp>
        <p:nvSpPr>
          <p:cNvPr id="3" name="Footer Placeholder 2"/>
          <p:cNvSpPr>
            <a:spLocks noGrp="1"/>
          </p:cNvSpPr>
          <p:nvPr>
            <p:ph type="ftr" sz="quarter" idx="11"/>
          </p:nvPr>
        </p:nvSpPr>
        <p:spPr/>
        <p:txBody>
          <a:bodyPr/>
          <a:lstStyle/>
          <a:p>
            <a:r>
              <a:rPr lang="en-US"/>
              <a:t>402k Consultancy Ltd.</a:t>
            </a:r>
          </a:p>
        </p:txBody>
      </p:sp>
      <p:sp>
        <p:nvSpPr>
          <p:cNvPr id="4" name="Slide Number Placeholder 3"/>
          <p:cNvSpPr>
            <a:spLocks noGrp="1"/>
          </p:cNvSpPr>
          <p:nvPr>
            <p:ph type="sldNum" sz="quarter" idx="12"/>
          </p:nvPr>
        </p:nvSpPr>
        <p:spPr/>
        <p:txBody>
          <a:bodyPr/>
          <a:lstStyle/>
          <a:p>
            <a:fld id="{DE253993-12BE-3443-8A7A-2523E6C8C67E}" type="slidenum">
              <a:rPr lang="en-US" smtClean="0"/>
              <a:t>21</a:t>
            </a:fld>
            <a:endParaRPr lang="en-US"/>
          </a:p>
        </p:txBody>
      </p:sp>
      <p:sp>
        <p:nvSpPr>
          <p:cNvPr id="5" name="TextBox 4"/>
          <p:cNvSpPr txBox="1"/>
          <p:nvPr/>
        </p:nvSpPr>
        <p:spPr>
          <a:xfrm>
            <a:off x="2321217" y="1294919"/>
            <a:ext cx="7549566" cy="4401205"/>
          </a:xfrm>
          <a:prstGeom prst="rect">
            <a:avLst/>
          </a:prstGeom>
          <a:noFill/>
        </p:spPr>
        <p:txBody>
          <a:bodyPr wrap="none" rtlCol="0">
            <a:spAutoFit/>
          </a:bodyPr>
          <a:lstStyle/>
          <a:p>
            <a:pPr algn="ctr"/>
            <a:r>
              <a:rPr lang="en-GB" sz="4000" b="1" dirty="0">
                <a:solidFill>
                  <a:schemeClr val="accent2"/>
                </a:solidFill>
              </a:rPr>
              <a:t>Thank You</a:t>
            </a:r>
          </a:p>
          <a:p>
            <a:pPr algn="ctr"/>
            <a:endParaRPr lang="en-GB" sz="4000" b="1" dirty="0">
              <a:solidFill>
                <a:schemeClr val="accent2"/>
              </a:solidFill>
            </a:endParaRPr>
          </a:p>
          <a:p>
            <a:pPr algn="ctr"/>
            <a:r>
              <a:rPr lang="en-GB" sz="4000" b="1" dirty="0">
                <a:solidFill>
                  <a:schemeClr val="accent1">
                    <a:lumMod val="75000"/>
                  </a:schemeClr>
                </a:solidFill>
              </a:rPr>
              <a:t>Karen Rees</a:t>
            </a:r>
          </a:p>
          <a:p>
            <a:pPr algn="ctr"/>
            <a:r>
              <a:rPr lang="en-GB" sz="4000" b="1" dirty="0">
                <a:solidFill>
                  <a:schemeClr val="accent1">
                    <a:lumMod val="75000"/>
                  </a:schemeClr>
                </a:solidFill>
              </a:rPr>
              <a:t>402k Consultancy Ltd.</a:t>
            </a:r>
          </a:p>
          <a:p>
            <a:pPr algn="ctr"/>
            <a:endParaRPr lang="en-GB" sz="4000" b="1" dirty="0">
              <a:solidFill>
                <a:schemeClr val="accent1">
                  <a:lumMod val="75000"/>
                </a:schemeClr>
              </a:solidFill>
            </a:endParaRPr>
          </a:p>
          <a:p>
            <a:pPr algn="ctr"/>
            <a:r>
              <a:rPr lang="en-GB" sz="4000" b="1" dirty="0">
                <a:solidFill>
                  <a:schemeClr val="accent2"/>
                </a:solidFill>
                <a:hlinkClick r:id="rId4"/>
              </a:rPr>
              <a:t>karenrees@402kconsultancy.co.uk</a:t>
            </a:r>
            <a:endParaRPr lang="en-GB" sz="4000" b="1" dirty="0">
              <a:solidFill>
                <a:schemeClr val="accent2"/>
              </a:solidFill>
            </a:endParaRPr>
          </a:p>
          <a:p>
            <a:pPr algn="ctr"/>
            <a:r>
              <a:rPr lang="en-GB" sz="4000" b="1" dirty="0">
                <a:solidFill>
                  <a:schemeClr val="accent2"/>
                </a:solidFill>
                <a:hlinkClick r:id="rId5"/>
              </a:rPr>
              <a:t>www.402kconsultancy.co.uk</a:t>
            </a:r>
            <a:r>
              <a:rPr lang="en-GB" sz="4000" b="1" dirty="0">
                <a:solidFill>
                  <a:schemeClr val="accent2"/>
                </a:solidFill>
              </a:rPr>
              <a:t> </a:t>
            </a:r>
          </a:p>
        </p:txBody>
      </p:sp>
      <p:pic>
        <p:nvPicPr>
          <p:cNvPr id="10" name="Audio 9">
            <a:extLst>
              <a:ext uri="{FF2B5EF4-FFF2-40B4-BE49-F238E27FC236}">
                <a16:creationId xmlns:a16="http://schemas.microsoft.com/office/drawing/2014/main" id="{97979C74-4854-8B39-7635-2D7BFDFFE79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1860930003"/>
      </p:ext>
    </p:extLst>
  </p:cSld>
  <p:clrMapOvr>
    <a:masterClrMapping/>
  </p:clrMapOvr>
  <mc:AlternateContent xmlns:mc="http://schemas.openxmlformats.org/markup-compatibility/2006" xmlns:p14="http://schemas.microsoft.com/office/powerpoint/2010/main">
    <mc:Choice Requires="p14">
      <p:transition spd="slow" p14:dur="2000" advTm="38240"/>
    </mc:Choice>
    <mc:Fallback xmlns="">
      <p:transition spd="slow" advTm="382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741" y="620392"/>
            <a:ext cx="3808268" cy="5504688"/>
          </a:xfrm>
        </p:spPr>
        <p:txBody>
          <a:bodyPr>
            <a:normAutofit/>
          </a:bodyPr>
          <a:lstStyle/>
          <a:p>
            <a:r>
              <a:rPr lang="en-GB" sz="6000" b="1" dirty="0">
                <a:solidFill>
                  <a:schemeClr val="accent1">
                    <a:lumMod val="75000"/>
                  </a:schemeClr>
                </a:solidFill>
              </a:rPr>
              <a:t>Agenda for each</a:t>
            </a:r>
          </a:p>
        </p:txBody>
      </p:sp>
      <p:sp>
        <p:nvSpPr>
          <p:cNvPr id="4" name="Date Placeholder 3"/>
          <p:cNvSpPr>
            <a:spLocks noGrp="1"/>
          </p:cNvSpPr>
          <p:nvPr>
            <p:ph type="dt" sz="half" idx="10"/>
          </p:nvPr>
        </p:nvSpPr>
        <p:spPr>
          <a:xfrm>
            <a:off x="838200" y="6356350"/>
            <a:ext cx="2743200" cy="365125"/>
          </a:xfrm>
        </p:spPr>
        <p:txBody>
          <a:bodyPr>
            <a:normAutofit/>
          </a:bodyPr>
          <a:lstStyle/>
          <a:p>
            <a:pPr>
              <a:spcAft>
                <a:spcPts val="600"/>
              </a:spcAft>
            </a:pPr>
            <a:r>
              <a:rPr lang="en-GB"/>
              <a:t>29/11/2015</a:t>
            </a:r>
            <a:endParaRPr lang="en-US"/>
          </a:p>
        </p:txBody>
      </p:sp>
      <p:sp>
        <p:nvSpPr>
          <p:cNvPr id="5" name="Footer Placeholder 4"/>
          <p:cNvSpPr>
            <a:spLocks noGrp="1"/>
          </p:cNvSpPr>
          <p:nvPr>
            <p:ph type="ftr" sz="quarter" idx="11"/>
          </p:nvPr>
        </p:nvSpPr>
        <p:spPr>
          <a:xfrm>
            <a:off x="4038600" y="6356350"/>
            <a:ext cx="4114800" cy="365125"/>
          </a:xfrm>
        </p:spPr>
        <p:txBody>
          <a:bodyPr>
            <a:normAutofit/>
          </a:bodyPr>
          <a:lstStyle/>
          <a:p>
            <a:pPr>
              <a:spcAft>
                <a:spcPts val="600"/>
              </a:spcAft>
            </a:pPr>
            <a:r>
              <a:rPr lang="en-US"/>
              <a:t>402k Consultancy Ltd.</a:t>
            </a:r>
          </a:p>
        </p:txBody>
      </p:sp>
      <p:sp>
        <p:nvSpPr>
          <p:cNvPr id="6" name="Slide Number Placeholder 5"/>
          <p:cNvSpPr>
            <a:spLocks noGrp="1"/>
          </p:cNvSpPr>
          <p:nvPr>
            <p:ph type="sldNum" sz="quarter" idx="12"/>
          </p:nvPr>
        </p:nvSpPr>
        <p:spPr>
          <a:xfrm>
            <a:off x="8610600" y="6356350"/>
            <a:ext cx="2743200" cy="365125"/>
          </a:xfrm>
        </p:spPr>
        <p:txBody>
          <a:bodyPr>
            <a:normAutofit/>
          </a:bodyPr>
          <a:lstStyle/>
          <a:p>
            <a:pPr>
              <a:spcAft>
                <a:spcPts val="600"/>
              </a:spcAft>
            </a:pPr>
            <a:fld id="{DE253993-12BE-3443-8A7A-2523E6C8C67E}" type="slidenum">
              <a:rPr lang="en-US" smtClean="0"/>
              <a:pPr>
                <a:spcAft>
                  <a:spcPts val="600"/>
                </a:spcAft>
              </a:pPr>
              <a:t>3</a:t>
            </a:fld>
            <a:endParaRPr lang="en-US"/>
          </a:p>
        </p:txBody>
      </p:sp>
      <p:graphicFrame>
        <p:nvGraphicFramePr>
          <p:cNvPr id="8" name="Content Placeholder 2">
            <a:extLst>
              <a:ext uri="{FF2B5EF4-FFF2-40B4-BE49-F238E27FC236}">
                <a16:creationId xmlns:a16="http://schemas.microsoft.com/office/drawing/2014/main" id="{B5CCEC3D-092A-4104-8CB0-D5ACC39A8519}"/>
              </a:ext>
            </a:extLst>
          </p:cNvPr>
          <p:cNvGraphicFramePr>
            <a:graphicFrameLocks noGrp="1"/>
          </p:cNvGraphicFramePr>
          <p:nvPr>
            <p:ph idx="1"/>
            <p:extLst>
              <p:ext uri="{D42A27DB-BD31-4B8C-83A1-F6EECF244321}">
                <p14:modId xmlns:p14="http://schemas.microsoft.com/office/powerpoint/2010/main" val="1828062750"/>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Audio 6">
            <a:extLst>
              <a:ext uri="{FF2B5EF4-FFF2-40B4-BE49-F238E27FC236}">
                <a16:creationId xmlns:a16="http://schemas.microsoft.com/office/drawing/2014/main" id="{70A93ED3-8C4A-D9B0-20DB-37165E1C8D53}"/>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2766173125"/>
      </p:ext>
    </p:extLst>
  </p:cSld>
  <p:clrMapOvr>
    <a:masterClrMapping/>
  </p:clrMapOvr>
  <mc:AlternateContent xmlns:mc="http://schemas.openxmlformats.org/markup-compatibility/2006" xmlns:p14="http://schemas.microsoft.com/office/powerpoint/2010/main">
    <mc:Choice Requires="p14">
      <p:transition spd="slow" p14:dur="2000" advTm="25280"/>
    </mc:Choice>
    <mc:Fallback xmlns="">
      <p:transition spd="slow" advTm="252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0936" y="640080"/>
            <a:ext cx="4818888" cy="1481328"/>
          </a:xfrm>
        </p:spPr>
        <p:txBody>
          <a:bodyPr anchor="b">
            <a:normAutofit/>
          </a:bodyPr>
          <a:lstStyle/>
          <a:p>
            <a:r>
              <a:rPr lang="en-GB" sz="5400" b="1" dirty="0">
                <a:solidFill>
                  <a:schemeClr val="accent1">
                    <a:lumMod val="75000"/>
                  </a:schemeClr>
                </a:solidFill>
              </a:rPr>
              <a:t>Process</a:t>
            </a:r>
            <a:endParaRPr lang="en-US" sz="5400" b="1" dirty="0">
              <a:solidFill>
                <a:schemeClr val="accent1">
                  <a:lumMod val="75000"/>
                </a:schemeClr>
              </a:solidFill>
            </a:endParaRPr>
          </a:p>
        </p:txBody>
      </p:sp>
      <p:sp>
        <p:nvSpPr>
          <p:cNvPr id="27"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CFD9D56E-98E2-914D-96CA-D495D0F63825}"/>
              </a:ext>
            </a:extLst>
          </p:cNvPr>
          <p:cNvSpPr>
            <a:spLocks noGrp="1"/>
          </p:cNvSpPr>
          <p:nvPr>
            <p:ph idx="1"/>
          </p:nvPr>
        </p:nvSpPr>
        <p:spPr>
          <a:xfrm>
            <a:off x="630936" y="2660904"/>
            <a:ext cx="4818888" cy="3547872"/>
          </a:xfrm>
        </p:spPr>
        <p:txBody>
          <a:bodyPr anchor="t">
            <a:normAutofit/>
          </a:bodyPr>
          <a:lstStyle/>
          <a:p>
            <a:r>
              <a:rPr lang="en-GB" altLang="en-US" sz="1900" dirty="0"/>
              <a:t>Preparation from Chronology and Brief Agency Analysis Reports- Pre-Workshop Event Report</a:t>
            </a:r>
          </a:p>
          <a:p>
            <a:r>
              <a:rPr lang="en-GB" altLang="en-US" sz="1900" dirty="0"/>
              <a:t>Workshop</a:t>
            </a:r>
          </a:p>
          <a:p>
            <a:r>
              <a:rPr lang="en-GB" sz="1900" dirty="0"/>
              <a:t>Feedback from attendees on V1</a:t>
            </a:r>
          </a:p>
          <a:p>
            <a:r>
              <a:rPr lang="en-GB" sz="1900" dirty="0"/>
              <a:t>Panel  became consultation/ group key leads for organisations where further action/research required</a:t>
            </a:r>
          </a:p>
          <a:p>
            <a:r>
              <a:rPr lang="en-GB" sz="1900" dirty="0"/>
              <a:t>Panel worked with author on building recommendations</a:t>
            </a:r>
          </a:p>
          <a:p>
            <a:endParaRPr lang="en-GB" sz="1900" dirty="0"/>
          </a:p>
        </p:txBody>
      </p:sp>
      <p:sp>
        <p:nvSpPr>
          <p:cNvPr id="4" name="Date Placeholder 3"/>
          <p:cNvSpPr>
            <a:spLocks noGrp="1"/>
          </p:cNvSpPr>
          <p:nvPr>
            <p:ph type="dt" sz="half" idx="10"/>
          </p:nvPr>
        </p:nvSpPr>
        <p:spPr>
          <a:xfrm>
            <a:off x="838200" y="6356350"/>
            <a:ext cx="2743200" cy="365125"/>
          </a:xfrm>
        </p:spPr>
        <p:txBody>
          <a:bodyPr>
            <a:normAutofit/>
          </a:bodyPr>
          <a:lstStyle/>
          <a:p>
            <a:pPr>
              <a:spcAft>
                <a:spcPts val="600"/>
              </a:spcAft>
            </a:pPr>
            <a:r>
              <a:rPr lang="en-GB"/>
              <a:t>29/11/2015</a:t>
            </a:r>
            <a:endParaRPr lang="en-US"/>
          </a:p>
        </p:txBody>
      </p:sp>
      <p:sp>
        <p:nvSpPr>
          <p:cNvPr id="5" name="Footer Placeholder 4"/>
          <p:cNvSpPr>
            <a:spLocks noGrp="1"/>
          </p:cNvSpPr>
          <p:nvPr>
            <p:ph type="ftr" sz="quarter" idx="11"/>
          </p:nvPr>
        </p:nvSpPr>
        <p:spPr>
          <a:xfrm>
            <a:off x="4038600" y="6356350"/>
            <a:ext cx="4114800" cy="365125"/>
          </a:xfrm>
        </p:spPr>
        <p:txBody>
          <a:bodyPr>
            <a:normAutofit/>
          </a:bodyPr>
          <a:lstStyle/>
          <a:p>
            <a:pPr>
              <a:spcAft>
                <a:spcPts val="600"/>
              </a:spcAft>
            </a:pPr>
            <a:r>
              <a:rPr lang="en-US"/>
              <a:t>402k Consultancy Ltd.</a:t>
            </a:r>
          </a:p>
        </p:txBody>
      </p:sp>
      <p:sp>
        <p:nvSpPr>
          <p:cNvPr id="6" name="Slide Number Placeholder 5"/>
          <p:cNvSpPr>
            <a:spLocks noGrp="1"/>
          </p:cNvSpPr>
          <p:nvPr>
            <p:ph type="sldNum" sz="quarter" idx="12"/>
          </p:nvPr>
        </p:nvSpPr>
        <p:spPr>
          <a:xfrm>
            <a:off x="8610600" y="6356350"/>
            <a:ext cx="2743200" cy="365125"/>
          </a:xfrm>
        </p:spPr>
        <p:txBody>
          <a:bodyPr>
            <a:normAutofit/>
          </a:bodyPr>
          <a:lstStyle/>
          <a:p>
            <a:pPr>
              <a:spcAft>
                <a:spcPts val="600"/>
              </a:spcAft>
            </a:pPr>
            <a:fld id="{DE253993-12BE-3443-8A7A-2523E6C8C67E}" type="slidenum">
              <a:rPr lang="en-US" smtClean="0"/>
              <a:pPr>
                <a:spcAft>
                  <a:spcPts val="600"/>
                </a:spcAft>
              </a:pPr>
              <a:t>4</a:t>
            </a:fld>
            <a:endParaRPr lang="en-US"/>
          </a:p>
        </p:txBody>
      </p:sp>
      <p:graphicFrame>
        <p:nvGraphicFramePr>
          <p:cNvPr id="10" name="Table 10">
            <a:extLst>
              <a:ext uri="{FF2B5EF4-FFF2-40B4-BE49-F238E27FC236}">
                <a16:creationId xmlns:a16="http://schemas.microsoft.com/office/drawing/2014/main" id="{891D7B51-A911-E849-8909-C09045EF6274}"/>
              </a:ext>
            </a:extLst>
          </p:cNvPr>
          <p:cNvGraphicFramePr>
            <a:graphicFrameLocks noGrp="1"/>
          </p:cNvGraphicFramePr>
          <p:nvPr>
            <p:extLst>
              <p:ext uri="{D42A27DB-BD31-4B8C-83A1-F6EECF244321}">
                <p14:modId xmlns:p14="http://schemas.microsoft.com/office/powerpoint/2010/main" val="2575764728"/>
              </p:ext>
            </p:extLst>
          </p:nvPr>
        </p:nvGraphicFramePr>
        <p:xfrm>
          <a:off x="5449824" y="1560625"/>
          <a:ext cx="6066583" cy="3315881"/>
        </p:xfrm>
        <a:graphic>
          <a:graphicData uri="http://schemas.openxmlformats.org/drawingml/2006/table">
            <a:tbl>
              <a:tblPr firstRow="1" bandRow="1">
                <a:tableStyleId>{5C22544A-7EE6-4342-B048-85BDC9FD1C3A}</a:tableStyleId>
              </a:tblPr>
              <a:tblGrid>
                <a:gridCol w="6066583">
                  <a:extLst>
                    <a:ext uri="{9D8B030D-6E8A-4147-A177-3AD203B41FA5}">
                      <a16:colId xmlns:a16="http://schemas.microsoft.com/office/drawing/2014/main" val="2178187694"/>
                    </a:ext>
                  </a:extLst>
                </a:gridCol>
              </a:tblGrid>
              <a:tr h="530476">
                <a:tc>
                  <a:txBody>
                    <a:bodyPr/>
                    <a:lstStyle/>
                    <a:p>
                      <a:r>
                        <a:rPr lang="en-GB" sz="2400" dirty="0"/>
                        <a:t>Workshop Thematic discussion- James</a:t>
                      </a:r>
                    </a:p>
                  </a:txBody>
                  <a:tcPr marL="122159" marR="122159" marT="61079" marB="61079"/>
                </a:tc>
                <a:extLst>
                  <a:ext uri="{0D108BD9-81ED-4DB2-BD59-A6C34878D82A}">
                    <a16:rowId xmlns:a16="http://schemas.microsoft.com/office/drawing/2014/main" val="2774128229"/>
                  </a:ext>
                </a:extLst>
              </a:tr>
              <a:tr h="828723">
                <a:tc>
                  <a:txBody>
                    <a:bodyPr/>
                    <a:lstStyle/>
                    <a:p>
                      <a:pPr marL="57150" lvl="1" indent="0">
                        <a:tabLst/>
                      </a:pPr>
                      <a:r>
                        <a:rPr lang="en-GB" sz="1800" b="1" kern="1200" dirty="0">
                          <a:solidFill>
                            <a:schemeClr val="dk1"/>
                          </a:solidFill>
                          <a:effectLst/>
                          <a:latin typeface="+mn-lt"/>
                          <a:ea typeface="+mn-ea"/>
                          <a:cs typeface="+mn-cs"/>
                        </a:rPr>
                        <a:t>Professional response to Trauma/James’ response to agencies</a:t>
                      </a:r>
                      <a:r>
                        <a:rPr lang="en-GB" sz="2400" dirty="0">
                          <a:effectLst/>
                        </a:rPr>
                        <a:t> </a:t>
                      </a:r>
                      <a:endParaRPr lang="en-GB" sz="2400" dirty="0"/>
                    </a:p>
                  </a:txBody>
                  <a:tcPr marL="122159" marR="122159" marT="61079" marB="61079"/>
                </a:tc>
                <a:extLst>
                  <a:ext uri="{0D108BD9-81ED-4DB2-BD59-A6C34878D82A}">
                    <a16:rowId xmlns:a16="http://schemas.microsoft.com/office/drawing/2014/main" val="3491496132"/>
                  </a:ext>
                </a:extLst>
              </a:tr>
              <a:tr h="530476">
                <a:tc>
                  <a:txBody>
                    <a:bodyPr/>
                    <a:lstStyle/>
                    <a:p>
                      <a:pPr marL="57150" lvl="1" indent="0">
                        <a:tabLst/>
                      </a:pPr>
                      <a:r>
                        <a:rPr lang="en-GB" sz="1800" b="1" kern="1200" dirty="0">
                          <a:solidFill>
                            <a:schemeClr val="dk1"/>
                          </a:solidFill>
                          <a:effectLst/>
                          <a:latin typeface="+mn-lt"/>
                          <a:ea typeface="+mn-ea"/>
                          <a:cs typeface="+mn-cs"/>
                        </a:rPr>
                        <a:t>Substance misuse, mental and physical health</a:t>
                      </a:r>
                      <a:r>
                        <a:rPr lang="en-GB" sz="2400" dirty="0">
                          <a:effectLst/>
                        </a:rPr>
                        <a:t> </a:t>
                      </a:r>
                      <a:endParaRPr lang="en-GB" sz="2400" dirty="0"/>
                    </a:p>
                  </a:txBody>
                  <a:tcPr marL="122159" marR="122159" marT="61079" marB="61079"/>
                </a:tc>
                <a:extLst>
                  <a:ext uri="{0D108BD9-81ED-4DB2-BD59-A6C34878D82A}">
                    <a16:rowId xmlns:a16="http://schemas.microsoft.com/office/drawing/2014/main" val="3377894147"/>
                  </a:ext>
                </a:extLst>
              </a:tr>
              <a:tr h="4478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dirty="0">
                          <a:solidFill>
                            <a:schemeClr val="dk1"/>
                          </a:solidFill>
                          <a:effectLst/>
                          <a:latin typeface="+mn-lt"/>
                          <a:ea typeface="+mn-ea"/>
                          <a:cs typeface="+mn-cs"/>
                        </a:rPr>
                        <a:t>Multi Agency working and Safeguarding (Self-neglect)</a:t>
                      </a:r>
                      <a:endParaRPr lang="en-GB" sz="2400" dirty="0"/>
                    </a:p>
                  </a:txBody>
                  <a:tcPr marL="122159" marR="122159" marT="61079" marB="61079"/>
                </a:tc>
                <a:extLst>
                  <a:ext uri="{0D108BD9-81ED-4DB2-BD59-A6C34878D82A}">
                    <a16:rowId xmlns:a16="http://schemas.microsoft.com/office/drawing/2014/main" val="1530541194"/>
                  </a:ext>
                </a:extLst>
              </a:tr>
              <a:tr h="4478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dirty="0">
                          <a:solidFill>
                            <a:schemeClr val="dk1"/>
                          </a:solidFill>
                          <a:effectLst/>
                          <a:latin typeface="+mn-lt"/>
                          <a:ea typeface="+mn-ea"/>
                          <a:cs typeface="+mn-cs"/>
                        </a:rPr>
                        <a:t>Mental Capacity</a:t>
                      </a:r>
                      <a:endParaRPr lang="en-GB" sz="2400" dirty="0"/>
                    </a:p>
                  </a:txBody>
                  <a:tcPr marL="122159" marR="122159" marT="61079" marB="61079"/>
                </a:tc>
                <a:extLst>
                  <a:ext uri="{0D108BD9-81ED-4DB2-BD59-A6C34878D82A}">
                    <a16:rowId xmlns:a16="http://schemas.microsoft.com/office/drawing/2014/main" val="2514191593"/>
                  </a:ext>
                </a:extLst>
              </a:tr>
              <a:tr h="5304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dirty="0">
                          <a:solidFill>
                            <a:schemeClr val="dk1"/>
                          </a:solidFill>
                          <a:effectLst/>
                          <a:latin typeface="+mn-lt"/>
                          <a:ea typeface="+mn-ea"/>
                          <a:cs typeface="+mn-cs"/>
                        </a:rPr>
                        <a:t>Carer and Family support</a:t>
                      </a:r>
                      <a:r>
                        <a:rPr lang="en-GB" sz="2400" dirty="0">
                          <a:effectLst/>
                        </a:rPr>
                        <a:t> </a:t>
                      </a:r>
                      <a:endParaRPr lang="en-GB" sz="2400" dirty="0"/>
                    </a:p>
                  </a:txBody>
                  <a:tcPr marL="122159" marR="122159" marT="61079" marB="61079"/>
                </a:tc>
                <a:extLst>
                  <a:ext uri="{0D108BD9-81ED-4DB2-BD59-A6C34878D82A}">
                    <a16:rowId xmlns:a16="http://schemas.microsoft.com/office/drawing/2014/main" val="2085279363"/>
                  </a:ext>
                </a:extLst>
              </a:tr>
            </a:tbl>
          </a:graphicData>
        </a:graphic>
      </p:graphicFrame>
      <p:pic>
        <p:nvPicPr>
          <p:cNvPr id="9" name="Audio 8">
            <a:extLst>
              <a:ext uri="{FF2B5EF4-FFF2-40B4-BE49-F238E27FC236}">
                <a16:creationId xmlns:a16="http://schemas.microsoft.com/office/drawing/2014/main" id="{D82814E6-D698-9110-2F0A-C72C2D80B86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1714659224"/>
      </p:ext>
    </p:extLst>
  </p:cSld>
  <p:clrMapOvr>
    <a:masterClrMapping/>
  </p:clrMapOvr>
  <mc:AlternateContent xmlns:mc="http://schemas.openxmlformats.org/markup-compatibility/2006" xmlns:p14="http://schemas.microsoft.com/office/powerpoint/2010/main">
    <mc:Choice Requires="p14">
      <p:transition spd="slow" p14:dur="2000" advTm="74816"/>
    </mc:Choice>
    <mc:Fallback xmlns="">
      <p:transition spd="slow" advTm="748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936" y="640080"/>
            <a:ext cx="4818888" cy="1481328"/>
          </a:xfrm>
        </p:spPr>
        <p:txBody>
          <a:bodyPr anchor="b">
            <a:normAutofit fontScale="90000"/>
          </a:bodyPr>
          <a:lstStyle/>
          <a:p>
            <a:r>
              <a:rPr lang="en-GB" sz="5400" b="1" dirty="0">
                <a:solidFill>
                  <a:schemeClr val="accent1">
                    <a:lumMod val="75000"/>
                  </a:schemeClr>
                </a:solidFill>
              </a:rPr>
              <a:t>Process: Methodology- </a:t>
            </a:r>
            <a:br>
              <a:rPr lang="en-GB" sz="5400" b="1" dirty="0">
                <a:solidFill>
                  <a:schemeClr val="accent1">
                    <a:lumMod val="75000"/>
                  </a:schemeClr>
                </a:solidFill>
              </a:rPr>
            </a:br>
            <a:r>
              <a:rPr lang="en-GB" sz="3600" b="1" dirty="0">
                <a:solidFill>
                  <a:schemeClr val="accent1">
                    <a:lumMod val="75000"/>
                  </a:schemeClr>
                </a:solidFill>
              </a:rPr>
              <a:t>Pre-Workshop Report</a:t>
            </a:r>
            <a:endParaRPr lang="en-US" sz="5400" b="1" dirty="0">
              <a:solidFill>
                <a:schemeClr val="accent1">
                  <a:lumMod val="75000"/>
                </a:schemeClr>
              </a:solidFill>
            </a:endParaRPr>
          </a:p>
        </p:txBody>
      </p:sp>
      <p:sp>
        <p:nvSpPr>
          <p:cNvPr id="8" name="Content Placeholder 7">
            <a:extLst>
              <a:ext uri="{FF2B5EF4-FFF2-40B4-BE49-F238E27FC236}">
                <a16:creationId xmlns:a16="http://schemas.microsoft.com/office/drawing/2014/main" id="{CFD9D56E-98E2-914D-96CA-D495D0F63825}"/>
              </a:ext>
            </a:extLst>
          </p:cNvPr>
          <p:cNvSpPr>
            <a:spLocks noGrp="1"/>
          </p:cNvSpPr>
          <p:nvPr>
            <p:ph idx="1"/>
          </p:nvPr>
        </p:nvSpPr>
        <p:spPr>
          <a:xfrm>
            <a:off x="448056" y="2651760"/>
            <a:ext cx="4818888" cy="1623061"/>
          </a:xfrm>
        </p:spPr>
        <p:txBody>
          <a:bodyPr anchor="t">
            <a:normAutofit fontScale="92500" lnSpcReduction="20000"/>
          </a:bodyPr>
          <a:lstStyle/>
          <a:p>
            <a:r>
              <a:rPr lang="en-GB" altLang="en-US" sz="1900" dirty="0"/>
              <a:t>Initial thematic analysis</a:t>
            </a:r>
          </a:p>
          <a:p>
            <a:r>
              <a:rPr lang="en-GB" altLang="en-US" sz="1900" dirty="0"/>
              <a:t>Previous actions on theme</a:t>
            </a:r>
          </a:p>
          <a:p>
            <a:r>
              <a:rPr lang="en-GB" sz="1900" dirty="0"/>
              <a:t>Questions on each theme</a:t>
            </a:r>
          </a:p>
          <a:p>
            <a:r>
              <a:rPr lang="en-GB" sz="1900" dirty="0"/>
              <a:t>Overview Report V1</a:t>
            </a:r>
          </a:p>
          <a:p>
            <a:r>
              <a:rPr lang="en-GB" sz="1900" dirty="0"/>
              <a:t>WORKSHOP</a:t>
            </a:r>
          </a:p>
          <a:p>
            <a:endParaRPr lang="en-GB" sz="1900" dirty="0"/>
          </a:p>
        </p:txBody>
      </p:sp>
      <p:sp>
        <p:nvSpPr>
          <p:cNvPr id="4" name="Date Placeholder 3"/>
          <p:cNvSpPr>
            <a:spLocks noGrp="1"/>
          </p:cNvSpPr>
          <p:nvPr>
            <p:ph type="dt" sz="half" idx="10"/>
          </p:nvPr>
        </p:nvSpPr>
        <p:spPr>
          <a:xfrm>
            <a:off x="838200" y="6356350"/>
            <a:ext cx="2743200" cy="365125"/>
          </a:xfrm>
        </p:spPr>
        <p:txBody>
          <a:bodyPr>
            <a:normAutofit/>
          </a:bodyPr>
          <a:lstStyle/>
          <a:p>
            <a:pPr>
              <a:spcAft>
                <a:spcPts val="600"/>
              </a:spcAft>
            </a:pPr>
            <a:r>
              <a:rPr lang="en-GB"/>
              <a:t>29/11/2015</a:t>
            </a:r>
            <a:endParaRPr lang="en-US"/>
          </a:p>
        </p:txBody>
      </p:sp>
      <p:sp>
        <p:nvSpPr>
          <p:cNvPr id="5" name="Footer Placeholder 4"/>
          <p:cNvSpPr>
            <a:spLocks noGrp="1"/>
          </p:cNvSpPr>
          <p:nvPr>
            <p:ph type="ftr" sz="quarter" idx="11"/>
          </p:nvPr>
        </p:nvSpPr>
        <p:spPr>
          <a:xfrm>
            <a:off x="4038600" y="6356350"/>
            <a:ext cx="4114800" cy="365125"/>
          </a:xfrm>
        </p:spPr>
        <p:txBody>
          <a:bodyPr>
            <a:normAutofit/>
          </a:bodyPr>
          <a:lstStyle/>
          <a:p>
            <a:pPr>
              <a:spcAft>
                <a:spcPts val="600"/>
              </a:spcAft>
            </a:pPr>
            <a:r>
              <a:rPr lang="en-US"/>
              <a:t>402k Consultancy Ltd.</a:t>
            </a:r>
          </a:p>
        </p:txBody>
      </p:sp>
      <p:sp>
        <p:nvSpPr>
          <p:cNvPr id="6" name="Slide Number Placeholder 5"/>
          <p:cNvSpPr>
            <a:spLocks noGrp="1"/>
          </p:cNvSpPr>
          <p:nvPr>
            <p:ph type="sldNum" sz="quarter" idx="12"/>
          </p:nvPr>
        </p:nvSpPr>
        <p:spPr>
          <a:xfrm>
            <a:off x="8610600" y="6356350"/>
            <a:ext cx="2743200" cy="365125"/>
          </a:xfrm>
        </p:spPr>
        <p:txBody>
          <a:bodyPr>
            <a:normAutofit/>
          </a:bodyPr>
          <a:lstStyle/>
          <a:p>
            <a:pPr>
              <a:spcAft>
                <a:spcPts val="600"/>
              </a:spcAft>
            </a:pPr>
            <a:fld id="{DE253993-12BE-3443-8A7A-2523E6C8C67E}" type="slidenum">
              <a:rPr lang="en-US" smtClean="0"/>
              <a:pPr>
                <a:spcAft>
                  <a:spcPts val="600"/>
                </a:spcAft>
              </a:pPr>
              <a:t>5</a:t>
            </a:fld>
            <a:endParaRPr lang="en-US"/>
          </a:p>
        </p:txBody>
      </p:sp>
      <p:graphicFrame>
        <p:nvGraphicFramePr>
          <p:cNvPr id="10" name="Table 10">
            <a:extLst>
              <a:ext uri="{FF2B5EF4-FFF2-40B4-BE49-F238E27FC236}">
                <a16:creationId xmlns:a16="http://schemas.microsoft.com/office/drawing/2014/main" id="{891D7B51-A911-E849-8909-C09045EF6274}"/>
              </a:ext>
            </a:extLst>
          </p:cNvPr>
          <p:cNvGraphicFramePr>
            <a:graphicFrameLocks noGrp="1"/>
          </p:cNvGraphicFramePr>
          <p:nvPr>
            <p:extLst>
              <p:ext uri="{D42A27DB-BD31-4B8C-83A1-F6EECF244321}">
                <p14:modId xmlns:p14="http://schemas.microsoft.com/office/powerpoint/2010/main" val="3361279840"/>
              </p:ext>
            </p:extLst>
          </p:nvPr>
        </p:nvGraphicFramePr>
        <p:xfrm>
          <a:off x="5881116" y="961406"/>
          <a:ext cx="5458968" cy="5182076"/>
        </p:xfrm>
        <a:graphic>
          <a:graphicData uri="http://schemas.openxmlformats.org/drawingml/2006/table">
            <a:tbl>
              <a:tblPr firstRow="1" bandRow="1">
                <a:tableStyleId>{5C22544A-7EE6-4342-B048-85BDC9FD1C3A}</a:tableStyleId>
              </a:tblPr>
              <a:tblGrid>
                <a:gridCol w="5458968">
                  <a:extLst>
                    <a:ext uri="{9D8B030D-6E8A-4147-A177-3AD203B41FA5}">
                      <a16:colId xmlns:a16="http://schemas.microsoft.com/office/drawing/2014/main" val="2178187694"/>
                    </a:ext>
                  </a:extLst>
                </a:gridCol>
              </a:tblGrid>
              <a:tr h="453795">
                <a:tc>
                  <a:txBody>
                    <a:bodyPr/>
                    <a:lstStyle/>
                    <a:p>
                      <a:r>
                        <a:rPr lang="en-GB" sz="2400" dirty="0"/>
                        <a:t>Workshop Key Questions e.g.</a:t>
                      </a:r>
                    </a:p>
                  </a:txBody>
                  <a:tcPr marL="122159" marR="122159" marT="61079" marB="61079"/>
                </a:tc>
                <a:extLst>
                  <a:ext uri="{0D108BD9-81ED-4DB2-BD59-A6C34878D82A}">
                    <a16:rowId xmlns:a16="http://schemas.microsoft.com/office/drawing/2014/main" val="2774128229"/>
                  </a:ext>
                </a:extLst>
              </a:tr>
              <a:tr h="453795">
                <a:tc>
                  <a:txBody>
                    <a:bodyPr/>
                    <a:lstStyle/>
                    <a:p>
                      <a:r>
                        <a:rPr lang="en-GB" sz="1800" b="1" kern="1200" dirty="0">
                          <a:solidFill>
                            <a:schemeClr val="dk1"/>
                          </a:solidFill>
                          <a:effectLst/>
                          <a:latin typeface="+mn-lt"/>
                          <a:ea typeface="+mn-ea"/>
                          <a:cs typeface="+mn-cs"/>
                        </a:rPr>
                        <a:t>Questions for Learning Event</a:t>
                      </a:r>
                      <a:endParaRPr lang="en-GB" sz="1800" kern="1200" dirty="0">
                        <a:solidFill>
                          <a:schemeClr val="dk1"/>
                        </a:solidFill>
                        <a:effectLst/>
                        <a:latin typeface="+mn-lt"/>
                        <a:ea typeface="+mn-ea"/>
                        <a:cs typeface="+mn-cs"/>
                      </a:endParaRPr>
                    </a:p>
                    <a:p>
                      <a:r>
                        <a:rPr lang="en-GB" sz="1800" kern="1200" dirty="0">
                          <a:solidFill>
                            <a:schemeClr val="dk1"/>
                          </a:solidFill>
                          <a:effectLst/>
                          <a:latin typeface="+mn-lt"/>
                          <a:ea typeface="+mn-ea"/>
                          <a:cs typeface="+mn-cs"/>
                        </a:rPr>
                        <a:t>What needed to happen to support JD to receive services that did not retraumatise? How do we know what 'good' would have looked like?</a:t>
                      </a:r>
                    </a:p>
                    <a:p>
                      <a:r>
                        <a:rPr lang="en-GB" sz="1800" kern="1200" dirty="0">
                          <a:solidFill>
                            <a:schemeClr val="dk1"/>
                          </a:solidFill>
                          <a:effectLst/>
                          <a:latin typeface="+mn-lt"/>
                          <a:ea typeface="+mn-ea"/>
                          <a:cs typeface="+mn-cs"/>
                        </a:rPr>
                        <a:t>﻿﻿﻿How does that compare to what actually happened?</a:t>
                      </a:r>
                    </a:p>
                    <a:p>
                      <a:r>
                        <a:rPr lang="en-GB" sz="1800" kern="1200" dirty="0">
                          <a:solidFill>
                            <a:schemeClr val="dk1"/>
                          </a:solidFill>
                          <a:effectLst/>
                          <a:latin typeface="+mn-lt"/>
                          <a:ea typeface="+mn-ea"/>
                          <a:cs typeface="+mn-cs"/>
                        </a:rPr>
                        <a:t>﻿﻿PAST How usual, standard, typical were the different aspects of the responses at the time?</a:t>
                      </a:r>
                    </a:p>
                    <a:p>
                      <a:r>
                        <a:rPr lang="en-GB" sz="1800" kern="1200" dirty="0">
                          <a:solidFill>
                            <a:schemeClr val="dk1"/>
                          </a:solidFill>
                          <a:effectLst/>
                          <a:latin typeface="+mn-lt"/>
                          <a:ea typeface="+mn-ea"/>
                          <a:cs typeface="+mn-cs"/>
                        </a:rPr>
                        <a:t>PRESENT Would the same response be likely now?</a:t>
                      </a:r>
                    </a:p>
                    <a:p>
                      <a:r>
                        <a:rPr lang="en-GB" sz="1800" kern="1200" dirty="0">
                          <a:solidFill>
                            <a:schemeClr val="dk1"/>
                          </a:solidFill>
                          <a:effectLst/>
                          <a:latin typeface="+mn-lt"/>
                          <a:ea typeface="+mn-ea"/>
                          <a:cs typeface="+mn-cs"/>
                        </a:rPr>
                        <a:t>PAST What were the respective supports, constraints and barriers for trauma informed practice?</a:t>
                      </a:r>
                    </a:p>
                    <a:p>
                      <a:r>
                        <a:rPr lang="en-GB" sz="1800" kern="1200" dirty="0">
                          <a:solidFill>
                            <a:schemeClr val="dk1"/>
                          </a:solidFill>
                          <a:effectLst/>
                          <a:latin typeface="+mn-lt"/>
                          <a:ea typeface="+mn-ea"/>
                          <a:cs typeface="+mn-cs"/>
                        </a:rPr>
                        <a:t>PRESENT Do these factors still hold today? Have the actions already addressed the issue</a:t>
                      </a:r>
                    </a:p>
                    <a:p>
                      <a:r>
                        <a:rPr lang="en-GB" sz="1800" kern="1200" dirty="0">
                          <a:solidFill>
                            <a:schemeClr val="dk1"/>
                          </a:solidFill>
                          <a:effectLst/>
                          <a:latin typeface="+mn-lt"/>
                          <a:ea typeface="+mn-ea"/>
                          <a:cs typeface="+mn-cs"/>
                        </a:rPr>
                        <a:t>What more do we need to do?</a:t>
                      </a:r>
                    </a:p>
                    <a:p>
                      <a:r>
                        <a:rPr lang="en-GB" sz="1800" kern="1200" dirty="0">
                          <a:solidFill>
                            <a:schemeClr val="dk1"/>
                          </a:solidFill>
                          <a:effectLst/>
                          <a:latin typeface="+mn-lt"/>
                          <a:ea typeface="+mn-ea"/>
                          <a:cs typeface="+mn-cs"/>
                        </a:rPr>
                        <a:t> </a:t>
                      </a:r>
                    </a:p>
                    <a:p>
                      <a:br>
                        <a:rPr lang="en-GB" sz="2400" dirty="0">
                          <a:effectLst/>
                        </a:rPr>
                      </a:br>
                      <a:endParaRPr lang="en-GB" sz="2400" dirty="0"/>
                    </a:p>
                  </a:txBody>
                  <a:tcPr marL="122159" marR="122159" marT="61079" marB="61079"/>
                </a:tc>
                <a:extLst>
                  <a:ext uri="{0D108BD9-81ED-4DB2-BD59-A6C34878D82A}">
                    <a16:rowId xmlns:a16="http://schemas.microsoft.com/office/drawing/2014/main" val="3491496132"/>
                  </a:ext>
                </a:extLst>
              </a:tr>
            </a:tbl>
          </a:graphicData>
        </a:graphic>
      </p:graphicFrame>
      <p:pic>
        <p:nvPicPr>
          <p:cNvPr id="7" name="Audio 6">
            <a:extLst>
              <a:ext uri="{FF2B5EF4-FFF2-40B4-BE49-F238E27FC236}">
                <a16:creationId xmlns:a16="http://schemas.microsoft.com/office/drawing/2014/main" id="{663C9011-2CD6-CEB7-5282-5071AAADA60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3944556016"/>
      </p:ext>
    </p:extLst>
  </p:cSld>
  <p:clrMapOvr>
    <a:masterClrMapping/>
  </p:clrMapOvr>
  <mc:AlternateContent xmlns:mc="http://schemas.openxmlformats.org/markup-compatibility/2006" xmlns:p14="http://schemas.microsoft.com/office/powerpoint/2010/main">
    <mc:Choice Requires="p14">
      <p:transition spd="slow" p14:dur="2000" advTm="122208"/>
    </mc:Choice>
    <mc:Fallback xmlns="">
      <p:transition spd="slow" advTm="12220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3FF881-94E1-6D44-9295-A34FF0A050C1}"/>
              </a:ext>
            </a:extLst>
          </p:cNvPr>
          <p:cNvSpPr>
            <a:spLocks noGrp="1"/>
          </p:cNvSpPr>
          <p:nvPr>
            <p:ph type="title"/>
          </p:nvPr>
        </p:nvSpPr>
        <p:spPr>
          <a:xfrm>
            <a:off x="6094105" y="802955"/>
            <a:ext cx="4977976" cy="1454051"/>
          </a:xfrm>
        </p:spPr>
        <p:txBody>
          <a:bodyPr>
            <a:normAutofit fontScale="90000"/>
          </a:bodyPr>
          <a:lstStyle/>
          <a:p>
            <a:r>
              <a:rPr lang="en-GB" sz="3600" b="1" dirty="0">
                <a:solidFill>
                  <a:schemeClr val="tx2"/>
                </a:solidFill>
              </a:rPr>
              <a:t>Feedback on process: </a:t>
            </a:r>
            <a:br>
              <a:rPr lang="en-GB" sz="3600" b="1" dirty="0">
                <a:solidFill>
                  <a:schemeClr val="tx2"/>
                </a:solidFill>
              </a:rPr>
            </a:br>
            <a:r>
              <a:rPr lang="en-GB" sz="3600" b="1" dirty="0">
                <a:solidFill>
                  <a:schemeClr val="tx2"/>
                </a:solidFill>
              </a:rPr>
              <a:t>Summary- James</a:t>
            </a:r>
            <a:br>
              <a:rPr lang="en-GB" sz="3600" dirty="0">
                <a:solidFill>
                  <a:schemeClr val="tx2"/>
                </a:solidFill>
              </a:rPr>
            </a:br>
            <a:endParaRPr lang="en-US" sz="3600" dirty="0">
              <a:solidFill>
                <a:schemeClr val="tx2"/>
              </a:solidFill>
            </a:endParaRPr>
          </a:p>
        </p:txBody>
      </p:sp>
      <p:pic>
        <p:nvPicPr>
          <p:cNvPr id="10" name="Graphic 9" descr="Chat">
            <a:extLst>
              <a:ext uri="{FF2B5EF4-FFF2-40B4-BE49-F238E27FC236}">
                <a16:creationId xmlns:a16="http://schemas.microsoft.com/office/drawing/2014/main" id="{714C4D8D-237F-DC79-D4CB-C6693D45DA8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6951" y="1793846"/>
            <a:ext cx="3620021" cy="3620021"/>
          </a:xfrm>
          <a:prstGeom prst="rect">
            <a:avLst/>
          </a:prstGeom>
        </p:spPr>
      </p:pic>
      <p:sp>
        <p:nvSpPr>
          <p:cNvPr id="3" name="Content Placeholder 2">
            <a:extLst>
              <a:ext uri="{FF2B5EF4-FFF2-40B4-BE49-F238E27FC236}">
                <a16:creationId xmlns:a16="http://schemas.microsoft.com/office/drawing/2014/main" id="{1C34F2B0-677D-FC4C-8714-0B538C22AB75}"/>
              </a:ext>
            </a:extLst>
          </p:cNvPr>
          <p:cNvSpPr>
            <a:spLocks noGrp="1"/>
          </p:cNvSpPr>
          <p:nvPr>
            <p:ph idx="1"/>
          </p:nvPr>
        </p:nvSpPr>
        <p:spPr>
          <a:xfrm>
            <a:off x="6090574" y="2421682"/>
            <a:ext cx="4977578" cy="3639289"/>
          </a:xfrm>
        </p:spPr>
        <p:txBody>
          <a:bodyPr anchor="ctr">
            <a:normAutofit/>
          </a:bodyPr>
          <a:lstStyle/>
          <a:p>
            <a:r>
              <a:rPr lang="en-GB" sz="1800" dirty="0">
                <a:solidFill>
                  <a:schemeClr val="tx2"/>
                </a:solidFill>
              </a:rPr>
              <a:t>Open and honest conversations</a:t>
            </a:r>
          </a:p>
          <a:p>
            <a:r>
              <a:rPr lang="en-GB" sz="1800" dirty="0">
                <a:solidFill>
                  <a:schemeClr val="tx2"/>
                </a:solidFill>
              </a:rPr>
              <a:t>Insightful process; learned a lot</a:t>
            </a:r>
          </a:p>
          <a:p>
            <a:r>
              <a:rPr lang="en-GB" sz="1800" dirty="0">
                <a:solidFill>
                  <a:schemeClr val="tx2"/>
                </a:solidFill>
              </a:rPr>
              <a:t>Well organised</a:t>
            </a:r>
          </a:p>
          <a:p>
            <a:r>
              <a:rPr lang="en-GB" sz="1800" dirty="0">
                <a:solidFill>
                  <a:schemeClr val="tx2"/>
                </a:solidFill>
              </a:rPr>
              <a:t>Not to make assumptions</a:t>
            </a:r>
          </a:p>
          <a:p>
            <a:r>
              <a:rPr lang="en-GB" sz="1800" dirty="0">
                <a:solidFill>
                  <a:schemeClr val="tx2"/>
                </a:solidFill>
              </a:rPr>
              <a:t>Professional curiosity with carer\</a:t>
            </a:r>
          </a:p>
          <a:p>
            <a:r>
              <a:rPr lang="en-GB" sz="1800" dirty="0">
                <a:solidFill>
                  <a:schemeClr val="tx2"/>
                </a:solidFill>
              </a:rPr>
              <a:t>Networking was useful </a:t>
            </a:r>
          </a:p>
          <a:p>
            <a:endParaRPr lang="en-GB" sz="1800" dirty="0">
              <a:solidFill>
                <a:schemeClr val="tx2"/>
              </a:solidFill>
            </a:endParaRPr>
          </a:p>
          <a:p>
            <a:endParaRPr lang="en-US" sz="1800" dirty="0">
              <a:solidFill>
                <a:schemeClr val="tx2"/>
              </a:solidFill>
            </a:endParaRPr>
          </a:p>
          <a:p>
            <a:endParaRPr lang="en-US" sz="1800" dirty="0">
              <a:solidFill>
                <a:schemeClr val="tx2"/>
              </a:solidFill>
            </a:endParaRPr>
          </a:p>
        </p:txBody>
      </p:sp>
      <p:sp>
        <p:nvSpPr>
          <p:cNvPr id="5" name="Footer Placeholder 4">
            <a:extLst>
              <a:ext uri="{FF2B5EF4-FFF2-40B4-BE49-F238E27FC236}">
                <a16:creationId xmlns:a16="http://schemas.microsoft.com/office/drawing/2014/main" id="{789693B9-7CCA-C64D-A925-F78518429A9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402k Consultancy Ltd.</a:t>
            </a:r>
          </a:p>
        </p:txBody>
      </p:sp>
      <p:grpSp>
        <p:nvGrpSpPr>
          <p:cNvPr id="17" name="Group 16">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18" name="Freeform: Shape 17">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Date Placeholder 3">
            <a:extLst>
              <a:ext uri="{FF2B5EF4-FFF2-40B4-BE49-F238E27FC236}">
                <a16:creationId xmlns:a16="http://schemas.microsoft.com/office/drawing/2014/main" id="{FE7DEC00-A811-1541-A3B7-E0BD4AB63AD8}"/>
              </a:ext>
            </a:extLst>
          </p:cNvPr>
          <p:cNvSpPr>
            <a:spLocks noGrp="1"/>
          </p:cNvSpPr>
          <p:nvPr>
            <p:ph type="dt" sz="half" idx="10"/>
          </p:nvPr>
        </p:nvSpPr>
        <p:spPr>
          <a:xfrm>
            <a:off x="804672" y="6356350"/>
            <a:ext cx="2743200" cy="365125"/>
          </a:xfrm>
        </p:spPr>
        <p:txBody>
          <a:bodyPr>
            <a:normAutofit/>
          </a:bodyPr>
          <a:lstStyle/>
          <a:p>
            <a:pPr>
              <a:spcAft>
                <a:spcPts val="600"/>
              </a:spcAft>
            </a:pPr>
            <a:r>
              <a:rPr lang="en-GB"/>
              <a:t>29/11/2015</a:t>
            </a:r>
            <a:endParaRPr lang="en-US"/>
          </a:p>
        </p:txBody>
      </p:sp>
      <p:sp>
        <p:nvSpPr>
          <p:cNvPr id="6" name="Slide Number Placeholder 5">
            <a:extLst>
              <a:ext uri="{FF2B5EF4-FFF2-40B4-BE49-F238E27FC236}">
                <a16:creationId xmlns:a16="http://schemas.microsoft.com/office/drawing/2014/main" id="{5A28201C-F0AA-344F-B141-F3A7778D33A1}"/>
              </a:ext>
            </a:extLst>
          </p:cNvPr>
          <p:cNvSpPr>
            <a:spLocks noGrp="1"/>
          </p:cNvSpPr>
          <p:nvPr>
            <p:ph type="sldNum" sz="quarter" idx="12"/>
          </p:nvPr>
        </p:nvSpPr>
        <p:spPr>
          <a:xfrm>
            <a:off x="8610600" y="6356350"/>
            <a:ext cx="2743200" cy="365125"/>
          </a:xfrm>
        </p:spPr>
        <p:txBody>
          <a:bodyPr>
            <a:normAutofit/>
          </a:bodyPr>
          <a:lstStyle/>
          <a:p>
            <a:pPr>
              <a:spcAft>
                <a:spcPts val="600"/>
              </a:spcAft>
            </a:pPr>
            <a:fld id="{DE253993-12BE-3443-8A7A-2523E6C8C67E}" type="slidenum">
              <a:rPr lang="en-US" smtClean="0"/>
              <a:pPr>
                <a:spcAft>
                  <a:spcPts val="600"/>
                </a:spcAft>
              </a:pPr>
              <a:t>6</a:t>
            </a:fld>
            <a:endParaRPr lang="en-US"/>
          </a:p>
        </p:txBody>
      </p:sp>
      <p:pic>
        <p:nvPicPr>
          <p:cNvPr id="8" name="Audio 7">
            <a:extLst>
              <a:ext uri="{FF2B5EF4-FFF2-40B4-BE49-F238E27FC236}">
                <a16:creationId xmlns:a16="http://schemas.microsoft.com/office/drawing/2014/main" id="{8E6154A7-13FD-D142-2F3A-C46CEA3995B4}"/>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2806387142"/>
      </p:ext>
    </p:extLst>
  </p:cSld>
  <p:clrMapOvr>
    <a:masterClrMapping/>
  </p:clrMapOvr>
  <mc:AlternateContent xmlns:mc="http://schemas.openxmlformats.org/markup-compatibility/2006" xmlns:p14="http://schemas.microsoft.com/office/powerpoint/2010/main">
    <mc:Choice Requires="p14">
      <p:transition spd="slow" p14:dur="2000" advTm="39872"/>
    </mc:Choice>
    <mc:Fallback xmlns="">
      <p:transition spd="slow" advTm="3987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33" name="Freeform: Shape 3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38" name="Freeform: Shape 3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3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 name="Title 6">
            <a:extLst>
              <a:ext uri="{FF2B5EF4-FFF2-40B4-BE49-F238E27FC236}">
                <a16:creationId xmlns:a16="http://schemas.microsoft.com/office/drawing/2014/main" id="{7DEBED76-D51E-AB65-2371-EEB1C1E10F39}"/>
              </a:ext>
            </a:extLst>
          </p:cNvPr>
          <p:cNvSpPr>
            <a:spLocks noGrp="1"/>
          </p:cNvSpPr>
          <p:nvPr>
            <p:ph type="title"/>
          </p:nvPr>
        </p:nvSpPr>
        <p:spPr>
          <a:xfrm>
            <a:off x="3215729" y="1764407"/>
            <a:ext cx="5760846" cy="2310312"/>
          </a:xfrm>
        </p:spPr>
        <p:txBody>
          <a:bodyPr vert="horz" lIns="91440" tIns="45720" rIns="91440" bIns="45720" rtlCol="0" anchor="b">
            <a:normAutofit/>
          </a:bodyPr>
          <a:lstStyle/>
          <a:p>
            <a:pPr algn="ctr"/>
            <a:r>
              <a:rPr lang="en-US" sz="5200" b="1" kern="1200">
                <a:solidFill>
                  <a:schemeClr val="tx2"/>
                </a:solidFill>
                <a:latin typeface="+mj-lt"/>
                <a:ea typeface="+mj-ea"/>
                <a:cs typeface="+mj-cs"/>
              </a:rPr>
              <a:t>Meetings with Family</a:t>
            </a:r>
          </a:p>
        </p:txBody>
      </p:sp>
      <p:sp>
        <p:nvSpPr>
          <p:cNvPr id="4" name="Date Placeholder 3">
            <a:extLst>
              <a:ext uri="{FF2B5EF4-FFF2-40B4-BE49-F238E27FC236}">
                <a16:creationId xmlns:a16="http://schemas.microsoft.com/office/drawing/2014/main" id="{70ADF10B-0A16-1C1F-7430-2EE1C952A9EF}"/>
              </a:ext>
            </a:extLst>
          </p:cNvPr>
          <p:cNvSpPr>
            <a:spLocks noGrp="1"/>
          </p:cNvSpPr>
          <p:nvPr>
            <p:ph type="dt" sz="half" idx="10"/>
          </p:nvPr>
        </p:nvSpPr>
        <p:spPr>
          <a:xfrm>
            <a:off x="804672" y="6356350"/>
            <a:ext cx="2743200" cy="365125"/>
          </a:xfrm>
        </p:spPr>
        <p:txBody>
          <a:bodyPr vert="horz" lIns="91440" tIns="45720" rIns="91440" bIns="45720" rtlCol="0" anchor="ctr">
            <a:normAutofit/>
          </a:bodyPr>
          <a:lstStyle/>
          <a:p>
            <a:pPr>
              <a:spcAft>
                <a:spcPts val="600"/>
              </a:spcAft>
            </a:pPr>
            <a:r>
              <a:rPr lang="en-US"/>
              <a:t>29/11/2015</a:t>
            </a:r>
          </a:p>
        </p:txBody>
      </p:sp>
      <p:sp>
        <p:nvSpPr>
          <p:cNvPr id="5" name="Footer Placeholder 4">
            <a:extLst>
              <a:ext uri="{FF2B5EF4-FFF2-40B4-BE49-F238E27FC236}">
                <a16:creationId xmlns:a16="http://schemas.microsoft.com/office/drawing/2014/main" id="{6FC18152-355B-D5D0-07F4-D6A07332DBFC}"/>
              </a:ext>
            </a:extLst>
          </p:cNvPr>
          <p:cNvSpPr>
            <a:spLocks noGrp="1"/>
          </p:cNvSpPr>
          <p:nvPr>
            <p:ph type="ftr" sz="quarter" idx="11"/>
          </p:nvPr>
        </p:nvSpPr>
        <p:spPr>
          <a:xfrm>
            <a:off x="804672" y="5991225"/>
            <a:ext cx="2544388" cy="365125"/>
          </a:xfrm>
        </p:spPr>
        <p:txBody>
          <a:bodyPr vert="horz" lIns="91440" tIns="45720" rIns="91440" bIns="45720" rtlCol="0" anchor="ctr">
            <a:normAutofit/>
          </a:bodyPr>
          <a:lstStyle/>
          <a:p>
            <a:pPr algn="l">
              <a:spcAft>
                <a:spcPts val="600"/>
              </a:spcAft>
            </a:pPr>
            <a:r>
              <a:rPr lang="en-US" kern="1200">
                <a:solidFill>
                  <a:schemeClr val="tx1">
                    <a:tint val="75000"/>
                  </a:schemeClr>
                </a:solidFill>
                <a:latin typeface="+mn-lt"/>
                <a:ea typeface="+mn-ea"/>
                <a:cs typeface="+mn-cs"/>
              </a:rPr>
              <a:t>402k Consultancy Ltd.</a:t>
            </a:r>
          </a:p>
        </p:txBody>
      </p:sp>
      <p:sp>
        <p:nvSpPr>
          <p:cNvPr id="6" name="Slide Number Placeholder 5">
            <a:extLst>
              <a:ext uri="{FF2B5EF4-FFF2-40B4-BE49-F238E27FC236}">
                <a16:creationId xmlns:a16="http://schemas.microsoft.com/office/drawing/2014/main" id="{913A616F-DB95-DF77-6C31-43D38749855F}"/>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DE253993-12BE-3443-8A7A-2523E6C8C67E}" type="slidenum">
              <a:rPr lang="en-US"/>
              <a:pPr>
                <a:spcAft>
                  <a:spcPts val="600"/>
                </a:spcAft>
              </a:pPr>
              <a:t>7</a:t>
            </a:fld>
            <a:endParaRPr lang="en-US"/>
          </a:p>
        </p:txBody>
      </p:sp>
      <p:pic>
        <p:nvPicPr>
          <p:cNvPr id="3" name="Audio 2">
            <a:extLst>
              <a:ext uri="{FF2B5EF4-FFF2-40B4-BE49-F238E27FC236}">
                <a16:creationId xmlns:a16="http://schemas.microsoft.com/office/drawing/2014/main" id="{D145E438-B624-DED0-E565-CAB870CBECB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2365156542"/>
      </p:ext>
    </p:extLst>
  </p:cSld>
  <p:clrMapOvr>
    <a:masterClrMapping/>
  </p:clrMapOvr>
  <mc:AlternateContent xmlns:mc="http://schemas.openxmlformats.org/markup-compatibility/2006" xmlns:p14="http://schemas.microsoft.com/office/powerpoint/2010/main">
    <mc:Choice Requires="p14">
      <p:transition spd="slow" p14:dur="2000" advTm="44294"/>
    </mc:Choice>
    <mc:Fallback xmlns="">
      <p:transition spd="slow" advTm="4429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6" name="Group 15">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7" name="Freeform: Shape 16">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Title 5">
            <a:extLst>
              <a:ext uri="{FF2B5EF4-FFF2-40B4-BE49-F238E27FC236}">
                <a16:creationId xmlns:a16="http://schemas.microsoft.com/office/drawing/2014/main" id="{6387089A-C77C-CA7E-0F09-FDE17217F3F6}"/>
              </a:ext>
            </a:extLst>
          </p:cNvPr>
          <p:cNvSpPr>
            <a:spLocks noGrp="1"/>
          </p:cNvSpPr>
          <p:nvPr>
            <p:ph type="title"/>
          </p:nvPr>
        </p:nvSpPr>
        <p:spPr>
          <a:xfrm>
            <a:off x="640080" y="1243013"/>
            <a:ext cx="3855720" cy="4371974"/>
          </a:xfrm>
        </p:spPr>
        <p:txBody>
          <a:bodyPr>
            <a:normAutofit/>
          </a:bodyPr>
          <a:lstStyle/>
          <a:p>
            <a:r>
              <a:rPr lang="en-GB" sz="3600" b="1" kern="0">
                <a:solidFill>
                  <a:schemeClr val="tx2"/>
                </a:solidFill>
                <a:effectLst/>
                <a:latin typeface="Calibri" panose="020F0502020204030204" pitchFamily="34" charset="0"/>
                <a:ea typeface="Times New Roman" panose="02020603050405020304" pitchFamily="18" charset="0"/>
                <a:cs typeface="Calibri" panose="020F0502020204030204" pitchFamily="34" charset="0"/>
              </a:rPr>
              <a:t>Noted Good Practice</a:t>
            </a:r>
            <a:br>
              <a:rPr lang="en-GB" sz="3600" b="1" kern="0">
                <a:solidFill>
                  <a:schemeClr val="tx2"/>
                </a:solidFill>
                <a:effectLst/>
                <a:latin typeface="Calibri" panose="020F0502020204030204" pitchFamily="34" charset="0"/>
                <a:ea typeface="Times New Roman" panose="02020603050405020304" pitchFamily="18" charset="0"/>
                <a:cs typeface="Calibri" panose="020F0502020204030204" pitchFamily="34" charset="0"/>
              </a:rPr>
            </a:br>
            <a:endParaRPr lang="en-GB" sz="3600">
              <a:solidFill>
                <a:schemeClr val="tx2"/>
              </a:solidFill>
            </a:endParaRPr>
          </a:p>
        </p:txBody>
      </p:sp>
      <p:sp>
        <p:nvSpPr>
          <p:cNvPr id="7" name="Content Placeholder 6">
            <a:extLst>
              <a:ext uri="{FF2B5EF4-FFF2-40B4-BE49-F238E27FC236}">
                <a16:creationId xmlns:a16="http://schemas.microsoft.com/office/drawing/2014/main" id="{DD596A7C-9F94-4168-336D-A459441855E6}"/>
              </a:ext>
            </a:extLst>
          </p:cNvPr>
          <p:cNvSpPr>
            <a:spLocks noGrp="1"/>
          </p:cNvSpPr>
          <p:nvPr>
            <p:ph idx="1"/>
          </p:nvPr>
        </p:nvSpPr>
        <p:spPr>
          <a:xfrm>
            <a:off x="6172200" y="804672"/>
            <a:ext cx="5221224" cy="5230368"/>
          </a:xfrm>
        </p:spPr>
        <p:txBody>
          <a:bodyPr anchor="ctr">
            <a:normAutofit/>
          </a:bodyPr>
          <a:lstStyle/>
          <a:p>
            <a:pPr marL="342900" lvl="0" indent="-342900">
              <a:spcBef>
                <a:spcPts val="600"/>
              </a:spcBef>
              <a:spcAft>
                <a:spcPts val="800"/>
              </a:spcAft>
              <a:buFont typeface="Symbol" pitchFamily="2" charset="2"/>
              <a:buChar char=""/>
            </a:pPr>
            <a:r>
              <a:rPr lang="en-GB" sz="14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Several services offered outreach appointments</a:t>
            </a:r>
            <a:endParaRPr lang="en-GB" sz="14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indent="-342900">
              <a:spcBef>
                <a:spcPts val="600"/>
              </a:spcBef>
              <a:spcAft>
                <a:spcPts val="800"/>
              </a:spcAft>
              <a:buFont typeface="Symbol" pitchFamily="2" charset="2"/>
              <a:buChar char=""/>
            </a:pPr>
            <a:r>
              <a:rPr lang="en-GB" sz="1400" dirty="0">
                <a:solidFill>
                  <a:schemeClr val="tx2"/>
                </a:solidFill>
                <a:latin typeface="Calibri" panose="020F0502020204030204" pitchFamily="34" charset="0"/>
                <a:cs typeface="Times New Roman" panose="02020603050405020304" pitchFamily="18" charset="0"/>
              </a:rPr>
              <a:t>Services made repeated attempts to engage James</a:t>
            </a:r>
          </a:p>
          <a:p>
            <a:pPr marL="342900" indent="-342900">
              <a:spcBef>
                <a:spcPts val="600"/>
              </a:spcBef>
              <a:spcAft>
                <a:spcPts val="800"/>
              </a:spcAft>
              <a:buFont typeface="Symbol" pitchFamily="2" charset="2"/>
              <a:buChar char=""/>
            </a:pPr>
            <a:r>
              <a:rPr lang="en-GB" sz="1400" dirty="0">
                <a:solidFill>
                  <a:schemeClr val="tx2"/>
                </a:solidFill>
                <a:latin typeface="Calibri" panose="020F0502020204030204" pitchFamily="34" charset="0"/>
                <a:cs typeface="Times New Roman" panose="02020603050405020304" pitchFamily="18" charset="0"/>
              </a:rPr>
              <a:t>Some services were able to build good relationships with James</a:t>
            </a:r>
          </a:p>
          <a:p>
            <a:pPr marL="342900" indent="-342900">
              <a:spcBef>
                <a:spcPts val="600"/>
              </a:spcBef>
              <a:spcAft>
                <a:spcPts val="800"/>
              </a:spcAft>
              <a:buFont typeface="Symbol" pitchFamily="2" charset="2"/>
              <a:buChar char=""/>
            </a:pPr>
            <a:r>
              <a:rPr lang="en-GB" sz="1400" dirty="0">
                <a:solidFill>
                  <a:schemeClr val="tx2"/>
                </a:solidFill>
                <a:latin typeface="Calibri" panose="020F0502020204030204" pitchFamily="34" charset="0"/>
                <a:cs typeface="Times New Roman" panose="02020603050405020304" pitchFamily="18" charset="0"/>
              </a:rPr>
              <a:t>Good practice seen by the GP practice and the dietician in addressing some of the health care concerns.</a:t>
            </a:r>
          </a:p>
          <a:p>
            <a:pPr marL="342900" indent="-342900">
              <a:spcBef>
                <a:spcPts val="600"/>
              </a:spcBef>
              <a:spcAft>
                <a:spcPts val="800"/>
              </a:spcAft>
              <a:buFont typeface="Symbol" pitchFamily="2" charset="2"/>
              <a:buChar char=""/>
            </a:pPr>
            <a:r>
              <a:rPr lang="en-GB" sz="1400" dirty="0">
                <a:solidFill>
                  <a:schemeClr val="tx2"/>
                </a:solidFill>
                <a:latin typeface="Calibri" panose="020F0502020204030204" pitchFamily="34" charset="0"/>
                <a:cs typeface="Times New Roman" panose="02020603050405020304" pitchFamily="18" charset="0"/>
              </a:rPr>
              <a:t>Understanding that dependent drinkers have a level of functioning even when they have been drinking and it was only on occasions where James was intoxicated and not functioning that James would not be seen by professionals. </a:t>
            </a:r>
          </a:p>
          <a:p>
            <a:pPr marL="342900" indent="-342900">
              <a:spcBef>
                <a:spcPts val="600"/>
              </a:spcBef>
              <a:spcAft>
                <a:spcPts val="800"/>
              </a:spcAft>
              <a:buFont typeface="Symbol" pitchFamily="2" charset="2"/>
              <a:buChar char=""/>
            </a:pPr>
            <a:r>
              <a:rPr lang="en-GB" sz="1400" dirty="0">
                <a:solidFill>
                  <a:schemeClr val="tx2"/>
                </a:solidFill>
                <a:latin typeface="Calibri" panose="020F0502020204030204" pitchFamily="34" charset="0"/>
                <a:cs typeface="Times New Roman" panose="02020603050405020304" pitchFamily="18" charset="0"/>
              </a:rPr>
              <a:t>Dietician recognition of concerns </a:t>
            </a:r>
          </a:p>
          <a:p>
            <a:pPr marL="342900" indent="-342900">
              <a:spcBef>
                <a:spcPts val="600"/>
              </a:spcBef>
              <a:spcAft>
                <a:spcPts val="800"/>
              </a:spcAft>
              <a:buFont typeface="Symbol" pitchFamily="2" charset="2"/>
              <a:buChar char=""/>
            </a:pPr>
            <a:r>
              <a:rPr lang="en-GB" sz="1400" dirty="0">
                <a:solidFill>
                  <a:schemeClr val="tx2"/>
                </a:solidFill>
                <a:latin typeface="Calibri" panose="020F0502020204030204" pitchFamily="34" charset="0"/>
                <a:cs typeface="Times New Roman" panose="02020603050405020304" pitchFamily="18" charset="0"/>
              </a:rPr>
              <a:t>Making Safeguarding Personal approach from Adult Social Care. </a:t>
            </a:r>
          </a:p>
          <a:p>
            <a:pPr marL="342900" indent="-342900">
              <a:spcBef>
                <a:spcPts val="600"/>
              </a:spcBef>
              <a:spcAft>
                <a:spcPts val="800"/>
              </a:spcAft>
              <a:buFont typeface="Symbol" pitchFamily="2" charset="2"/>
              <a:buChar char=""/>
            </a:pPr>
            <a:r>
              <a:rPr lang="en-GB" sz="1400" dirty="0">
                <a:solidFill>
                  <a:schemeClr val="tx2"/>
                </a:solidFill>
                <a:latin typeface="Calibri" panose="020F0502020204030204" pitchFamily="34" charset="0"/>
                <a:cs typeface="Times New Roman" panose="02020603050405020304" pitchFamily="18" charset="0"/>
              </a:rPr>
              <a:t>Police understood interface between intoxication and mental capacity</a:t>
            </a:r>
          </a:p>
          <a:p>
            <a:pPr marL="342900" indent="-342900">
              <a:spcBef>
                <a:spcPts val="600"/>
              </a:spcBef>
              <a:spcAft>
                <a:spcPts val="800"/>
              </a:spcAft>
              <a:buFont typeface="Symbol" pitchFamily="2" charset="2"/>
              <a:buChar char=""/>
            </a:pPr>
            <a:r>
              <a:rPr lang="en-GB" sz="1400" dirty="0">
                <a:solidFill>
                  <a:schemeClr val="tx2"/>
                </a:solidFill>
                <a:latin typeface="Calibri" panose="020F0502020204030204" pitchFamily="34" charset="0"/>
                <a:cs typeface="Times New Roman" panose="02020603050405020304" pitchFamily="18" charset="0"/>
              </a:rPr>
              <a:t>Ambulance service used Best interest decision to convey to hospital </a:t>
            </a:r>
          </a:p>
          <a:p>
            <a:pPr marL="342900" indent="-342900">
              <a:spcBef>
                <a:spcPts val="600"/>
              </a:spcBef>
              <a:spcAft>
                <a:spcPts val="800"/>
              </a:spcAft>
              <a:buFont typeface="Symbol" pitchFamily="2" charset="2"/>
              <a:buChar char=""/>
            </a:pPr>
            <a:r>
              <a:rPr lang="en-GB" sz="1400" dirty="0">
                <a:solidFill>
                  <a:schemeClr val="tx2"/>
                </a:solidFill>
                <a:latin typeface="Calibri" panose="020F0502020204030204" pitchFamily="34" charset="0"/>
                <a:cs typeface="Times New Roman" panose="02020603050405020304" pitchFamily="18" charset="0"/>
              </a:rPr>
              <a:t>Professionals made use of the carer and sibling to support attendance at appointments </a:t>
            </a:r>
          </a:p>
        </p:txBody>
      </p:sp>
      <p:sp>
        <p:nvSpPr>
          <p:cNvPr id="3" name="Date Placeholder 2">
            <a:extLst>
              <a:ext uri="{FF2B5EF4-FFF2-40B4-BE49-F238E27FC236}">
                <a16:creationId xmlns:a16="http://schemas.microsoft.com/office/drawing/2014/main" id="{37EBA3EE-527D-C7BA-BE98-FF9D085433B1}"/>
              </a:ext>
            </a:extLst>
          </p:cNvPr>
          <p:cNvSpPr>
            <a:spLocks noGrp="1"/>
          </p:cNvSpPr>
          <p:nvPr>
            <p:ph type="dt" sz="half" idx="10"/>
          </p:nvPr>
        </p:nvSpPr>
        <p:spPr>
          <a:xfrm>
            <a:off x="804672" y="6356350"/>
            <a:ext cx="2743200" cy="365125"/>
          </a:xfrm>
        </p:spPr>
        <p:txBody>
          <a:bodyPr>
            <a:normAutofit/>
          </a:bodyPr>
          <a:lstStyle/>
          <a:p>
            <a:pPr>
              <a:spcAft>
                <a:spcPts val="600"/>
              </a:spcAft>
            </a:pPr>
            <a:r>
              <a:rPr lang="en-GB"/>
              <a:t>29/11/2015</a:t>
            </a:r>
            <a:endParaRPr lang="en-US"/>
          </a:p>
        </p:txBody>
      </p:sp>
      <p:sp>
        <p:nvSpPr>
          <p:cNvPr id="4" name="Footer Placeholder 3">
            <a:extLst>
              <a:ext uri="{FF2B5EF4-FFF2-40B4-BE49-F238E27FC236}">
                <a16:creationId xmlns:a16="http://schemas.microsoft.com/office/drawing/2014/main" id="{0B5515E5-78E7-C099-3308-78496759B939}"/>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402k Consultancy Ltd.</a:t>
            </a:r>
          </a:p>
        </p:txBody>
      </p:sp>
      <p:sp>
        <p:nvSpPr>
          <p:cNvPr id="5" name="Slide Number Placeholder 4">
            <a:extLst>
              <a:ext uri="{FF2B5EF4-FFF2-40B4-BE49-F238E27FC236}">
                <a16:creationId xmlns:a16="http://schemas.microsoft.com/office/drawing/2014/main" id="{590254B8-DE6F-5936-FCEF-D3B449DC2A54}"/>
              </a:ext>
            </a:extLst>
          </p:cNvPr>
          <p:cNvSpPr>
            <a:spLocks noGrp="1"/>
          </p:cNvSpPr>
          <p:nvPr>
            <p:ph type="sldNum" sz="quarter" idx="12"/>
          </p:nvPr>
        </p:nvSpPr>
        <p:spPr>
          <a:xfrm>
            <a:off x="8610600" y="6356350"/>
            <a:ext cx="2743200" cy="365125"/>
          </a:xfrm>
        </p:spPr>
        <p:txBody>
          <a:bodyPr>
            <a:normAutofit/>
          </a:bodyPr>
          <a:lstStyle/>
          <a:p>
            <a:pPr>
              <a:spcAft>
                <a:spcPts val="600"/>
              </a:spcAft>
            </a:pPr>
            <a:fld id="{DE253993-12BE-3443-8A7A-2523E6C8C67E}" type="slidenum">
              <a:rPr lang="en-US" smtClean="0"/>
              <a:pPr>
                <a:spcAft>
                  <a:spcPts val="600"/>
                </a:spcAft>
              </a:pPr>
              <a:t>8</a:t>
            </a:fld>
            <a:endParaRPr lang="en-US"/>
          </a:p>
        </p:txBody>
      </p:sp>
      <p:pic>
        <p:nvPicPr>
          <p:cNvPr id="11" name="Audio 10">
            <a:extLst>
              <a:ext uri="{FF2B5EF4-FFF2-40B4-BE49-F238E27FC236}">
                <a16:creationId xmlns:a16="http://schemas.microsoft.com/office/drawing/2014/main" id="{3BD3690A-6BD1-3196-0067-AE6E5E73CDA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2322668048"/>
      </p:ext>
    </p:extLst>
  </p:cSld>
  <p:clrMapOvr>
    <a:masterClrMapping/>
  </p:clrMapOvr>
  <mc:AlternateContent xmlns:mc="http://schemas.openxmlformats.org/markup-compatibility/2006" xmlns:p14="http://schemas.microsoft.com/office/powerpoint/2010/main">
    <mc:Choice Requires="p14">
      <p:transition spd="slow" p14:dur="2000" advTm="126400"/>
    </mc:Choice>
    <mc:Fallback xmlns="">
      <p:transition spd="slow" advTm="1264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5" name="Group 14">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6" name="Freeform: Shape 15">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F9A48A1B-4CB2-15C4-35D0-A13248960C62}"/>
              </a:ext>
            </a:extLst>
          </p:cNvPr>
          <p:cNvSpPr>
            <a:spLocks noGrp="1"/>
          </p:cNvSpPr>
          <p:nvPr>
            <p:ph type="title"/>
          </p:nvPr>
        </p:nvSpPr>
        <p:spPr>
          <a:xfrm>
            <a:off x="640080" y="1243013"/>
            <a:ext cx="3855720" cy="4371974"/>
          </a:xfrm>
        </p:spPr>
        <p:txBody>
          <a:bodyPr>
            <a:normAutofit/>
          </a:bodyPr>
          <a:lstStyle/>
          <a:p>
            <a:r>
              <a:rPr lang="en-GB" sz="36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What has already changed?</a:t>
            </a:r>
            <a:br>
              <a:rPr lang="en-GB" sz="36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rPr>
            </a:br>
            <a:endParaRPr lang="en-GB" sz="3600" dirty="0">
              <a:solidFill>
                <a:schemeClr val="tx2"/>
              </a:solidFill>
            </a:endParaRPr>
          </a:p>
        </p:txBody>
      </p:sp>
      <p:sp>
        <p:nvSpPr>
          <p:cNvPr id="3" name="Content Placeholder 2">
            <a:extLst>
              <a:ext uri="{FF2B5EF4-FFF2-40B4-BE49-F238E27FC236}">
                <a16:creationId xmlns:a16="http://schemas.microsoft.com/office/drawing/2014/main" id="{A72EEB33-BC09-4DF2-0C8A-303D7E5D3363}"/>
              </a:ext>
            </a:extLst>
          </p:cNvPr>
          <p:cNvSpPr>
            <a:spLocks noGrp="1"/>
          </p:cNvSpPr>
          <p:nvPr>
            <p:ph idx="1"/>
          </p:nvPr>
        </p:nvSpPr>
        <p:spPr>
          <a:xfrm>
            <a:off x="6172200" y="804672"/>
            <a:ext cx="5221224" cy="5230368"/>
          </a:xfrm>
        </p:spPr>
        <p:txBody>
          <a:bodyPr anchor="ctr">
            <a:normAutofit/>
          </a:bodyPr>
          <a:lstStyle/>
          <a:p>
            <a:r>
              <a:rPr lang="en-GB" sz="18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The Mental health NHS Trust now has an assertive outreach team who can offer a more trauma informed approach </a:t>
            </a:r>
            <a:br>
              <a:rPr lang="en-GB" sz="18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br>
            <a:endParaRPr lang="en-GB" sz="18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endParaRPr>
          </a:p>
          <a:p>
            <a:pPr lvl="0"/>
            <a:r>
              <a:rPr lang="en-GB" sz="1800" dirty="0">
                <a:solidFill>
                  <a:schemeClr val="tx2"/>
                </a:solidFill>
                <a:latin typeface="Calibri" panose="020F0502020204030204" pitchFamily="34" charset="0"/>
                <a:cs typeface="Times New Roman" panose="02020603050405020304" pitchFamily="18" charset="0"/>
              </a:rPr>
              <a:t>Specialist Substance issue social worker now in post in area where James lived</a:t>
            </a:r>
          </a:p>
          <a:p>
            <a:pPr lvl="0">
              <a:spcAft>
                <a:spcPts val="600"/>
              </a:spcAft>
            </a:pPr>
            <a:r>
              <a:rPr lang="en-GB" sz="1800" dirty="0">
                <a:solidFill>
                  <a:schemeClr val="tx2"/>
                </a:solidFill>
                <a:latin typeface="Calibri" panose="020F0502020204030204" pitchFamily="34" charset="0"/>
                <a:cs typeface="Times New Roman" panose="02020603050405020304" pitchFamily="18" charset="0"/>
              </a:rPr>
              <a:t>The workers from substance misuse services now work with the hospital alcohol liaison nurses to introduce the person to the community workers at a point before discharge.</a:t>
            </a:r>
          </a:p>
          <a:p>
            <a:pPr marL="0" indent="0">
              <a:buNone/>
            </a:pPr>
            <a:endParaRPr lang="en-GB" sz="1800" dirty="0">
              <a:solidFill>
                <a:schemeClr val="tx2"/>
              </a:solidFill>
            </a:endParaRPr>
          </a:p>
        </p:txBody>
      </p:sp>
      <p:sp>
        <p:nvSpPr>
          <p:cNvPr id="4" name="Date Placeholder 3">
            <a:extLst>
              <a:ext uri="{FF2B5EF4-FFF2-40B4-BE49-F238E27FC236}">
                <a16:creationId xmlns:a16="http://schemas.microsoft.com/office/drawing/2014/main" id="{BC01E419-6C15-68FD-EC44-A7026A7E9AFC}"/>
              </a:ext>
            </a:extLst>
          </p:cNvPr>
          <p:cNvSpPr>
            <a:spLocks noGrp="1"/>
          </p:cNvSpPr>
          <p:nvPr>
            <p:ph type="dt" sz="half" idx="10"/>
          </p:nvPr>
        </p:nvSpPr>
        <p:spPr>
          <a:xfrm>
            <a:off x="804672" y="6356350"/>
            <a:ext cx="2743200" cy="365125"/>
          </a:xfrm>
        </p:spPr>
        <p:txBody>
          <a:bodyPr>
            <a:normAutofit/>
          </a:bodyPr>
          <a:lstStyle/>
          <a:p>
            <a:pPr>
              <a:spcAft>
                <a:spcPts val="600"/>
              </a:spcAft>
            </a:pPr>
            <a:r>
              <a:rPr lang="en-GB"/>
              <a:t>29/11/2015</a:t>
            </a:r>
            <a:endParaRPr lang="en-US"/>
          </a:p>
        </p:txBody>
      </p:sp>
      <p:sp>
        <p:nvSpPr>
          <p:cNvPr id="5" name="Footer Placeholder 4">
            <a:extLst>
              <a:ext uri="{FF2B5EF4-FFF2-40B4-BE49-F238E27FC236}">
                <a16:creationId xmlns:a16="http://schemas.microsoft.com/office/drawing/2014/main" id="{BA075914-3F1D-3A0A-F0AC-583CF3C7546B}"/>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402k Consultancy Ltd.</a:t>
            </a:r>
          </a:p>
        </p:txBody>
      </p:sp>
      <p:sp>
        <p:nvSpPr>
          <p:cNvPr id="6" name="Slide Number Placeholder 5">
            <a:extLst>
              <a:ext uri="{FF2B5EF4-FFF2-40B4-BE49-F238E27FC236}">
                <a16:creationId xmlns:a16="http://schemas.microsoft.com/office/drawing/2014/main" id="{46801D0C-DD03-E776-69F5-089D9EE8EA1B}"/>
              </a:ext>
            </a:extLst>
          </p:cNvPr>
          <p:cNvSpPr>
            <a:spLocks noGrp="1"/>
          </p:cNvSpPr>
          <p:nvPr>
            <p:ph type="sldNum" sz="quarter" idx="12"/>
          </p:nvPr>
        </p:nvSpPr>
        <p:spPr>
          <a:xfrm>
            <a:off x="8610600" y="6356350"/>
            <a:ext cx="2743200" cy="365125"/>
          </a:xfrm>
        </p:spPr>
        <p:txBody>
          <a:bodyPr>
            <a:normAutofit/>
          </a:bodyPr>
          <a:lstStyle/>
          <a:p>
            <a:pPr>
              <a:spcAft>
                <a:spcPts val="600"/>
              </a:spcAft>
            </a:pPr>
            <a:fld id="{DE253993-12BE-3443-8A7A-2523E6C8C67E}" type="slidenum">
              <a:rPr lang="en-US" smtClean="0"/>
              <a:pPr>
                <a:spcAft>
                  <a:spcPts val="600"/>
                </a:spcAft>
              </a:pPr>
              <a:t>9</a:t>
            </a:fld>
            <a:endParaRPr lang="en-US"/>
          </a:p>
        </p:txBody>
      </p:sp>
      <p:pic>
        <p:nvPicPr>
          <p:cNvPr id="8" name="Audio 7">
            <a:extLst>
              <a:ext uri="{FF2B5EF4-FFF2-40B4-BE49-F238E27FC236}">
                <a16:creationId xmlns:a16="http://schemas.microsoft.com/office/drawing/2014/main" id="{4F51860D-B607-A2A8-3EE8-C3149ED522F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3910471919"/>
      </p:ext>
    </p:extLst>
  </p:cSld>
  <p:clrMapOvr>
    <a:masterClrMapping/>
  </p:clrMapOvr>
  <mc:AlternateContent xmlns:mc="http://schemas.openxmlformats.org/markup-compatibility/2006" xmlns:p14="http://schemas.microsoft.com/office/powerpoint/2010/main">
    <mc:Choice Requires="p14">
      <p:transition spd="slow" p14:dur="2000" advTm="83392"/>
    </mc:Choice>
    <mc:Fallback xmlns="">
      <p:transition spd="slow" advTm="8339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theme/theme1.xml><?xml version="1.0" encoding="utf-8"?>
<a:theme xmlns:a="http://schemas.openxmlformats.org/drawingml/2006/main" name="Office Theme">
  <a:themeElements>
    <a:clrScheme name="402K">
      <a:dk1>
        <a:srgbClr val="000000"/>
      </a:dk1>
      <a:lt1>
        <a:srgbClr val="FFFFFF"/>
      </a:lt1>
      <a:dk2>
        <a:srgbClr val="44546A"/>
      </a:dk2>
      <a:lt2>
        <a:srgbClr val="E7E6E6"/>
      </a:lt2>
      <a:accent1>
        <a:srgbClr val="1F7B74"/>
      </a:accent1>
      <a:accent2>
        <a:srgbClr val="EB8D32"/>
      </a:accent2>
      <a:accent3>
        <a:srgbClr val="F8B333"/>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feguarding and code of conduct" id="{2CD46E7F-CDA1-4645-99CF-3F082C7837C8}" vid="{5751EC46-CBB0-5F42-ADB0-6FAA35D7BB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0261741CEF17E4CA5A06F4983B9617D" ma:contentTypeVersion="13" ma:contentTypeDescription="Create a new document." ma:contentTypeScope="" ma:versionID="a4eb3234f8b33e75f728768b8e77971f">
  <xsd:schema xmlns:xsd="http://www.w3.org/2001/XMLSchema" xmlns:xs="http://www.w3.org/2001/XMLSchema" xmlns:p="http://schemas.microsoft.com/office/2006/metadata/properties" xmlns:ns2="22721683-04f4-4985-8153-091f3d9c7c18" xmlns:ns3="f5f56b1f-ac1a-44d2-aeca-d6a1798accfc" targetNamespace="http://schemas.microsoft.com/office/2006/metadata/properties" ma:root="true" ma:fieldsID="ea0fa5d57191ffa36296b3e21c86cdc8" ns2:_="" ns3:_="">
    <xsd:import namespace="22721683-04f4-4985-8153-091f3d9c7c18"/>
    <xsd:import namespace="f5f56b1f-ac1a-44d2-aeca-d6a1798accfc"/>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3:SharedWithUsers" minOccurs="0"/>
                <xsd:element ref="ns3:SharedWithDetail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721683-04f4-4985-8153-091f3d9c7c18"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16c5055a-4abd-43df-9bfa-3aff5869a395"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5f56b1f-ac1a-44d2-aeca-d6a1798accfc"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a1d54dd1-b1a9-4099-a6f9-cca6011e7ac0}" ma:internalName="TaxCatchAll" ma:showField="CatchAllData" ma:web="f5f56b1f-ac1a-44d2-aeca-d6a1798accfc">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2721683-04f4-4985-8153-091f3d9c7c18">
      <Terms xmlns="http://schemas.microsoft.com/office/infopath/2007/PartnerControls"/>
    </lcf76f155ced4ddcb4097134ff3c332f>
    <TaxCatchAll xmlns="f5f56b1f-ac1a-44d2-aeca-d6a1798accfc" xsi:nil="true"/>
  </documentManagement>
</p:properties>
</file>

<file path=customXml/itemProps1.xml><?xml version="1.0" encoding="utf-8"?>
<ds:datastoreItem xmlns:ds="http://schemas.openxmlformats.org/officeDocument/2006/customXml" ds:itemID="{AE505D6D-C38A-43D9-AA63-6671B222D1DF}"/>
</file>

<file path=customXml/itemProps2.xml><?xml version="1.0" encoding="utf-8"?>
<ds:datastoreItem xmlns:ds="http://schemas.openxmlformats.org/officeDocument/2006/customXml" ds:itemID="{D446F45B-D824-45C5-8E5D-69D5732B8F63}"/>
</file>

<file path=customXml/itemProps3.xml><?xml version="1.0" encoding="utf-8"?>
<ds:datastoreItem xmlns:ds="http://schemas.openxmlformats.org/officeDocument/2006/customXml" ds:itemID="{E8C5C501-5D9F-4348-8826-61CEF006023C}"/>
</file>

<file path=docProps/app.xml><?xml version="1.0" encoding="utf-8"?>
<Properties xmlns="http://schemas.openxmlformats.org/officeDocument/2006/extended-properties" xmlns:vt="http://schemas.openxmlformats.org/officeDocument/2006/docPropsVTypes">
  <TotalTime>402</TotalTime>
  <Words>1716</Words>
  <Application>Microsoft Office PowerPoint</Application>
  <PresentationFormat>Widescreen</PresentationFormat>
  <Paragraphs>189</Paragraphs>
  <Slides>21</Slides>
  <Notes>4</Notes>
  <HiddenSlides>0</HiddenSlides>
  <MMClips>21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Symbol</vt:lpstr>
      <vt:lpstr>Office Theme</vt:lpstr>
      <vt:lpstr>Teeswide Safeguarding Adults Board</vt:lpstr>
      <vt:lpstr>James</vt:lpstr>
      <vt:lpstr>Agenda for each</vt:lpstr>
      <vt:lpstr>Process</vt:lpstr>
      <vt:lpstr>Process: Methodology-  Pre-Workshop Report</vt:lpstr>
      <vt:lpstr>Feedback on process:  Summary- James </vt:lpstr>
      <vt:lpstr>Meetings with Family</vt:lpstr>
      <vt:lpstr>Noted Good Practice </vt:lpstr>
      <vt:lpstr>What has already changed? </vt:lpstr>
      <vt:lpstr>Learning (What Good Would Look Like): Professional response to Trauma; James’ response to agencies </vt:lpstr>
      <vt:lpstr>Learning (What Good Would Look Like)  Substance misuse, mental and physical health </vt:lpstr>
      <vt:lpstr>Learning (What Good Would Look Like)  Multi Agency working and Safeguarding (Self-neglect) </vt:lpstr>
      <vt:lpstr>Learning (What Good Would Look Like) Mental Capacity </vt:lpstr>
      <vt:lpstr>  Learning (What Good Would Look Like)   Carer and Family support </vt:lpstr>
      <vt:lpstr>Recommendations: Multi Agency working below the level of Section 42</vt:lpstr>
      <vt:lpstr> Recommendations: Responses to trauma impacted adults </vt:lpstr>
      <vt:lpstr>Recommendations   Substance Misuse  </vt:lpstr>
      <vt:lpstr>Recommendations: Mental Capacity</vt:lpstr>
      <vt:lpstr>Recommendations: Carers Role </vt:lpstr>
      <vt:lpstr>Recommendations: Easy Read Resources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Teeswide Safeguarding Adults Board</dc:title>
  <dc:creator>Karen Rees</dc:creator>
  <cp:lastModifiedBy>Gina Hurwood</cp:lastModifiedBy>
  <cp:revision>17</cp:revision>
  <dcterms:created xsi:type="dcterms:W3CDTF">2020-11-02T10:11:57Z</dcterms:created>
  <dcterms:modified xsi:type="dcterms:W3CDTF">2023-12-11T09:45:22Z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0959cb5-d6fa-43bd-af65-dd08ea55ea38_Enabled">
    <vt:lpwstr>true</vt:lpwstr>
  </property>
  <property fmtid="{D5CDD505-2E9C-101B-9397-08002B2CF9AE}" pid="3" name="MSIP_Label_b0959cb5-d6fa-43bd-af65-dd08ea55ea38_SetDate">
    <vt:lpwstr>2023-12-11T09:44:47Z</vt:lpwstr>
  </property>
  <property fmtid="{D5CDD505-2E9C-101B-9397-08002B2CF9AE}" pid="4" name="MSIP_Label_b0959cb5-d6fa-43bd-af65-dd08ea55ea38_Method">
    <vt:lpwstr>Privileged</vt:lpwstr>
  </property>
  <property fmtid="{D5CDD505-2E9C-101B-9397-08002B2CF9AE}" pid="5" name="MSIP_Label_b0959cb5-d6fa-43bd-af65-dd08ea55ea38_Name">
    <vt:lpwstr>b0959cb5-d6fa-43bd-af65-dd08ea55ea38</vt:lpwstr>
  </property>
  <property fmtid="{D5CDD505-2E9C-101B-9397-08002B2CF9AE}" pid="6" name="MSIP_Label_b0959cb5-d6fa-43bd-af65-dd08ea55ea38_SiteId">
    <vt:lpwstr>c947251d-81c4-4c9b-995d-f3d3b7a048c7</vt:lpwstr>
  </property>
  <property fmtid="{D5CDD505-2E9C-101B-9397-08002B2CF9AE}" pid="7" name="MSIP_Label_b0959cb5-d6fa-43bd-af65-dd08ea55ea38_ActionId">
    <vt:lpwstr>551eaf7e-cfb6-47fd-993b-2a7c1eab5e4f</vt:lpwstr>
  </property>
  <property fmtid="{D5CDD505-2E9C-101B-9397-08002B2CF9AE}" pid="8" name="MSIP_Label_b0959cb5-d6fa-43bd-af65-dd08ea55ea38_ContentBits">
    <vt:lpwstr>1</vt:lpwstr>
  </property>
  <property fmtid="{D5CDD505-2E9C-101B-9397-08002B2CF9AE}" pid="9" name="ClassificationContentMarkingHeaderLocations">
    <vt:lpwstr>Office Theme:8</vt:lpwstr>
  </property>
  <property fmtid="{D5CDD505-2E9C-101B-9397-08002B2CF9AE}" pid="10" name="ClassificationContentMarkingHeaderText">
    <vt:lpwstr>This document was classified as: OFFICIAL</vt:lpwstr>
  </property>
  <property fmtid="{D5CDD505-2E9C-101B-9397-08002B2CF9AE}" pid="11" name="ContentTypeId">
    <vt:lpwstr>0x01010000261741CEF17E4CA5A06F4983B9617D</vt:lpwstr>
  </property>
</Properties>
</file>