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60" r:id="rId2"/>
    <p:sldId id="261" r:id="rId3"/>
    <p:sldId id="279" r:id="rId4"/>
    <p:sldId id="262" r:id="rId5"/>
    <p:sldId id="263" r:id="rId6"/>
    <p:sldId id="264" r:id="rId7"/>
    <p:sldId id="267" r:id="rId8"/>
    <p:sldId id="286" r:id="rId9"/>
    <p:sldId id="268" r:id="rId10"/>
    <p:sldId id="265" r:id="rId11"/>
    <p:sldId id="288" r:id="rId12"/>
    <p:sldId id="289" r:id="rId13"/>
    <p:sldId id="287" r:id="rId14"/>
    <p:sldId id="269" r:id="rId15"/>
    <p:sldId id="281" r:id="rId16"/>
    <p:sldId id="270" r:id="rId17"/>
    <p:sldId id="282" r:id="rId18"/>
    <p:sldId id="272" r:id="rId19"/>
    <p:sldId id="291" r:id="rId20"/>
    <p:sldId id="292" r:id="rId21"/>
    <p:sldId id="293" r:id="rId22"/>
    <p:sldId id="294" r:id="rId23"/>
    <p:sldId id="280" r:id="rId24"/>
    <p:sldId id="295" r:id="rId25"/>
    <p:sldId id="273" r:id="rId26"/>
    <p:sldId id="274" r:id="rId27"/>
    <p:sldId id="277" r:id="rId28"/>
    <p:sldId id="285" r:id="rId29"/>
    <p:sldId id="283" r:id="rId30"/>
    <p:sldId id="284" r:id="rId31"/>
    <p:sldId id="29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1" autoAdjust="0"/>
    <p:restoredTop sz="73871" autoAdjust="0"/>
  </p:normalViewPr>
  <p:slideViewPr>
    <p:cSldViewPr snapToGrid="0">
      <p:cViewPr varScale="1">
        <p:scale>
          <a:sx n="63" d="100"/>
          <a:sy n="63" d="100"/>
        </p:scale>
        <p:origin x="122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D5371E-E2B3-47CB-92A2-28A7253EB7F9}" type="datetimeFigureOut">
              <a:rPr lang="en-GB" smtClean="0"/>
              <a:t>16/01/2023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20F73-697B-403E-AEE5-F20DE2448451}" type="slidenum">
              <a:rPr lang="en-GB" smtClean="0"/>
              <a:t>‹#›</a:t>
            </a:fld>
            <a:endParaRPr lang="en-GB"/>
          </a:p>
        </p:txBody>
      </p:sp>
    </p:spTree>
    <p:extLst>
      <p:ext uri="{BB962C8B-B14F-4D97-AF65-F5344CB8AC3E}">
        <p14:creationId xmlns:p14="http://schemas.microsoft.com/office/powerpoint/2010/main" val="3257123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of safeguarding adults week starting </a:t>
            </a:r>
            <a:r>
              <a:rPr lang="en-GB" dirty="0"/>
              <a:t>Monday 21 November – Sunday 27 November 2022 with the following themes: </a:t>
            </a:r>
          </a:p>
          <a:p>
            <a:r>
              <a:rPr lang="en-GB" dirty="0"/>
              <a:t>Monday – Exploitation and County Lines </a:t>
            </a:r>
          </a:p>
          <a:p>
            <a:r>
              <a:rPr lang="en-GB" dirty="0"/>
              <a:t>Tuesday – Self-Neglect</a:t>
            </a:r>
          </a:p>
          <a:p>
            <a:r>
              <a:rPr lang="en-GB" dirty="0"/>
              <a:t>Wednesday – Creating Safer Organisational Cultures</a:t>
            </a:r>
          </a:p>
          <a:p>
            <a:r>
              <a:rPr lang="en-GB" dirty="0"/>
              <a:t>Thursday – Elder Abuse</a:t>
            </a:r>
          </a:p>
          <a:p>
            <a:r>
              <a:rPr lang="en-GB" dirty="0"/>
              <a:t>Friday – Domestic Abuse in Tech-Society</a:t>
            </a:r>
          </a:p>
          <a:p>
            <a:r>
              <a:rPr lang="en-GB" dirty="0"/>
              <a:t>Saturday and Sunday – Safeguarding in Every Day Life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CC120F73-697B-403E-AEE5-F20DE2448451}" type="slidenum">
              <a:rPr lang="en-GB" smtClean="0"/>
              <a:t>1</a:t>
            </a:fld>
            <a:endParaRPr lang="en-GB"/>
          </a:p>
        </p:txBody>
      </p:sp>
    </p:spTree>
    <p:extLst>
      <p:ext uri="{BB962C8B-B14F-4D97-AF65-F5344CB8AC3E}">
        <p14:creationId xmlns:p14="http://schemas.microsoft.com/office/powerpoint/2010/main" val="112629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10</a:t>
            </a:fld>
            <a:endParaRPr lang="en-GB"/>
          </a:p>
        </p:txBody>
      </p:sp>
    </p:spTree>
    <p:extLst>
      <p:ext uri="{BB962C8B-B14F-4D97-AF65-F5344CB8AC3E}">
        <p14:creationId xmlns:p14="http://schemas.microsoft.com/office/powerpoint/2010/main" val="1873995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11</a:t>
            </a:fld>
            <a:endParaRPr lang="en-GB"/>
          </a:p>
        </p:txBody>
      </p:sp>
    </p:spTree>
    <p:extLst>
      <p:ext uri="{BB962C8B-B14F-4D97-AF65-F5344CB8AC3E}">
        <p14:creationId xmlns:p14="http://schemas.microsoft.com/office/powerpoint/2010/main" val="240020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12</a:t>
            </a:fld>
            <a:endParaRPr lang="en-GB"/>
          </a:p>
        </p:txBody>
      </p:sp>
    </p:spTree>
    <p:extLst>
      <p:ext uri="{BB962C8B-B14F-4D97-AF65-F5344CB8AC3E}">
        <p14:creationId xmlns:p14="http://schemas.microsoft.com/office/powerpoint/2010/main" val="2501868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13</a:t>
            </a:fld>
            <a:endParaRPr lang="en-GB"/>
          </a:p>
        </p:txBody>
      </p:sp>
    </p:spTree>
    <p:extLst>
      <p:ext uri="{BB962C8B-B14F-4D97-AF65-F5344CB8AC3E}">
        <p14:creationId xmlns:p14="http://schemas.microsoft.com/office/powerpoint/2010/main" val="1817560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14</a:t>
            </a:fld>
            <a:endParaRPr lang="en-GB"/>
          </a:p>
        </p:txBody>
      </p:sp>
    </p:spTree>
    <p:extLst>
      <p:ext uri="{BB962C8B-B14F-4D97-AF65-F5344CB8AC3E}">
        <p14:creationId xmlns:p14="http://schemas.microsoft.com/office/powerpoint/2010/main" val="23696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Seek people’s views and wishes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Ask the individual and others supporting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Make Every Contact Count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Assessments, reviews, visits, observations and communication.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Professional Curiosity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Try to understand why someone might be presenting in a certain way or making particular decisions; what might be the route cause of the problem? Can the route cause be addressed?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Flexibility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Support and care should be based on the person’s needs and not on the needs of the organisation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5"/>
          </p:nvPr>
        </p:nvSpPr>
        <p:spPr/>
        <p:txBody>
          <a:bodyPr/>
          <a:lstStyle/>
          <a:p>
            <a:fld id="{CC120F73-697B-403E-AEE5-F20DE2448451}" type="slidenum">
              <a:rPr lang="en-GB" smtClean="0"/>
              <a:t>15</a:t>
            </a:fld>
            <a:endParaRPr lang="en-GB"/>
          </a:p>
        </p:txBody>
      </p:sp>
    </p:spTree>
    <p:extLst>
      <p:ext uri="{BB962C8B-B14F-4D97-AF65-F5344CB8AC3E}">
        <p14:creationId xmlns:p14="http://schemas.microsoft.com/office/powerpoint/2010/main" val="28955042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Staff Support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Make use of supervisions, debriefs, handovers, peer support and encourage reflective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Good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Engage with family and professionals too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Safeguarding Concerns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Visit www.tsab.org.uk for policies and procedures and information on how to spot the signs of abuse and neglect</a:t>
            </a:r>
          </a:p>
        </p:txBody>
      </p:sp>
      <p:sp>
        <p:nvSpPr>
          <p:cNvPr id="4" name="Slide Number Placeholder 3"/>
          <p:cNvSpPr>
            <a:spLocks noGrp="1"/>
          </p:cNvSpPr>
          <p:nvPr>
            <p:ph type="sldNum" sz="quarter" idx="5"/>
          </p:nvPr>
        </p:nvSpPr>
        <p:spPr/>
        <p:txBody>
          <a:bodyPr/>
          <a:lstStyle/>
          <a:p>
            <a:fld id="{CC120F73-697B-403E-AEE5-F20DE2448451}" type="slidenum">
              <a:rPr lang="en-GB" smtClean="0"/>
              <a:t>16</a:t>
            </a:fld>
            <a:endParaRPr lang="en-GB"/>
          </a:p>
        </p:txBody>
      </p:sp>
    </p:spTree>
    <p:extLst>
      <p:ext uri="{BB962C8B-B14F-4D97-AF65-F5344CB8AC3E}">
        <p14:creationId xmlns:p14="http://schemas.microsoft.com/office/powerpoint/2010/main" val="2640835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Staff Training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Make sure staff (including agency staff) are up to date with the training required for the role</a:t>
            </a:r>
          </a:p>
          <a:p>
            <a:endParaRPr lang="en-GB" dirty="0"/>
          </a:p>
          <a:p>
            <a:r>
              <a:rPr lang="en-GB" b="1" dirty="0"/>
              <a:t>Robust Policies and Procedures</a:t>
            </a:r>
          </a:p>
          <a:p>
            <a:r>
              <a:rPr lang="en-GB" dirty="0"/>
              <a:t>Make use of TSAB’s Single Agency Safeguarding Policy Template if your organisation does not have one. Ensure to adhere to your own organisation’s safeguarding policy which should also align with the Teeswide Safeguarding Adult’s Board’s policy and procedure.</a:t>
            </a:r>
          </a:p>
          <a:p>
            <a:endParaRPr lang="en-GB" dirty="0"/>
          </a:p>
          <a:p>
            <a:r>
              <a:rPr lang="en-GB" b="1" dirty="0"/>
              <a:t>Robust recruitment checks </a:t>
            </a:r>
          </a:p>
          <a:p>
            <a:r>
              <a:rPr lang="en-GB" b="0" dirty="0"/>
              <a:t>Ha</a:t>
            </a:r>
            <a:r>
              <a:rPr lang="en-GB" dirty="0"/>
              <a:t>ve you checked that their ID is genuine and they have a clear Disclosure Barring Service (DBS) certificate? • Does the person have a right to work in the UK? • Have you checked that their qualifications and training is appropriate and up to date in order for them to carry out their role and responsibilities safely and effectively?</a:t>
            </a:r>
          </a:p>
          <a:p>
            <a:endParaRPr lang="en-GB" dirty="0"/>
          </a:p>
          <a:p>
            <a:r>
              <a:rPr lang="en-GB" b="1" dirty="0"/>
              <a:t>Staff resources and time </a:t>
            </a:r>
            <a:r>
              <a:rPr lang="en-GB" dirty="0"/>
              <a:t>– make sure there are enough staff to manage the level of need and to carry out their jobs safely and effectively. It also allows staff time to get to know the people they support much better and therefore build trust, a good rapport and be able to recognise if their needs change or if something could be wrong.</a:t>
            </a:r>
          </a:p>
          <a:p>
            <a:endParaRPr lang="en-GB" dirty="0"/>
          </a:p>
          <a:p>
            <a:r>
              <a:rPr lang="en-GB" b="1" dirty="0"/>
              <a:t>Poor Staff Attitudes</a:t>
            </a:r>
          </a:p>
          <a:p>
            <a:r>
              <a:rPr lang="en-GB" dirty="0"/>
              <a:t>Any abusive or bullying behaviour should be addressed immediately to prevent escalation and to make staff and service users feel safe.</a:t>
            </a:r>
          </a:p>
        </p:txBody>
      </p:sp>
      <p:sp>
        <p:nvSpPr>
          <p:cNvPr id="4" name="Slide Number Placeholder 3"/>
          <p:cNvSpPr>
            <a:spLocks noGrp="1"/>
          </p:cNvSpPr>
          <p:nvPr>
            <p:ph type="sldNum" sz="quarter" idx="5"/>
          </p:nvPr>
        </p:nvSpPr>
        <p:spPr/>
        <p:txBody>
          <a:bodyPr/>
          <a:lstStyle/>
          <a:p>
            <a:fld id="{CC120F73-697B-403E-AEE5-F20DE2448451}" type="slidenum">
              <a:rPr lang="en-GB" smtClean="0"/>
              <a:t>17</a:t>
            </a:fld>
            <a:endParaRPr lang="en-GB"/>
          </a:p>
        </p:txBody>
      </p:sp>
    </p:spTree>
    <p:extLst>
      <p:ext uri="{BB962C8B-B14F-4D97-AF65-F5344CB8AC3E}">
        <p14:creationId xmlns:p14="http://schemas.microsoft.com/office/powerpoint/2010/main" val="1365179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a:t>
            </a:r>
            <a:r>
              <a:rPr lang="en-US" baseline="0" dirty="0"/>
              <a:t> to stand back and think about your organisation – this can be difficult where staff teams have remained unchanged for some time or where managers have been promoted form within the home.</a:t>
            </a:r>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18</a:t>
            </a:fld>
            <a:endParaRPr lang="en-GB"/>
          </a:p>
        </p:txBody>
      </p:sp>
    </p:spTree>
    <p:extLst>
      <p:ext uri="{BB962C8B-B14F-4D97-AF65-F5344CB8AC3E}">
        <p14:creationId xmlns:p14="http://schemas.microsoft.com/office/powerpoint/2010/main" val="4201300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19</a:t>
            </a:fld>
            <a:endParaRPr lang="en-GB"/>
          </a:p>
        </p:txBody>
      </p:sp>
    </p:spTree>
    <p:extLst>
      <p:ext uri="{BB962C8B-B14F-4D97-AF65-F5344CB8AC3E}">
        <p14:creationId xmlns:p14="http://schemas.microsoft.com/office/powerpoint/2010/main" val="1179211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120F73-697B-403E-AEE5-F20DE2448451}" type="slidenum">
              <a:rPr lang="en-GB" smtClean="0"/>
              <a:t>2</a:t>
            </a:fld>
            <a:endParaRPr lang="en-GB"/>
          </a:p>
        </p:txBody>
      </p:sp>
    </p:spTree>
    <p:extLst>
      <p:ext uri="{BB962C8B-B14F-4D97-AF65-F5344CB8AC3E}">
        <p14:creationId xmlns:p14="http://schemas.microsoft.com/office/powerpoint/2010/main" val="276636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Slides 20, 21, 22 relating </a:t>
            </a:r>
            <a:r>
              <a:rPr lang="en-GB" dirty="0"/>
              <a:t>to the RASC (Responding to and addressing Serious Concerns) Procedures is dependent on the audience and may not always be applicable.</a:t>
            </a:r>
          </a:p>
        </p:txBody>
      </p:sp>
      <p:sp>
        <p:nvSpPr>
          <p:cNvPr id="4" name="Slide Number Placeholder 3"/>
          <p:cNvSpPr>
            <a:spLocks noGrp="1"/>
          </p:cNvSpPr>
          <p:nvPr>
            <p:ph type="sldNum" sz="quarter" idx="5"/>
          </p:nvPr>
        </p:nvSpPr>
        <p:spPr/>
        <p:txBody>
          <a:bodyPr/>
          <a:lstStyle/>
          <a:p>
            <a:fld id="{CC120F73-697B-403E-AEE5-F20DE2448451}" type="slidenum">
              <a:rPr lang="en-GB" smtClean="0"/>
              <a:t>20</a:t>
            </a:fld>
            <a:endParaRPr lang="en-GB"/>
          </a:p>
        </p:txBody>
      </p:sp>
    </p:spTree>
    <p:extLst>
      <p:ext uri="{BB962C8B-B14F-4D97-AF65-F5344CB8AC3E}">
        <p14:creationId xmlns:p14="http://schemas.microsoft.com/office/powerpoint/2010/main" val="42362368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21</a:t>
            </a:fld>
            <a:endParaRPr lang="en-GB"/>
          </a:p>
        </p:txBody>
      </p:sp>
    </p:spTree>
    <p:extLst>
      <p:ext uri="{BB962C8B-B14F-4D97-AF65-F5344CB8AC3E}">
        <p14:creationId xmlns:p14="http://schemas.microsoft.com/office/powerpoint/2010/main" val="5690749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22</a:t>
            </a:fld>
            <a:endParaRPr lang="en-GB"/>
          </a:p>
        </p:txBody>
      </p:sp>
    </p:spTree>
    <p:extLst>
      <p:ext uri="{BB962C8B-B14F-4D97-AF65-F5344CB8AC3E}">
        <p14:creationId xmlns:p14="http://schemas.microsoft.com/office/powerpoint/2010/main" val="1874102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23</a:t>
            </a:fld>
            <a:endParaRPr lang="en-GB"/>
          </a:p>
        </p:txBody>
      </p:sp>
    </p:spTree>
    <p:extLst>
      <p:ext uri="{BB962C8B-B14F-4D97-AF65-F5344CB8AC3E}">
        <p14:creationId xmlns:p14="http://schemas.microsoft.com/office/powerpoint/2010/main" val="8304222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24</a:t>
            </a:fld>
            <a:endParaRPr lang="en-GB"/>
          </a:p>
        </p:txBody>
      </p:sp>
    </p:spTree>
    <p:extLst>
      <p:ext uri="{BB962C8B-B14F-4D97-AF65-F5344CB8AC3E}">
        <p14:creationId xmlns:p14="http://schemas.microsoft.com/office/powerpoint/2010/main" val="14625516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TSAB may still complete a learning review, where it is felt that there is valuable learning to be gained from the case. </a:t>
            </a:r>
          </a:p>
          <a:p>
            <a:endParaRPr lang="en-GB" sz="1200" dirty="0"/>
          </a:p>
          <a:p>
            <a:r>
              <a:rPr lang="en-GB" sz="1200" dirty="0"/>
              <a:t>The purpose of a learning review is not to apportion blame to any individual or organisation but to learn to reduce the risk of reoccurrence. </a:t>
            </a:r>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25</a:t>
            </a:fld>
            <a:endParaRPr lang="en-GB"/>
          </a:p>
        </p:txBody>
      </p:sp>
    </p:spTree>
    <p:extLst>
      <p:ext uri="{BB962C8B-B14F-4D97-AF65-F5344CB8AC3E}">
        <p14:creationId xmlns:p14="http://schemas.microsoft.com/office/powerpoint/2010/main" val="34167117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26</a:t>
            </a:fld>
            <a:endParaRPr lang="en-GB"/>
          </a:p>
        </p:txBody>
      </p:sp>
    </p:spTree>
    <p:extLst>
      <p:ext uri="{BB962C8B-B14F-4D97-AF65-F5344CB8AC3E}">
        <p14:creationId xmlns:p14="http://schemas.microsoft.com/office/powerpoint/2010/main" val="2978369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27</a:t>
            </a:fld>
            <a:endParaRPr lang="en-GB"/>
          </a:p>
        </p:txBody>
      </p:sp>
    </p:spTree>
    <p:extLst>
      <p:ext uri="{BB962C8B-B14F-4D97-AF65-F5344CB8AC3E}">
        <p14:creationId xmlns:p14="http://schemas.microsoft.com/office/powerpoint/2010/main" val="20343642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Trends</a:t>
            </a:r>
          </a:p>
          <a:p>
            <a:r>
              <a:rPr lang="en-GB" sz="1200" dirty="0"/>
              <a:t>E.g. if there a high volume of medication errors/omissions, is this due to one particular staff member, is this a system/procedural issue, a training issue, or is it a recording issue? </a:t>
            </a:r>
          </a:p>
          <a:p>
            <a:endParaRPr lang="en-GB" dirty="0"/>
          </a:p>
          <a:p>
            <a:r>
              <a:rPr lang="en-GB" dirty="0"/>
              <a:t>Think about your answers to these questions and what you might be able to do next to make any improvements to your own practice or your organisation’s. </a:t>
            </a:r>
          </a:p>
        </p:txBody>
      </p:sp>
      <p:sp>
        <p:nvSpPr>
          <p:cNvPr id="4" name="Slide Number Placeholder 3"/>
          <p:cNvSpPr>
            <a:spLocks noGrp="1"/>
          </p:cNvSpPr>
          <p:nvPr>
            <p:ph type="sldNum" sz="quarter" idx="5"/>
          </p:nvPr>
        </p:nvSpPr>
        <p:spPr/>
        <p:txBody>
          <a:bodyPr/>
          <a:lstStyle/>
          <a:p>
            <a:fld id="{CC120F73-697B-403E-AEE5-F20DE2448451}" type="slidenum">
              <a:rPr lang="en-GB" smtClean="0"/>
              <a:t>28</a:t>
            </a:fld>
            <a:endParaRPr lang="en-GB"/>
          </a:p>
        </p:txBody>
      </p:sp>
    </p:spTree>
    <p:extLst>
      <p:ext uri="{BB962C8B-B14F-4D97-AF65-F5344CB8AC3E}">
        <p14:creationId xmlns:p14="http://schemas.microsoft.com/office/powerpoint/2010/main" val="25903081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29</a:t>
            </a:fld>
            <a:endParaRPr lang="en-GB"/>
          </a:p>
        </p:txBody>
      </p:sp>
    </p:spTree>
    <p:extLst>
      <p:ext uri="{BB962C8B-B14F-4D97-AF65-F5344CB8AC3E}">
        <p14:creationId xmlns:p14="http://schemas.microsoft.com/office/powerpoint/2010/main" val="357783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3</a:t>
            </a:fld>
            <a:endParaRPr lang="en-GB"/>
          </a:p>
        </p:txBody>
      </p:sp>
    </p:spTree>
    <p:extLst>
      <p:ext uri="{BB962C8B-B14F-4D97-AF65-F5344CB8AC3E}">
        <p14:creationId xmlns:p14="http://schemas.microsoft.com/office/powerpoint/2010/main" val="1297731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30</a:t>
            </a:fld>
            <a:endParaRPr lang="en-GB"/>
          </a:p>
        </p:txBody>
      </p:sp>
    </p:spTree>
    <p:extLst>
      <p:ext uri="{BB962C8B-B14F-4D97-AF65-F5344CB8AC3E}">
        <p14:creationId xmlns:p14="http://schemas.microsoft.com/office/powerpoint/2010/main" val="11339741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Email tsab.businessunit@stockton.gov.uk to sign up to be a safeguarding champion</a:t>
            </a:r>
          </a:p>
        </p:txBody>
      </p:sp>
      <p:sp>
        <p:nvSpPr>
          <p:cNvPr id="4" name="Slide Number Placeholder 3"/>
          <p:cNvSpPr>
            <a:spLocks noGrp="1"/>
          </p:cNvSpPr>
          <p:nvPr>
            <p:ph type="sldNum" sz="quarter" idx="5"/>
          </p:nvPr>
        </p:nvSpPr>
        <p:spPr/>
        <p:txBody>
          <a:bodyPr/>
          <a:lstStyle/>
          <a:p>
            <a:fld id="{CC120F73-697B-403E-AEE5-F20DE2448451}" type="slidenum">
              <a:rPr lang="en-GB" smtClean="0"/>
              <a:t>31</a:t>
            </a:fld>
            <a:endParaRPr lang="en-GB"/>
          </a:p>
        </p:txBody>
      </p:sp>
    </p:spTree>
    <p:extLst>
      <p:ext uri="{BB962C8B-B14F-4D97-AF65-F5344CB8AC3E}">
        <p14:creationId xmlns:p14="http://schemas.microsoft.com/office/powerpoint/2010/main" val="863176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We need to think</a:t>
            </a:r>
            <a:r>
              <a:rPr lang="en-GB" sz="1200" baseline="0" dirty="0"/>
              <a:t> about human rights of our service users </a:t>
            </a:r>
          </a:p>
          <a:p>
            <a:r>
              <a:rPr lang="en-GB" sz="1200" dirty="0"/>
              <a:t>Article 2: right to life</a:t>
            </a:r>
          </a:p>
          <a:p>
            <a:r>
              <a:rPr lang="en-GB" sz="1200" dirty="0"/>
              <a:t>Article 3: freedom from torture and inhuman or degrading treatment</a:t>
            </a:r>
          </a:p>
          <a:p>
            <a:r>
              <a:rPr lang="en-GB" sz="1200" dirty="0"/>
              <a:t>Article 5: right to liberty and security</a:t>
            </a:r>
          </a:p>
          <a:p>
            <a:r>
              <a:rPr lang="en-GB" sz="1200" dirty="0"/>
              <a:t>Article 8: right to respect for private and family life</a:t>
            </a:r>
          </a:p>
          <a:p>
            <a:r>
              <a:rPr lang="en-US" sz="1200" dirty="0"/>
              <a:t>Closed</a:t>
            </a:r>
            <a:r>
              <a:rPr lang="en-US" sz="1200" baseline="0" dirty="0"/>
              <a:t> cultures are ones which the power dynamic is with the staff, there is control over what people do and how they live, there may be increased restrictions – deprivation of liberty, can affect peoples safety and health</a:t>
            </a:r>
            <a:endParaRPr lang="en-GB" sz="1200" dirty="0"/>
          </a:p>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4</a:t>
            </a:fld>
            <a:endParaRPr lang="en-GB"/>
          </a:p>
        </p:txBody>
      </p:sp>
    </p:spTree>
    <p:extLst>
      <p:ext uri="{BB962C8B-B14F-4D97-AF65-F5344CB8AC3E}">
        <p14:creationId xmlns:p14="http://schemas.microsoft.com/office/powerpoint/2010/main" val="833610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5</a:t>
            </a:fld>
            <a:endParaRPr lang="en-GB"/>
          </a:p>
        </p:txBody>
      </p:sp>
    </p:spTree>
    <p:extLst>
      <p:ext uri="{BB962C8B-B14F-4D97-AF65-F5344CB8AC3E}">
        <p14:creationId xmlns:p14="http://schemas.microsoft.com/office/powerpoint/2010/main" val="1328146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Mid staffs – high mortality rates and poor care</a:t>
            </a:r>
          </a:p>
          <a:p>
            <a:r>
              <a:rPr lang="en-US" dirty="0"/>
              <a:t>Winterbourne view – abuse in a private hospital for LD/</a:t>
            </a:r>
            <a:r>
              <a:rPr lang="en-US" baseline="0" dirty="0"/>
              <a:t> </a:t>
            </a:r>
            <a:r>
              <a:rPr lang="en-US" dirty="0"/>
              <a:t>autism – physical</a:t>
            </a:r>
            <a:r>
              <a:rPr lang="en-US" baseline="0" dirty="0"/>
              <a:t> and psychological abuse – cold showers, restraint, pouring mouthwash in eyes, forcing medication, pulling hair – described as torture</a:t>
            </a:r>
          </a:p>
          <a:p>
            <a:r>
              <a:rPr lang="en-US" baseline="0" dirty="0" err="1"/>
              <a:t>Whorlton</a:t>
            </a:r>
            <a:r>
              <a:rPr lang="en-US" baseline="0" dirty="0"/>
              <a:t> hall – specialist hospital - disabled and autistic patients – taunting, provoking and scaring, using abusive language about patients – described as a deviant culture</a:t>
            </a:r>
          </a:p>
          <a:p>
            <a:r>
              <a:rPr lang="en-US" baseline="0" dirty="0"/>
              <a:t>Joanna, John and Ben – Norfolk safeguarding  review – LD patients in hospital died within a 27 month period – all under MHA, relatives not listened to, lack of record keeping and altering of records, leadership</a:t>
            </a:r>
            <a:endParaRPr lang="en-GB" dirty="0"/>
          </a:p>
        </p:txBody>
      </p:sp>
      <p:sp>
        <p:nvSpPr>
          <p:cNvPr id="4" name="Slide Number Placeholder 3"/>
          <p:cNvSpPr>
            <a:spLocks noGrp="1"/>
          </p:cNvSpPr>
          <p:nvPr>
            <p:ph type="sldNum" sz="quarter" idx="10"/>
          </p:nvPr>
        </p:nvSpPr>
        <p:spPr/>
        <p:txBody>
          <a:bodyPr/>
          <a:lstStyle/>
          <a:p>
            <a:fld id="{CC120F73-697B-403E-AEE5-F20DE2448451}" type="slidenum">
              <a:rPr lang="en-GB" smtClean="0"/>
              <a:t>6</a:t>
            </a:fld>
            <a:endParaRPr lang="en-GB"/>
          </a:p>
        </p:txBody>
      </p:sp>
    </p:spTree>
    <p:extLst>
      <p:ext uri="{BB962C8B-B14F-4D97-AF65-F5344CB8AC3E}">
        <p14:creationId xmlns:p14="http://schemas.microsoft.com/office/powerpoint/2010/main" val="1557705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7</a:t>
            </a:fld>
            <a:endParaRPr lang="en-GB"/>
          </a:p>
        </p:txBody>
      </p:sp>
    </p:spTree>
    <p:extLst>
      <p:ext uri="{BB962C8B-B14F-4D97-AF65-F5344CB8AC3E}">
        <p14:creationId xmlns:p14="http://schemas.microsoft.com/office/powerpoint/2010/main" val="2289244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8</a:t>
            </a:fld>
            <a:endParaRPr lang="en-GB"/>
          </a:p>
        </p:txBody>
      </p:sp>
    </p:spTree>
    <p:extLst>
      <p:ext uri="{BB962C8B-B14F-4D97-AF65-F5344CB8AC3E}">
        <p14:creationId xmlns:p14="http://schemas.microsoft.com/office/powerpoint/2010/main" val="3380521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a:t>
            </a:r>
            <a:r>
              <a:rPr lang="en-US" baseline="0" dirty="0"/>
              <a:t> about omissions in practice here and how a closed culture could prevent this situation from being addressed</a:t>
            </a:r>
            <a:endParaRPr lang="en-GB" dirty="0"/>
          </a:p>
        </p:txBody>
      </p:sp>
      <p:sp>
        <p:nvSpPr>
          <p:cNvPr id="4" name="Slide Number Placeholder 3"/>
          <p:cNvSpPr>
            <a:spLocks noGrp="1"/>
          </p:cNvSpPr>
          <p:nvPr>
            <p:ph type="sldNum" sz="quarter" idx="5"/>
          </p:nvPr>
        </p:nvSpPr>
        <p:spPr/>
        <p:txBody>
          <a:bodyPr/>
          <a:lstStyle/>
          <a:p>
            <a:fld id="{CC120F73-697B-403E-AEE5-F20DE2448451}" type="slidenum">
              <a:rPr lang="en-GB" smtClean="0"/>
              <a:t>9</a:t>
            </a:fld>
            <a:endParaRPr lang="en-GB"/>
          </a:p>
        </p:txBody>
      </p:sp>
    </p:spTree>
    <p:extLst>
      <p:ext uri="{BB962C8B-B14F-4D97-AF65-F5344CB8AC3E}">
        <p14:creationId xmlns:p14="http://schemas.microsoft.com/office/powerpoint/2010/main" val="2652009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D2783-D461-4D23-AE4F-60FED39036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22E15FD-B26A-40A0-8C06-BDB98463D6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95DF256-2AD9-4401-BA48-2173E19217B5}"/>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5" name="Footer Placeholder 4">
            <a:extLst>
              <a:ext uri="{FF2B5EF4-FFF2-40B4-BE49-F238E27FC236}">
                <a16:creationId xmlns:a16="http://schemas.microsoft.com/office/drawing/2014/main" id="{533F9CDD-C4B6-4D87-86FA-D15F2D47D5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23ECED-086F-4139-B2C3-F856FBCC2F70}"/>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159571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A00-F261-48DB-B727-D4CAB91A01A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029409-EDAD-4C75-8D1C-71A2FC8332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196D6C-8469-4411-A9E0-02E4445D5D76}"/>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5" name="Footer Placeholder 4">
            <a:extLst>
              <a:ext uri="{FF2B5EF4-FFF2-40B4-BE49-F238E27FC236}">
                <a16:creationId xmlns:a16="http://schemas.microsoft.com/office/drawing/2014/main" id="{E5DA0FB6-3C8E-48D9-AF27-85E52BF9EF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B35885-FEBF-4696-AE3E-2FA20ECA0AA1}"/>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14793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2F1742-C90C-476A-BF12-56B79C7820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0C9E9A-E037-4BC8-A4E1-4EB17FE976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857B0F-7BD9-4137-A61F-9B6EC97D3AF6}"/>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5" name="Footer Placeholder 4">
            <a:extLst>
              <a:ext uri="{FF2B5EF4-FFF2-40B4-BE49-F238E27FC236}">
                <a16:creationId xmlns:a16="http://schemas.microsoft.com/office/drawing/2014/main" id="{250DE08F-03C0-46ED-AD49-033CD8385D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9CD92B-47C5-4F58-9D99-254F14FC94E5}"/>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3777375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6CE62-F73E-408B-B2D7-1531746F5D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A5B935-360F-4483-92D0-011D3BAD8B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515509-9813-42F4-87CE-07990BAA46C9}"/>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5" name="Footer Placeholder 4">
            <a:extLst>
              <a:ext uri="{FF2B5EF4-FFF2-40B4-BE49-F238E27FC236}">
                <a16:creationId xmlns:a16="http://schemas.microsoft.com/office/drawing/2014/main" id="{6A30473C-DC10-4EB5-A1BA-0B6553DB23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C26870-C1C3-41CA-820F-2E494D1AD5AE}"/>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29767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2DDC-8047-4E8C-B5B0-1CD273EB6C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A69FED-F970-4600-9957-F713E9446C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3201E-C354-4023-93DB-4662AC1FA0E4}"/>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5" name="Footer Placeholder 4">
            <a:extLst>
              <a:ext uri="{FF2B5EF4-FFF2-40B4-BE49-F238E27FC236}">
                <a16:creationId xmlns:a16="http://schemas.microsoft.com/office/drawing/2014/main" id="{FD3A1B45-8E4D-4EAF-93C4-C54EEDAE31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4D464C-7AA3-4011-A033-E9393E981BE2}"/>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564504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4BB50-CF43-4FA3-9984-744A4B113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E83863-0B42-4BD7-9DD7-D64FCD2EEF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7468D89-51AE-4F88-ACE9-0DC5F1D8C2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0959A0-9488-44A6-9F9E-393AD9AE28DC}"/>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6" name="Footer Placeholder 5">
            <a:extLst>
              <a:ext uri="{FF2B5EF4-FFF2-40B4-BE49-F238E27FC236}">
                <a16:creationId xmlns:a16="http://schemas.microsoft.com/office/drawing/2014/main" id="{EEA674B9-D7FD-4F41-AF58-A4C696C47A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28D1FB-00AF-4736-B65F-11ADF4120F3E}"/>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102503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68C82-4315-4C41-9CD0-929E5EC06C8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2A4E73-140C-4FD7-8ACE-2DA8F39FE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30F4DA-308C-4DA1-AAC4-1F3AC678B3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CF51F5D-2D47-4B68-B85C-F5F89E60B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88939E-699E-45D6-9840-B2A13FEBBF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6612F9-3FFF-4258-A0EF-8953E91E9A28}"/>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8" name="Footer Placeholder 7">
            <a:extLst>
              <a:ext uri="{FF2B5EF4-FFF2-40B4-BE49-F238E27FC236}">
                <a16:creationId xmlns:a16="http://schemas.microsoft.com/office/drawing/2014/main" id="{C8B6C72F-8BFE-49DC-8A0D-4EF3323A49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E87C34-A0BE-4B89-A80C-A72385730790}"/>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14606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D18B-0639-49D7-8D02-69B8B64D6E7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CB2CC0-27AE-478F-891B-D126C417DB6A}"/>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4" name="Footer Placeholder 3">
            <a:extLst>
              <a:ext uri="{FF2B5EF4-FFF2-40B4-BE49-F238E27FC236}">
                <a16:creationId xmlns:a16="http://schemas.microsoft.com/office/drawing/2014/main" id="{B14710C3-B57A-4CDA-864A-CDBB4D0B81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CB2D1EF-DD16-4049-A619-D4254CECB5BD}"/>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297328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9C3C5E-09A4-43DC-95B8-4D9B79A78727}"/>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3" name="Footer Placeholder 2">
            <a:extLst>
              <a:ext uri="{FF2B5EF4-FFF2-40B4-BE49-F238E27FC236}">
                <a16:creationId xmlns:a16="http://schemas.microsoft.com/office/drawing/2014/main" id="{3D3616FA-59EB-4A5D-806C-89C1DA285AA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65B753-3EEF-4A26-9129-B04F6CD9CD6E}"/>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2401434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88795-6E39-495E-83BB-2D942FE78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FD4837-600E-4ED7-990A-222DFF5253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054612-946A-4A13-83FE-3EB9E7AB2A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0B2A-A5A8-4663-87B6-388C20381DB5}"/>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6" name="Footer Placeholder 5">
            <a:extLst>
              <a:ext uri="{FF2B5EF4-FFF2-40B4-BE49-F238E27FC236}">
                <a16:creationId xmlns:a16="http://schemas.microsoft.com/office/drawing/2014/main" id="{B9B81DD6-982F-4B5D-B8DB-62E39917B7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63AC14-CD60-4E5B-8413-0DD6D47269B2}"/>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50538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F491B-A65B-4C53-B88C-08A0D0EF51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BF10EB-3DE6-4537-A00F-F4C89AF905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3368E4F-DF1D-4488-B505-8464EE2B6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456939-3E3B-4C12-9A29-CBD9F837E387}"/>
              </a:ext>
            </a:extLst>
          </p:cNvPr>
          <p:cNvSpPr>
            <a:spLocks noGrp="1"/>
          </p:cNvSpPr>
          <p:nvPr>
            <p:ph type="dt" sz="half" idx="10"/>
          </p:nvPr>
        </p:nvSpPr>
        <p:spPr/>
        <p:txBody>
          <a:bodyPr/>
          <a:lstStyle/>
          <a:p>
            <a:fld id="{D2DCF2DE-1A4D-4080-B645-6B315C2FA101}" type="datetimeFigureOut">
              <a:rPr lang="en-GB" smtClean="0"/>
              <a:t>16/01/2023</a:t>
            </a:fld>
            <a:endParaRPr lang="en-GB"/>
          </a:p>
        </p:txBody>
      </p:sp>
      <p:sp>
        <p:nvSpPr>
          <p:cNvPr id="6" name="Footer Placeholder 5">
            <a:extLst>
              <a:ext uri="{FF2B5EF4-FFF2-40B4-BE49-F238E27FC236}">
                <a16:creationId xmlns:a16="http://schemas.microsoft.com/office/drawing/2014/main" id="{4B644C00-1D6F-445F-9598-648EA53766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238EE7-E6E9-4FFE-82D1-EC3E806264D8}"/>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012762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D3EAA4-CA6C-45E3-BBDA-CA13C813C4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A788D4-A023-4F47-BE19-B9E616AAC9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C93AE6-3910-4D62-8F56-C26554EDDE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DCF2DE-1A4D-4080-B645-6B315C2FA101}" type="datetimeFigureOut">
              <a:rPr lang="en-GB" smtClean="0"/>
              <a:t>16/01/2023</a:t>
            </a:fld>
            <a:endParaRPr lang="en-GB"/>
          </a:p>
        </p:txBody>
      </p:sp>
      <p:sp>
        <p:nvSpPr>
          <p:cNvPr id="5" name="Footer Placeholder 4">
            <a:extLst>
              <a:ext uri="{FF2B5EF4-FFF2-40B4-BE49-F238E27FC236}">
                <a16:creationId xmlns:a16="http://schemas.microsoft.com/office/drawing/2014/main" id="{F8488E00-A77D-462D-9E7A-6AE261536E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B3058F4-92DB-4275-83D7-30799C600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5FE63-BEDC-4CD8-9A0E-69EAFF083C92}" type="slidenum">
              <a:rPr lang="en-GB" smtClean="0"/>
              <a:t>‹#›</a:t>
            </a:fld>
            <a:endParaRPr lang="en-GB"/>
          </a:p>
        </p:txBody>
      </p:sp>
      <p:sp>
        <p:nvSpPr>
          <p:cNvPr id="7" name="MSIPCMContentMarking" descr="{&quot;HashCode&quot;:1844345984,&quot;Placement&quot;:&quot;Header&quot;,&quot;Top&quot;:0.0,&quot;Left&quot;:0.0,&quot;SlideWidth&quot;:960,&quot;SlideHeight&quot;:540}">
            <a:extLst>
              <a:ext uri="{FF2B5EF4-FFF2-40B4-BE49-F238E27FC236}">
                <a16:creationId xmlns:a16="http://schemas.microsoft.com/office/drawing/2014/main" id="{20D870A5-6438-45B8-8D23-285F53AAEEE7}"/>
              </a:ext>
            </a:extLst>
          </p:cNvPr>
          <p:cNvSpPr txBox="1"/>
          <p:nvPr userDrawn="1"/>
        </p:nvSpPr>
        <p:spPr>
          <a:xfrm>
            <a:off x="0" y="0"/>
            <a:ext cx="247942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This document was classified as: OFFICIAL</a:t>
            </a:r>
          </a:p>
        </p:txBody>
      </p:sp>
    </p:spTree>
    <p:extLst>
      <p:ext uri="{BB962C8B-B14F-4D97-AF65-F5344CB8AC3E}">
        <p14:creationId xmlns:p14="http://schemas.microsoft.com/office/powerpoint/2010/main" val="2402325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www.tsab.org.uk/professionals/learning-from-regional-and-national-sar-cases/" TargetMode="External"/><Relationship Id="rId5" Type="http://schemas.openxmlformats.org/officeDocument/2006/relationships/hyperlink" Target="https://www.tsab.org.uk/professionals/safeguarding-adult-review-sar-reports/" TargetMode="Externa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8" Type="http://schemas.openxmlformats.org/officeDocument/2006/relationships/hyperlink" Target="https://www.tsab.org.uk/key-information/newsletters/" TargetMode="External"/><Relationship Id="rId3" Type="http://schemas.openxmlformats.org/officeDocument/2006/relationships/image" Target="../media/image1.png"/><Relationship Id="rId7" Type="http://schemas.openxmlformats.org/officeDocument/2006/relationships/hyperlink" Target="https://www.tsab.org.uk/training-resources/"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www.tsab.org.uk/training/" TargetMode="External"/><Relationship Id="rId11" Type="http://schemas.openxmlformats.org/officeDocument/2006/relationships/image" Target="../media/image4.svg"/><Relationship Id="rId5" Type="http://schemas.openxmlformats.org/officeDocument/2006/relationships/hyperlink" Target="https://www.tsab.org.uk/key-information/posters/" TargetMode="External"/><Relationship Id="rId10"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https://www.tsab.org.uk/professionals/safeguarding-adult-review-sar-report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hyperlink" Target="https://www.tsab.org.uk/key-information/policies-strategies/"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www.nice.org.uk/Media/Default/About/NICE-Communities/Social-care/quick-guides/Creating-a-safeguarding-culture.pdf" TargetMode="External"/><Relationship Id="rId5" Type="http://schemas.openxmlformats.org/officeDocument/2006/relationships/hyperlink" Target="https://www.tsab.org.uk/key-information/safeguarding-explained-videos/" TargetMode="External"/><Relationship Id="rId4" Type="http://schemas.openxmlformats.org/officeDocument/2006/relationships/hyperlink" Target="http://www.tsab.org.uk/"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hyperlink" Target="https://www.norfolksafeguardingadultsboard.info/publications-info-resources/safeguarding-adults-reviews/joanna-jon-and-ben-published-september-2021/" TargetMode="External"/><Relationship Id="rId3" Type="http://schemas.openxmlformats.org/officeDocument/2006/relationships/image" Target="../media/image1.png"/><Relationship Id="rId7" Type="http://schemas.openxmlformats.org/officeDocument/2006/relationships/hyperlink" Target="https://www.cqc.org.uk/location/1-894121431/repor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england.nhs.uk/wp-content/uploads/2014/11/transforming-commissioning-services.pdf" TargetMode="External"/><Relationship Id="rId5" Type="http://schemas.openxmlformats.org/officeDocument/2006/relationships/hyperlink" Target="https://www.gov.uk/government/publications/report-of-the-mid-staffordshire-nhs-foundation-trust-public-inquiry"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ctrTitle"/>
          </p:nvPr>
        </p:nvSpPr>
        <p:spPr/>
        <p:txBody>
          <a:bodyPr/>
          <a:lstStyle/>
          <a:p>
            <a:r>
              <a:rPr lang="en-GB" dirty="0"/>
              <a:t>Creating Safer Cultures</a:t>
            </a:r>
          </a:p>
        </p:txBody>
      </p:sp>
    </p:spTree>
    <p:extLst>
      <p:ext uri="{BB962C8B-B14F-4D97-AF65-F5344CB8AC3E}">
        <p14:creationId xmlns:p14="http://schemas.microsoft.com/office/powerpoint/2010/main" val="135859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0"/>
            <a:ext cx="10515600" cy="1325563"/>
          </a:xfrm>
        </p:spPr>
        <p:txBody>
          <a:bodyPr>
            <a:normAutofit/>
          </a:bodyPr>
          <a:lstStyle/>
          <a:p>
            <a:r>
              <a:rPr lang="en-GB" sz="4800" b="1" dirty="0"/>
              <a:t>What can a closed culture look like?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40902" y="1267142"/>
            <a:ext cx="10515600" cy="4351338"/>
          </a:xfrm>
        </p:spPr>
        <p:txBody>
          <a:bodyPr>
            <a:normAutofit lnSpcReduction="10000"/>
          </a:bodyPr>
          <a:lstStyle/>
          <a:p>
            <a:r>
              <a:rPr lang="en-GB" sz="3600" dirty="0"/>
              <a:t>Staff not understanding or speaking warmly about the people they are caring for.</a:t>
            </a:r>
          </a:p>
          <a:p>
            <a:r>
              <a:rPr lang="en-GB" sz="3600" dirty="0"/>
              <a:t>Staff belittling, excluding or taunting people.</a:t>
            </a:r>
          </a:p>
          <a:p>
            <a:r>
              <a:rPr lang="en-GB" sz="3600" dirty="0"/>
              <a:t>Care plans not being individualised or reflecting the person's voice.</a:t>
            </a:r>
          </a:p>
          <a:p>
            <a:r>
              <a:rPr lang="en-GB" sz="3600" dirty="0"/>
              <a:t>Poor or absent communication plans for people who have communication needs and or communication plans not being followed.</a:t>
            </a:r>
          </a:p>
        </p:txBody>
      </p:sp>
    </p:spTree>
    <p:extLst>
      <p:ext uri="{BB962C8B-B14F-4D97-AF65-F5344CB8AC3E}">
        <p14:creationId xmlns:p14="http://schemas.microsoft.com/office/powerpoint/2010/main" val="326987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69204"/>
            <a:ext cx="10515600" cy="1325563"/>
          </a:xfrm>
        </p:spPr>
        <p:txBody>
          <a:bodyPr>
            <a:normAutofit/>
          </a:bodyPr>
          <a:lstStyle/>
          <a:p>
            <a:r>
              <a:rPr lang="en-GB" sz="4800" b="1" dirty="0"/>
              <a:t>What can a closed culture look like?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371248"/>
            <a:ext cx="10515600" cy="4351338"/>
          </a:xfrm>
        </p:spPr>
        <p:txBody>
          <a:bodyPr>
            <a:noAutofit/>
          </a:bodyPr>
          <a:lstStyle/>
          <a:p>
            <a:r>
              <a:rPr lang="en-GB" sz="3300" dirty="0"/>
              <a:t>Restrictions, including restraint, long-term segregation and prolonged seclusion, being imposed on people without an assessment of need, legal authority/legitimate aim or that have been imposed legitimately but are not subject to review and or do not ease over time.</a:t>
            </a:r>
          </a:p>
          <a:p>
            <a:r>
              <a:rPr lang="en-GB" sz="3300" dirty="0"/>
              <a:t>Blanket practices for all residents.</a:t>
            </a:r>
          </a:p>
          <a:p>
            <a:r>
              <a:rPr lang="en-GB" sz="3300" dirty="0"/>
              <a:t>People being asked to go to their rooms or another area and prevented from leaving.</a:t>
            </a:r>
          </a:p>
        </p:txBody>
      </p:sp>
    </p:spTree>
    <p:extLst>
      <p:ext uri="{BB962C8B-B14F-4D97-AF65-F5344CB8AC3E}">
        <p14:creationId xmlns:p14="http://schemas.microsoft.com/office/powerpoint/2010/main" val="901760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What can a closed culture look like?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498873"/>
            <a:ext cx="10515600" cy="4351338"/>
          </a:xfrm>
        </p:spPr>
        <p:txBody>
          <a:bodyPr>
            <a:normAutofit lnSpcReduction="10000"/>
          </a:bodyPr>
          <a:lstStyle/>
          <a:p>
            <a:r>
              <a:rPr lang="en-GB" sz="3600" dirty="0"/>
              <a:t>Poor application or understanding of the Mental Capacity Act (MCA) and Mental Health Act (MHA), including not following the MCA, DoLS and MHA Codes of Practice.</a:t>
            </a:r>
          </a:p>
          <a:p>
            <a:r>
              <a:rPr lang="en-GB" sz="3600" dirty="0"/>
              <a:t>Concerns about medicine management including inappropriate use of medicines to restrain or control behaviour.</a:t>
            </a:r>
          </a:p>
          <a:p>
            <a:r>
              <a:rPr lang="en-GB" sz="3600" dirty="0"/>
              <a:t>Staff not speaking out about concerns for fear of repercussions</a:t>
            </a:r>
          </a:p>
          <a:p>
            <a:endParaRPr lang="en-GB" sz="3600" dirty="0"/>
          </a:p>
        </p:txBody>
      </p:sp>
    </p:spTree>
    <p:extLst>
      <p:ext uri="{BB962C8B-B14F-4D97-AF65-F5344CB8AC3E}">
        <p14:creationId xmlns:p14="http://schemas.microsoft.com/office/powerpoint/2010/main" val="2112550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What can a closed culture look like?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498873"/>
            <a:ext cx="10515600" cy="4351338"/>
          </a:xfrm>
        </p:spPr>
        <p:txBody>
          <a:bodyPr>
            <a:normAutofit/>
          </a:bodyPr>
          <a:lstStyle/>
          <a:p>
            <a:r>
              <a:rPr lang="en-GB" sz="3600" dirty="0"/>
              <a:t>Lack of visible, accessible or supportive senior staff/managers</a:t>
            </a:r>
          </a:p>
          <a:p>
            <a:r>
              <a:rPr lang="en-GB" sz="3600" dirty="0"/>
              <a:t>Poorly trained staff</a:t>
            </a:r>
          </a:p>
          <a:p>
            <a:r>
              <a:rPr lang="en-GB" sz="3600" dirty="0"/>
              <a:t>Poor communication and information sharing (internally and externally)</a:t>
            </a:r>
          </a:p>
          <a:p>
            <a:r>
              <a:rPr lang="en-GB" sz="3600" dirty="0"/>
              <a:t>Resistance to learn from mistakes, complaints, near misses, safeguarding concerns or serious incidents</a:t>
            </a:r>
          </a:p>
        </p:txBody>
      </p:sp>
    </p:spTree>
    <p:extLst>
      <p:ext uri="{BB962C8B-B14F-4D97-AF65-F5344CB8AC3E}">
        <p14:creationId xmlns:p14="http://schemas.microsoft.com/office/powerpoint/2010/main" val="3561293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lstStyle/>
          <a:p>
            <a:r>
              <a:rPr lang="en-GB" b="1" dirty="0"/>
              <a:t>Creating a Safer Culture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392162"/>
            <a:ext cx="10515600" cy="4351338"/>
          </a:xfrm>
        </p:spPr>
        <p:txBody>
          <a:bodyPr>
            <a:normAutofit/>
          </a:bodyPr>
          <a:lstStyle/>
          <a:p>
            <a:pPr marL="0" indent="0">
              <a:buNone/>
            </a:pPr>
            <a:r>
              <a:rPr lang="en-GB" sz="3600" dirty="0"/>
              <a:t>The foundations for building a safer culture are to... </a:t>
            </a:r>
          </a:p>
          <a:p>
            <a:pPr marL="0" indent="0">
              <a:buNone/>
            </a:pPr>
            <a:r>
              <a:rPr lang="en-GB" sz="3600" b="1" dirty="0">
                <a:solidFill>
                  <a:srgbClr val="00B050"/>
                </a:solidFill>
              </a:rPr>
              <a:t>✓</a:t>
            </a:r>
            <a:r>
              <a:rPr lang="en-GB" sz="3600" b="1" dirty="0"/>
              <a:t> Listen </a:t>
            </a:r>
          </a:p>
          <a:p>
            <a:pPr marL="0" indent="0">
              <a:buNone/>
            </a:pPr>
            <a:r>
              <a:rPr lang="en-GB" sz="3600" b="1" dirty="0">
                <a:solidFill>
                  <a:srgbClr val="00B050"/>
                </a:solidFill>
              </a:rPr>
              <a:t>✓ </a:t>
            </a:r>
            <a:r>
              <a:rPr lang="en-GB" sz="3600" b="1" dirty="0"/>
              <a:t>Learn </a:t>
            </a:r>
          </a:p>
          <a:p>
            <a:pPr marL="0" indent="0">
              <a:buNone/>
            </a:pPr>
            <a:r>
              <a:rPr lang="en-GB" sz="3600" b="1" dirty="0">
                <a:solidFill>
                  <a:srgbClr val="00B050"/>
                </a:solidFill>
              </a:rPr>
              <a:t>✓</a:t>
            </a:r>
            <a:r>
              <a:rPr lang="en-GB" sz="3600" b="1" dirty="0"/>
              <a:t> Lead</a:t>
            </a:r>
          </a:p>
          <a:p>
            <a:pPr marL="0" indent="0">
              <a:buNone/>
            </a:pPr>
            <a:r>
              <a:rPr lang="en-GB" sz="3600" dirty="0"/>
              <a:t>If these basic foundations aren’t in place this can lead to organisational abuse.</a:t>
            </a:r>
          </a:p>
        </p:txBody>
      </p:sp>
    </p:spTree>
    <p:extLst>
      <p:ext uri="{BB962C8B-B14F-4D97-AF65-F5344CB8AC3E}">
        <p14:creationId xmlns:p14="http://schemas.microsoft.com/office/powerpoint/2010/main" val="1527660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309869"/>
            <a:ext cx="10515600" cy="1325563"/>
          </a:xfrm>
        </p:spPr>
        <p:txBody>
          <a:bodyPr>
            <a:normAutofit/>
          </a:bodyPr>
          <a:lstStyle/>
          <a:p>
            <a:r>
              <a:rPr lang="en-GB" sz="4800" b="1" dirty="0"/>
              <a:t>Creating a Safer Culture - The adult </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2003722"/>
            <a:ext cx="10515600" cy="4351338"/>
          </a:xfrm>
        </p:spPr>
        <p:txBody>
          <a:bodyPr>
            <a:normAutofit/>
          </a:bodyPr>
          <a:lstStyle/>
          <a:p>
            <a:pPr>
              <a:lnSpc>
                <a:spcPct val="150000"/>
              </a:lnSpc>
              <a:spcBef>
                <a:spcPts val="0"/>
              </a:spcBef>
            </a:pPr>
            <a:r>
              <a:rPr lang="en-GB" sz="3600" dirty="0"/>
              <a:t>Seek people’s views and wishes</a:t>
            </a:r>
          </a:p>
          <a:p>
            <a:pPr>
              <a:lnSpc>
                <a:spcPct val="150000"/>
              </a:lnSpc>
              <a:spcBef>
                <a:spcPts val="0"/>
              </a:spcBef>
            </a:pPr>
            <a:r>
              <a:rPr lang="en-GB" sz="3600" dirty="0"/>
              <a:t>Make Every Contact Count</a:t>
            </a:r>
          </a:p>
          <a:p>
            <a:pPr>
              <a:lnSpc>
                <a:spcPct val="150000"/>
              </a:lnSpc>
              <a:spcBef>
                <a:spcPts val="0"/>
              </a:spcBef>
            </a:pPr>
            <a:r>
              <a:rPr lang="en-GB" sz="3600" dirty="0"/>
              <a:t>Professional Curiosity - if in doubt, check it out</a:t>
            </a:r>
          </a:p>
          <a:p>
            <a:pPr>
              <a:lnSpc>
                <a:spcPct val="150000"/>
              </a:lnSpc>
              <a:spcBef>
                <a:spcPts val="0"/>
              </a:spcBef>
            </a:pPr>
            <a:r>
              <a:rPr lang="en-GB" sz="3600" dirty="0"/>
              <a:t>Flexibility and person centred care</a:t>
            </a:r>
          </a:p>
        </p:txBody>
      </p:sp>
    </p:spTree>
    <p:extLst>
      <p:ext uri="{BB962C8B-B14F-4D97-AF65-F5344CB8AC3E}">
        <p14:creationId xmlns:p14="http://schemas.microsoft.com/office/powerpoint/2010/main" val="2087066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lstStyle/>
          <a:p>
            <a:r>
              <a:rPr lang="en-GB" b="1" dirty="0"/>
              <a:t>Creating a Safer Culture – The Staff</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728916"/>
            <a:ext cx="10515600" cy="3955442"/>
          </a:xfrm>
        </p:spPr>
        <p:txBody>
          <a:bodyPr>
            <a:normAutofit fontScale="92500" lnSpcReduction="20000"/>
          </a:bodyPr>
          <a:lstStyle/>
          <a:p>
            <a:pPr>
              <a:lnSpc>
                <a:spcPct val="150000"/>
              </a:lnSpc>
            </a:pPr>
            <a:r>
              <a:rPr lang="en-GB" sz="3600" dirty="0"/>
              <a:t>Provide staff support</a:t>
            </a:r>
          </a:p>
          <a:p>
            <a:pPr>
              <a:lnSpc>
                <a:spcPct val="150000"/>
              </a:lnSpc>
            </a:pPr>
            <a:r>
              <a:rPr lang="en-GB" sz="3600" dirty="0"/>
              <a:t>Good Communication, Information Sharing and Record Keeping</a:t>
            </a:r>
          </a:p>
          <a:p>
            <a:pPr>
              <a:lnSpc>
                <a:spcPct val="150000"/>
              </a:lnSpc>
            </a:pPr>
            <a:r>
              <a:rPr lang="en-GB" sz="3600" dirty="0"/>
              <a:t>Know how to recognise and report safeguarding concerns</a:t>
            </a:r>
          </a:p>
          <a:p>
            <a:pPr>
              <a:lnSpc>
                <a:spcPct val="150000"/>
              </a:lnSpc>
            </a:pPr>
            <a:r>
              <a:rPr lang="en-US" sz="3600" dirty="0"/>
              <a:t>Know how to raise whistleblowing concerns</a:t>
            </a:r>
            <a:endParaRPr lang="en-GB" sz="3600" dirty="0"/>
          </a:p>
        </p:txBody>
      </p:sp>
    </p:spTree>
    <p:extLst>
      <p:ext uri="{BB962C8B-B14F-4D97-AF65-F5344CB8AC3E}">
        <p14:creationId xmlns:p14="http://schemas.microsoft.com/office/powerpoint/2010/main" val="2735022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lstStyle/>
          <a:p>
            <a:r>
              <a:rPr lang="en-GB" b="1" dirty="0"/>
              <a:t>Creating a Safer Culture – The Organisation</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899258"/>
            <a:ext cx="10515600" cy="4351338"/>
          </a:xfrm>
        </p:spPr>
        <p:txBody>
          <a:bodyPr>
            <a:normAutofit/>
          </a:bodyPr>
          <a:lstStyle/>
          <a:p>
            <a:r>
              <a:rPr lang="en-GB" sz="3600" dirty="0"/>
              <a:t>Staff training</a:t>
            </a:r>
          </a:p>
          <a:p>
            <a:r>
              <a:rPr lang="en-GB" sz="3600" dirty="0"/>
              <a:t>Robust safeguarding policies and procedures in place</a:t>
            </a:r>
          </a:p>
          <a:p>
            <a:r>
              <a:rPr lang="en-GB" sz="3600" dirty="0"/>
              <a:t>Robust recruitment checks in place for new and agency staff</a:t>
            </a:r>
          </a:p>
          <a:p>
            <a:r>
              <a:rPr lang="en-GB" sz="3600" dirty="0"/>
              <a:t>Staff resources / time</a:t>
            </a:r>
          </a:p>
          <a:p>
            <a:r>
              <a:rPr lang="en-GB" sz="3600" dirty="0"/>
              <a:t>Poor staff attitudes are addressed</a:t>
            </a:r>
          </a:p>
        </p:txBody>
      </p:sp>
    </p:spTree>
    <p:extLst>
      <p:ext uri="{BB962C8B-B14F-4D97-AF65-F5344CB8AC3E}">
        <p14:creationId xmlns:p14="http://schemas.microsoft.com/office/powerpoint/2010/main" val="2032550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101299"/>
            <a:ext cx="10515600" cy="1325563"/>
          </a:xfrm>
        </p:spPr>
        <p:txBody>
          <a:bodyPr>
            <a:normAutofit/>
          </a:bodyPr>
          <a:lstStyle/>
          <a:p>
            <a:r>
              <a:rPr lang="en-GB" sz="4800" b="1" dirty="0"/>
              <a:t>Creating a Safer Culture – The Organisation</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530968"/>
            <a:ext cx="10515600" cy="4351338"/>
          </a:xfrm>
        </p:spPr>
        <p:txBody>
          <a:bodyPr>
            <a:normAutofit/>
          </a:bodyPr>
          <a:lstStyle/>
          <a:p>
            <a:pPr marL="0" indent="0">
              <a:buNone/>
            </a:pPr>
            <a:r>
              <a:rPr lang="en-GB" sz="3600" dirty="0"/>
              <a:t>Organisations should promote:</a:t>
            </a:r>
          </a:p>
          <a:p>
            <a:pPr lvl="1"/>
            <a:r>
              <a:rPr lang="en-GB" sz="3200" dirty="0"/>
              <a:t>Supervision and reflection</a:t>
            </a:r>
          </a:p>
          <a:p>
            <a:pPr lvl="1"/>
            <a:r>
              <a:rPr lang="en-GB" sz="3200" dirty="0"/>
              <a:t>Engagement opportunities</a:t>
            </a:r>
          </a:p>
          <a:p>
            <a:pPr lvl="1"/>
            <a:r>
              <a:rPr lang="en-GB" sz="3200" dirty="0"/>
              <a:t>Quality training</a:t>
            </a:r>
          </a:p>
          <a:p>
            <a:pPr lvl="1"/>
            <a:r>
              <a:rPr lang="en-GB" sz="3200" dirty="0"/>
              <a:t>Care planning</a:t>
            </a:r>
          </a:p>
          <a:p>
            <a:pPr lvl="1"/>
            <a:r>
              <a:rPr lang="en-GB" sz="3200" dirty="0"/>
              <a:t>Duty of Candour</a:t>
            </a:r>
          </a:p>
          <a:p>
            <a:pPr lvl="1"/>
            <a:r>
              <a:rPr lang="en-US" sz="3200" dirty="0"/>
              <a:t>Participate in the TSAB safeguarding champions scheme</a:t>
            </a:r>
            <a:endParaRPr lang="en-GB" sz="3200" dirty="0"/>
          </a:p>
        </p:txBody>
      </p:sp>
    </p:spTree>
    <p:extLst>
      <p:ext uri="{BB962C8B-B14F-4D97-AF65-F5344CB8AC3E}">
        <p14:creationId xmlns:p14="http://schemas.microsoft.com/office/powerpoint/2010/main" val="1535003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927100" y="745896"/>
            <a:ext cx="10515600" cy="1325563"/>
          </a:xfrm>
        </p:spPr>
        <p:txBody>
          <a:bodyPr>
            <a:normAutofit/>
          </a:bodyPr>
          <a:lstStyle/>
          <a:p>
            <a:r>
              <a:rPr lang="en-GB" sz="4800" b="1" dirty="0"/>
              <a:t>TSAB policies and procedures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950632"/>
            <a:ext cx="10515600" cy="4351338"/>
          </a:xfrm>
        </p:spPr>
        <p:txBody>
          <a:bodyPr>
            <a:normAutofit/>
          </a:bodyPr>
          <a:lstStyle/>
          <a:p>
            <a:endParaRPr lang="en-US" sz="3200" dirty="0"/>
          </a:p>
          <a:p>
            <a:endParaRPr lang="en-US" sz="3200" dirty="0"/>
          </a:p>
          <a:p>
            <a:r>
              <a:rPr lang="en-US" sz="3200" dirty="0"/>
              <a:t>TSAB have policies and procedures to respond to organisational abuse – Responding to and Addressing Serious Concerns (RASC)</a:t>
            </a:r>
          </a:p>
        </p:txBody>
      </p:sp>
    </p:spTree>
    <p:extLst>
      <p:ext uri="{BB962C8B-B14F-4D97-AF65-F5344CB8AC3E}">
        <p14:creationId xmlns:p14="http://schemas.microsoft.com/office/powerpoint/2010/main" val="367121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lstStyle/>
          <a:p>
            <a:r>
              <a:rPr lang="en-US" b="1" dirty="0"/>
              <a:t>Today’s presentation</a:t>
            </a:r>
            <a:endParaRPr lang="en-GB" b="1" dirty="0"/>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2359298"/>
            <a:ext cx="10515600" cy="4351338"/>
          </a:xfrm>
        </p:spPr>
        <p:txBody>
          <a:bodyPr>
            <a:normAutofit/>
          </a:bodyPr>
          <a:lstStyle/>
          <a:p>
            <a:r>
              <a:rPr lang="en-GB" sz="4000" dirty="0"/>
              <a:t>What is a closed culture?</a:t>
            </a:r>
          </a:p>
          <a:p>
            <a:r>
              <a:rPr lang="en-GB" sz="4000"/>
              <a:t>Creating a safer culture</a:t>
            </a:r>
          </a:p>
          <a:p>
            <a:r>
              <a:rPr lang="en-GB" sz="4000"/>
              <a:t>TSAB </a:t>
            </a:r>
            <a:r>
              <a:rPr lang="en-GB" sz="4000" dirty="0"/>
              <a:t>procedures addressing organisational abuse</a:t>
            </a:r>
          </a:p>
          <a:p>
            <a:r>
              <a:rPr lang="en-GB" sz="4000" dirty="0"/>
              <a:t>Learning from Safeguarding Adult Reviews</a:t>
            </a:r>
          </a:p>
          <a:p>
            <a:pPr marL="0" indent="0">
              <a:buNone/>
            </a:pPr>
            <a:endParaRPr lang="en-GB" sz="4000" dirty="0"/>
          </a:p>
        </p:txBody>
      </p:sp>
    </p:spTree>
    <p:extLst>
      <p:ext uri="{BB962C8B-B14F-4D97-AF65-F5344CB8AC3E}">
        <p14:creationId xmlns:p14="http://schemas.microsoft.com/office/powerpoint/2010/main" val="1332019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101299"/>
            <a:ext cx="10515600" cy="1325563"/>
          </a:xfrm>
        </p:spPr>
        <p:txBody>
          <a:bodyPr>
            <a:normAutofit/>
          </a:bodyPr>
          <a:lstStyle/>
          <a:p>
            <a:r>
              <a:rPr lang="en-GB" sz="4800" b="1" dirty="0"/>
              <a:t>RASC Procedures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426862"/>
            <a:ext cx="10515600" cy="4351338"/>
          </a:xfrm>
        </p:spPr>
        <p:txBody>
          <a:bodyPr>
            <a:normAutofit lnSpcReduction="10000"/>
          </a:bodyPr>
          <a:lstStyle/>
          <a:p>
            <a:r>
              <a:rPr lang="en-GB" sz="3200" dirty="0"/>
              <a:t>The policy applies to:</a:t>
            </a:r>
          </a:p>
          <a:p>
            <a:pPr lvl="1"/>
            <a:r>
              <a:rPr lang="en-GB" sz="2800" dirty="0"/>
              <a:t>Care homes: including nursing and care home services provided ‘in-house’</a:t>
            </a:r>
          </a:p>
          <a:p>
            <a:pPr marL="457200" lvl="1" indent="0">
              <a:buNone/>
            </a:pPr>
            <a:r>
              <a:rPr lang="en-GB" sz="2800" dirty="0"/>
              <a:t>• Home Care Providers</a:t>
            </a:r>
          </a:p>
          <a:p>
            <a:pPr marL="457200" lvl="1" indent="0">
              <a:buNone/>
            </a:pPr>
            <a:r>
              <a:rPr lang="en-GB" sz="2800" dirty="0"/>
              <a:t>• Supported Living</a:t>
            </a:r>
          </a:p>
          <a:p>
            <a:pPr marL="457200" lvl="1" indent="0">
              <a:buNone/>
            </a:pPr>
            <a:r>
              <a:rPr lang="en-GB" sz="2800" dirty="0"/>
              <a:t>• Private hospitals</a:t>
            </a:r>
          </a:p>
          <a:p>
            <a:pPr marL="457200" lvl="1" indent="0">
              <a:buNone/>
            </a:pPr>
            <a:r>
              <a:rPr lang="en-GB" sz="2800" dirty="0"/>
              <a:t>• Day Services/ day opportunity Providers</a:t>
            </a:r>
          </a:p>
          <a:p>
            <a:pPr marL="457200" lvl="1" indent="0">
              <a:buNone/>
            </a:pPr>
            <a:r>
              <a:rPr lang="en-GB" sz="2800" dirty="0"/>
              <a:t>• Local Authority in-house provision</a:t>
            </a:r>
          </a:p>
          <a:p>
            <a:pPr marL="457200" lvl="1" indent="0">
              <a:buNone/>
            </a:pPr>
            <a:r>
              <a:rPr lang="en-GB" sz="2800" dirty="0"/>
              <a:t>• Rehabilitation Services</a:t>
            </a:r>
          </a:p>
          <a:p>
            <a:pPr marL="457200" lvl="1" indent="0">
              <a:buNone/>
            </a:pPr>
            <a:r>
              <a:rPr lang="en-GB" sz="2800" dirty="0"/>
              <a:t>• Voluntary agencies</a:t>
            </a:r>
          </a:p>
          <a:p>
            <a:endParaRPr lang="en-US" sz="3200" dirty="0"/>
          </a:p>
        </p:txBody>
      </p:sp>
    </p:spTree>
    <p:extLst>
      <p:ext uri="{BB962C8B-B14F-4D97-AF65-F5344CB8AC3E}">
        <p14:creationId xmlns:p14="http://schemas.microsoft.com/office/powerpoint/2010/main" val="2945993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101299"/>
            <a:ext cx="10515600" cy="1325563"/>
          </a:xfrm>
        </p:spPr>
        <p:txBody>
          <a:bodyPr>
            <a:normAutofit/>
          </a:bodyPr>
          <a:lstStyle/>
          <a:p>
            <a:r>
              <a:rPr lang="en-GB" sz="4800" b="1" dirty="0"/>
              <a:t>RASC Procedures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426862"/>
            <a:ext cx="10515600" cy="4351338"/>
          </a:xfrm>
        </p:spPr>
        <p:txBody>
          <a:bodyPr>
            <a:normAutofit lnSpcReduction="10000"/>
          </a:bodyPr>
          <a:lstStyle/>
          <a:p>
            <a:r>
              <a:rPr lang="en-US" sz="3200" dirty="0"/>
              <a:t>Triggers for use of the policy are:</a:t>
            </a:r>
          </a:p>
          <a:p>
            <a:pPr lvl="1"/>
            <a:r>
              <a:rPr lang="en-US" sz="2800" dirty="0"/>
              <a:t>A number of concerns raised regarding a provider</a:t>
            </a:r>
          </a:p>
          <a:p>
            <a:pPr lvl="1"/>
            <a:r>
              <a:rPr lang="en-US" sz="2800" dirty="0"/>
              <a:t>Contract and compliance visits highlight a high level of concern</a:t>
            </a:r>
          </a:p>
          <a:p>
            <a:pPr lvl="1"/>
            <a:r>
              <a:rPr lang="en-US" sz="2800" dirty="0"/>
              <a:t>CQC inspections </a:t>
            </a:r>
            <a:r>
              <a:rPr lang="en-GB" sz="2800" dirty="0"/>
              <a:t>result in placing services into special measures, issuing warning notices or inadequate ratings for safety</a:t>
            </a:r>
          </a:p>
          <a:p>
            <a:pPr lvl="1"/>
            <a:r>
              <a:rPr lang="en-GB" sz="2800" dirty="0"/>
              <a:t>A cluster of concerns are received about similar issues</a:t>
            </a:r>
          </a:p>
          <a:p>
            <a:pPr lvl="1"/>
            <a:r>
              <a:rPr lang="en-GB" sz="2800" dirty="0"/>
              <a:t>A whistle-blower makes serious allegations about the management or regime of a service</a:t>
            </a:r>
          </a:p>
          <a:p>
            <a:pPr lvl="1"/>
            <a:r>
              <a:rPr lang="en-GB" sz="2800" dirty="0"/>
              <a:t>An individual case of alleged abuse is serious or complex e.g. the alleged perpetrator holds a position of authority within a care setting/organisation or a death has occurred </a:t>
            </a:r>
            <a:endParaRPr lang="en-US" sz="2800" dirty="0"/>
          </a:p>
        </p:txBody>
      </p:sp>
    </p:spTree>
    <p:extLst>
      <p:ext uri="{BB962C8B-B14F-4D97-AF65-F5344CB8AC3E}">
        <p14:creationId xmlns:p14="http://schemas.microsoft.com/office/powerpoint/2010/main" val="4240245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101299"/>
            <a:ext cx="10515600" cy="1325563"/>
          </a:xfrm>
        </p:spPr>
        <p:txBody>
          <a:bodyPr>
            <a:normAutofit/>
          </a:bodyPr>
          <a:lstStyle/>
          <a:p>
            <a:r>
              <a:rPr lang="en-GB" sz="4800" b="1" dirty="0"/>
              <a:t>RASC Procedures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426862"/>
            <a:ext cx="10515600" cy="4351338"/>
          </a:xfrm>
        </p:spPr>
        <p:txBody>
          <a:bodyPr>
            <a:normAutofit/>
          </a:bodyPr>
          <a:lstStyle/>
          <a:p>
            <a:r>
              <a:rPr lang="en-US" sz="2800" dirty="0"/>
              <a:t>RASC meetings are:</a:t>
            </a:r>
          </a:p>
          <a:p>
            <a:pPr lvl="1"/>
            <a:r>
              <a:rPr lang="en-US" dirty="0"/>
              <a:t>Multi agency</a:t>
            </a:r>
          </a:p>
          <a:p>
            <a:pPr lvl="1"/>
            <a:r>
              <a:rPr lang="en-US" dirty="0"/>
              <a:t>About sharing information regarding risk</a:t>
            </a:r>
          </a:p>
          <a:p>
            <a:pPr lvl="1"/>
            <a:r>
              <a:rPr lang="en-US" dirty="0"/>
              <a:t>About identifying areas for improvement</a:t>
            </a:r>
          </a:p>
          <a:p>
            <a:pPr lvl="1"/>
            <a:r>
              <a:rPr lang="en-US" dirty="0"/>
              <a:t>About supporting the provider to make improvements – drawing on the knowledge and skills of professionals who can support the improvement journey</a:t>
            </a:r>
          </a:p>
          <a:p>
            <a:pPr lvl="1"/>
            <a:endParaRPr lang="en-US" dirty="0"/>
          </a:p>
          <a:p>
            <a:r>
              <a:rPr lang="en-US" sz="2800" dirty="0"/>
              <a:t>The focus is always on the safety and wellbeing of service users </a:t>
            </a:r>
          </a:p>
        </p:txBody>
      </p:sp>
    </p:spTree>
    <p:extLst>
      <p:ext uri="{BB962C8B-B14F-4D97-AF65-F5344CB8AC3E}">
        <p14:creationId xmlns:p14="http://schemas.microsoft.com/office/powerpoint/2010/main" val="846138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Learning from Safeguarding Adult Reviews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2273300"/>
            <a:ext cx="10515600" cy="3609006"/>
          </a:xfrm>
        </p:spPr>
        <p:txBody>
          <a:bodyPr>
            <a:normAutofit/>
          </a:bodyPr>
          <a:lstStyle/>
          <a:p>
            <a:pPr marL="0" indent="0" algn="ctr">
              <a:buNone/>
            </a:pPr>
            <a:r>
              <a:rPr lang="en-GB" sz="4000" b="1" dirty="0"/>
              <a:t>It is important that we learn from the most serious instances of abuse and neglect and apply this to our own practice.</a:t>
            </a:r>
          </a:p>
          <a:p>
            <a:pPr marL="0" indent="0" algn="ctr">
              <a:buNone/>
            </a:pPr>
            <a:r>
              <a:rPr lang="en-GB" sz="3600" b="1" dirty="0"/>
              <a:t>This is to prevent similar instances occurring again.</a:t>
            </a:r>
          </a:p>
        </p:txBody>
      </p:sp>
    </p:spTree>
    <p:extLst>
      <p:ext uri="{BB962C8B-B14F-4D97-AF65-F5344CB8AC3E}">
        <p14:creationId xmlns:p14="http://schemas.microsoft.com/office/powerpoint/2010/main" val="427831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25500" y="708466"/>
            <a:ext cx="10515600" cy="1325563"/>
          </a:xfrm>
        </p:spPr>
        <p:txBody>
          <a:bodyPr>
            <a:normAutofit/>
          </a:bodyPr>
          <a:lstStyle/>
          <a:p>
            <a:r>
              <a:rPr lang="en-GB" sz="4800" b="1" dirty="0"/>
              <a:t>Learning from Safeguarding Adults Reviews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25500" y="1938955"/>
            <a:ext cx="10515600" cy="4351338"/>
          </a:xfrm>
        </p:spPr>
        <p:txBody>
          <a:bodyPr>
            <a:normAutofit/>
          </a:bodyPr>
          <a:lstStyle/>
          <a:p>
            <a:endParaRPr lang="en-US" sz="3200" dirty="0"/>
          </a:p>
          <a:p>
            <a:endParaRPr lang="en-US" sz="3200" dirty="0"/>
          </a:p>
          <a:p>
            <a:r>
              <a:rPr lang="en-US" sz="3200" dirty="0"/>
              <a:t>Safeguarding Adults Reviews are defined in legislation – the Care act 2014</a:t>
            </a:r>
          </a:p>
        </p:txBody>
      </p:sp>
    </p:spTree>
    <p:extLst>
      <p:ext uri="{BB962C8B-B14F-4D97-AF65-F5344CB8AC3E}">
        <p14:creationId xmlns:p14="http://schemas.microsoft.com/office/powerpoint/2010/main" val="3698516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Learning from Safeguarding Adult Reviews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530968"/>
            <a:ext cx="10515600" cy="4351338"/>
          </a:xfrm>
        </p:spPr>
        <p:txBody>
          <a:bodyPr>
            <a:normAutofit/>
          </a:bodyPr>
          <a:lstStyle/>
          <a:p>
            <a:pPr marL="0" indent="0">
              <a:buNone/>
            </a:pPr>
            <a:r>
              <a:rPr lang="en-GB" dirty="0"/>
              <a:t>The criteria for a SAR is: </a:t>
            </a:r>
          </a:p>
          <a:p>
            <a:pPr marL="457200" indent="-457200">
              <a:buAutoNum type="alphaLcParenR"/>
            </a:pPr>
            <a:r>
              <a:rPr lang="en-GB" dirty="0"/>
              <a:t>There is reasonable cause for concern about how the TSAB, its members or organisations worked together to safeguard the adult </a:t>
            </a:r>
            <a:r>
              <a:rPr lang="en-GB" b="1" dirty="0"/>
              <a:t>and </a:t>
            </a:r>
          </a:p>
          <a:p>
            <a:pPr marL="457200" indent="-457200">
              <a:buAutoNum type="alphaLcParenR"/>
            </a:pPr>
            <a:r>
              <a:rPr lang="en-GB" dirty="0"/>
              <a:t>The adult has died and the TSAB knows/suspects this was as a result of abuse or neglect </a:t>
            </a:r>
            <a:r>
              <a:rPr lang="en-GB" b="1" dirty="0"/>
              <a:t>or</a:t>
            </a:r>
            <a:r>
              <a:rPr lang="en-GB" dirty="0"/>
              <a:t> </a:t>
            </a:r>
          </a:p>
          <a:p>
            <a:pPr marL="457200" indent="-457200">
              <a:buAutoNum type="alphaLcParenR"/>
            </a:pPr>
            <a:r>
              <a:rPr lang="en-GB" dirty="0"/>
              <a:t>The adult is still alive but the TSAB knows/suspects the adult has experienced serious abuse/neglect, sustained potentially life threatening injury, serious sexual abuse or serious/permanent impairment of health or development </a:t>
            </a:r>
          </a:p>
        </p:txBody>
      </p:sp>
    </p:spTree>
    <p:extLst>
      <p:ext uri="{BB962C8B-B14F-4D97-AF65-F5344CB8AC3E}">
        <p14:creationId xmlns:p14="http://schemas.microsoft.com/office/powerpoint/2010/main" val="3502940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Learning from Safeguarding Adult Reviews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899258"/>
            <a:ext cx="10515600" cy="4351338"/>
          </a:xfrm>
        </p:spPr>
        <p:txBody>
          <a:bodyPr>
            <a:normAutofit/>
          </a:bodyPr>
          <a:lstStyle/>
          <a:p>
            <a:pPr marL="0" indent="0">
              <a:buNone/>
            </a:pPr>
            <a:r>
              <a:rPr lang="en-GB" sz="3600" dirty="0"/>
              <a:t>The Board publishes their learning reviews:</a:t>
            </a:r>
          </a:p>
          <a:p>
            <a:pPr marL="0" indent="0">
              <a:buNone/>
            </a:pPr>
            <a:r>
              <a:rPr lang="en-GB" sz="3600" dirty="0">
                <a:hlinkClick r:id="rId5"/>
              </a:rPr>
              <a:t>https://www.tsab.org.uk/professionals/safeguarding-adult-review-sar-reports/</a:t>
            </a:r>
            <a:r>
              <a:rPr lang="en-GB" sz="3600" dirty="0"/>
              <a:t> </a:t>
            </a:r>
          </a:p>
          <a:p>
            <a:pPr marL="0" indent="0">
              <a:buNone/>
            </a:pPr>
            <a:r>
              <a:rPr lang="en-GB" sz="3600" dirty="0"/>
              <a:t>And also reflects on regional and national SARs from a Tees perspective:</a:t>
            </a:r>
          </a:p>
          <a:p>
            <a:pPr marL="0" indent="0">
              <a:buNone/>
            </a:pPr>
            <a:r>
              <a:rPr lang="en-GB" sz="3600" dirty="0">
                <a:hlinkClick r:id="rId6"/>
              </a:rPr>
              <a:t>https://www.tsab.org.uk/professionals/learning-from-regional-and-national-sar-cases/</a:t>
            </a:r>
            <a:r>
              <a:rPr lang="en-GB" sz="3600" dirty="0"/>
              <a:t> </a:t>
            </a:r>
          </a:p>
        </p:txBody>
      </p:sp>
    </p:spTree>
    <p:extLst>
      <p:ext uri="{BB962C8B-B14F-4D97-AF65-F5344CB8AC3E}">
        <p14:creationId xmlns:p14="http://schemas.microsoft.com/office/powerpoint/2010/main" val="820300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111125"/>
            <a:ext cx="10515600" cy="1325563"/>
          </a:xfrm>
        </p:spPr>
        <p:txBody>
          <a:bodyPr/>
          <a:lstStyle/>
          <a:p>
            <a:r>
              <a:rPr lang="en-GB" b="1" dirty="0"/>
              <a:t>In Summary, think about…</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205230"/>
            <a:ext cx="10515600" cy="4351338"/>
          </a:xfrm>
        </p:spPr>
        <p:txBody>
          <a:bodyPr>
            <a:noAutofit/>
          </a:bodyPr>
          <a:lstStyle/>
          <a:p>
            <a:r>
              <a:rPr lang="en-GB" sz="3000" dirty="0"/>
              <a:t>Are you able to have open conversations about what’s working well and what needs to improve or change?</a:t>
            </a:r>
          </a:p>
          <a:p>
            <a:r>
              <a:rPr lang="en-GB" sz="3000" dirty="0"/>
              <a:t>Do you openly talk about safeguarding people and avoiding or preventing harm?</a:t>
            </a:r>
          </a:p>
          <a:p>
            <a:r>
              <a:rPr lang="en-GB" sz="3000" dirty="0"/>
              <a:t>Do you regularly communicate with colleagues about near misses or complex cases so that they are aware of what to avoid/ how to address similar issues? </a:t>
            </a:r>
          </a:p>
          <a:p>
            <a:r>
              <a:rPr lang="en-GB" sz="3000" dirty="0"/>
              <a:t>Do you feel able to recognise a safeguarding concern?</a:t>
            </a:r>
          </a:p>
          <a:p>
            <a:r>
              <a:rPr lang="en-GB" sz="3000" dirty="0"/>
              <a:t>Do you know how to raise a safeguarding concern?</a:t>
            </a:r>
          </a:p>
        </p:txBody>
      </p:sp>
    </p:spTree>
    <p:extLst>
      <p:ext uri="{BB962C8B-B14F-4D97-AF65-F5344CB8AC3E}">
        <p14:creationId xmlns:p14="http://schemas.microsoft.com/office/powerpoint/2010/main" val="862269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lstStyle/>
          <a:p>
            <a:r>
              <a:rPr lang="en-GB" b="1" dirty="0"/>
              <a:t>In summary, think about…</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690688"/>
            <a:ext cx="10515600" cy="4351338"/>
          </a:xfrm>
        </p:spPr>
        <p:txBody>
          <a:bodyPr>
            <a:normAutofit fontScale="92500" lnSpcReduction="20000"/>
          </a:bodyPr>
          <a:lstStyle/>
          <a:p>
            <a:r>
              <a:rPr lang="en-GB" sz="3600" dirty="0"/>
              <a:t>Does your organisation regularly check your awareness and compliance?</a:t>
            </a:r>
          </a:p>
          <a:p>
            <a:r>
              <a:rPr lang="en-GB" sz="3600" dirty="0"/>
              <a:t>Do you and your organisation have an open mind set to learn and grow?</a:t>
            </a:r>
          </a:p>
          <a:p>
            <a:r>
              <a:rPr lang="en-GB" sz="3600" dirty="0"/>
              <a:t>Do you have a clear and accessible complaints/ compliments procedure and complaints escalation procedure that is easy for service users and families to navigate? </a:t>
            </a:r>
          </a:p>
          <a:p>
            <a:r>
              <a:rPr lang="en-GB" sz="3600" dirty="0"/>
              <a:t>Can you spot any trends and address the route cause of problems? </a:t>
            </a:r>
            <a:endParaRPr lang="en-GB" sz="2200" dirty="0"/>
          </a:p>
        </p:txBody>
      </p:sp>
    </p:spTree>
    <p:extLst>
      <p:ext uri="{BB962C8B-B14F-4D97-AF65-F5344CB8AC3E}">
        <p14:creationId xmlns:p14="http://schemas.microsoft.com/office/powerpoint/2010/main" val="3765644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365125"/>
            <a:ext cx="9550400" cy="1325563"/>
          </a:xfrm>
        </p:spPr>
        <p:txBody>
          <a:bodyPr/>
          <a:lstStyle/>
          <a:p>
            <a:r>
              <a:rPr lang="en-GB" b="1" dirty="0"/>
              <a:t>Creating a Safer Culture </a:t>
            </a:r>
            <a:br>
              <a:rPr lang="en-GB" b="1" dirty="0"/>
            </a:br>
            <a:r>
              <a:rPr lang="en-GB" b="1" dirty="0"/>
              <a:t>What could you do to help? </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690688"/>
            <a:ext cx="10210800" cy="4191618"/>
          </a:xfrm>
        </p:spPr>
        <p:txBody>
          <a:bodyPr>
            <a:normAutofit lnSpcReduction="10000"/>
          </a:bodyPr>
          <a:lstStyle/>
          <a:p>
            <a:pPr marL="342900" lvl="0" indent="-342900">
              <a:lnSpc>
                <a:spcPct val="107000"/>
              </a:lnSpc>
              <a:buFont typeface="Symbol" panose="05050102010706020507" pitchFamily="18" charset="2"/>
              <a:buChar char=""/>
            </a:pPr>
            <a:r>
              <a:rPr lang="en-GB" dirty="0">
                <a:effectLst/>
                <a:latin typeface="Arial" panose="020B0604020202020204" pitchFamily="34" charset="0"/>
                <a:ea typeface="Calibri" panose="020F0502020204030204" pitchFamily="34" charset="0"/>
                <a:cs typeface="Times New Roman" panose="02020603050405020304" pitchFamily="18" charset="0"/>
              </a:rPr>
              <a:t>Display </a:t>
            </a:r>
            <a:r>
              <a:rPr lang="en-GB"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a:rPr>
              <a:t>leaflets and posters</a:t>
            </a:r>
            <a:r>
              <a:rPr lang="en-GB"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rPr>
              <a:t> </a:t>
            </a:r>
            <a:r>
              <a:rPr lang="en-GB" dirty="0">
                <a:effectLst/>
                <a:latin typeface="Arial" panose="020B0604020202020204" pitchFamily="34" charset="0"/>
                <a:ea typeface="Calibri" panose="020F0502020204030204" pitchFamily="34" charset="0"/>
                <a:cs typeface="Times New Roman" panose="02020603050405020304" pitchFamily="18" charset="0"/>
              </a:rPr>
              <a:t>in your workplace, so that staff, service users and families know how to report abuse and neglect</a:t>
            </a:r>
          </a:p>
          <a:p>
            <a:pPr marL="342900" lvl="0" indent="-342900">
              <a:lnSpc>
                <a:spcPct val="107000"/>
              </a:lnSpc>
              <a:buFont typeface="Symbol" panose="05050102010706020507" pitchFamily="18" charset="2"/>
              <a:buChar char=""/>
            </a:pPr>
            <a:r>
              <a:rPr lang="en-GB" dirty="0">
                <a:latin typeface="Arial" panose="020B0604020202020204" pitchFamily="34" charset="0"/>
                <a:ea typeface="Calibri" panose="020F0502020204030204" pitchFamily="34" charset="0"/>
                <a:cs typeface="Times New Roman" panose="02020603050405020304" pitchFamily="18" charset="0"/>
              </a:rPr>
              <a:t>Sign up with TSAB to be a Safeguarding Champion</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dirty="0">
                <a:effectLst/>
                <a:latin typeface="Arial" panose="020B0604020202020204" pitchFamily="34" charset="0"/>
                <a:ea typeface="Calibri" panose="020F0502020204030204" pitchFamily="34" charset="0"/>
                <a:cs typeface="Times New Roman" panose="02020603050405020304" pitchFamily="18" charset="0"/>
              </a:rPr>
              <a:t>Complete some free </a:t>
            </a:r>
            <a:r>
              <a:rPr lang="en-GB"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e-learning</a:t>
            </a:r>
            <a:r>
              <a:rPr lang="en-GB" dirty="0">
                <a:effectLst/>
                <a:latin typeface="Arial" panose="020B0604020202020204" pitchFamily="34" charset="0"/>
                <a:ea typeface="Calibri" panose="020F0502020204030204" pitchFamily="34" charset="0"/>
                <a:cs typeface="Times New Roman" panose="02020603050405020304" pitchFamily="18" charset="0"/>
              </a:rPr>
              <a:t> or </a:t>
            </a:r>
            <a:r>
              <a:rPr lang="en-GB"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7"/>
              </a:rPr>
              <a:t>training workbooks</a:t>
            </a:r>
            <a:r>
              <a:rPr lang="en-GB" dirty="0">
                <a:effectLst/>
                <a:latin typeface="Arial" panose="020B0604020202020204" pitchFamily="34" charset="0"/>
                <a:ea typeface="Calibri" panose="020F0502020204030204" pitchFamily="34" charset="0"/>
                <a:cs typeface="Times New Roman" panose="02020603050405020304" pitchFamily="18" charset="0"/>
              </a:rPr>
              <a:t> to improve your knowledge</a:t>
            </a:r>
          </a:p>
          <a:p>
            <a:pPr marL="342900" indent="-342900">
              <a:lnSpc>
                <a:spcPct val="107000"/>
              </a:lnSpc>
              <a:buFont typeface="Symbol" panose="05050102010706020507" pitchFamily="18" charset="2"/>
              <a:buChar char=""/>
            </a:pPr>
            <a:r>
              <a:rPr lang="en-GB" dirty="0">
                <a:latin typeface="Arial" panose="020B0604020202020204" pitchFamily="34" charset="0"/>
                <a:ea typeface="Calibri" panose="020F0502020204030204" pitchFamily="34" charset="0"/>
                <a:cs typeface="Times New Roman" panose="02020603050405020304" pitchFamily="18" charset="0"/>
              </a:rPr>
              <a:t>Share/print </a:t>
            </a:r>
            <a:r>
              <a:rPr lang="en-GB" sz="2800" dirty="0">
                <a:effectLst/>
                <a:latin typeface="Arial" panose="020B0604020202020204" pitchFamily="34" charset="0"/>
                <a:ea typeface="Calibri" panose="020F0502020204030204" pitchFamily="34" charset="0"/>
                <a:cs typeface="Times New Roman" panose="02020603050405020304" pitchFamily="18" charset="0"/>
                <a:hlinkClick r:id="rId8"/>
              </a:rPr>
              <a:t>TSAB Newsletters</a:t>
            </a:r>
            <a:r>
              <a:rPr lang="en-GB" sz="2800" dirty="0">
                <a:effectLst/>
                <a:latin typeface="Arial" panose="020B0604020202020204" pitchFamily="34" charset="0"/>
                <a:ea typeface="Calibri" panose="020F0502020204030204" pitchFamily="34" charset="0"/>
                <a:cs typeface="Times New Roman" panose="02020603050405020304" pitchFamily="18" charset="0"/>
              </a:rPr>
              <a:t> in your workplace</a:t>
            </a:r>
          </a:p>
          <a:p>
            <a:pPr marL="342900" indent="-342900">
              <a:lnSpc>
                <a:spcPct val="107000"/>
              </a:lnSpc>
              <a:buFont typeface="Symbol" panose="05050102010706020507" pitchFamily="18" charset="2"/>
              <a:buChar char=""/>
            </a:pPr>
            <a:r>
              <a:rPr lang="en-GB" dirty="0">
                <a:latin typeface="Arial" panose="020B0604020202020204" pitchFamily="34" charset="0"/>
                <a:ea typeface="Calibri" panose="020F0502020204030204" pitchFamily="34" charset="0"/>
                <a:cs typeface="Times New Roman" panose="02020603050405020304" pitchFamily="18" charset="0"/>
              </a:rPr>
              <a:t>Share any published </a:t>
            </a:r>
            <a:r>
              <a:rPr lang="en-GB" dirty="0">
                <a:latin typeface="Arial" panose="020B0604020202020204" pitchFamily="34" charset="0"/>
                <a:ea typeface="Calibri" panose="020F0502020204030204" pitchFamily="34" charset="0"/>
                <a:cs typeface="Times New Roman" panose="02020603050405020304" pitchFamily="18" charset="0"/>
                <a:hlinkClick r:id="rId9"/>
              </a:rPr>
              <a:t>learning reviews </a:t>
            </a:r>
            <a:r>
              <a:rPr lang="en-GB" dirty="0">
                <a:latin typeface="Arial" panose="020B0604020202020204" pitchFamily="34" charset="0"/>
                <a:ea typeface="Calibri" panose="020F0502020204030204" pitchFamily="34" charset="0"/>
                <a:cs typeface="Times New Roman" panose="02020603050405020304" pitchFamily="18" charset="0"/>
              </a:rPr>
              <a:t>and reflect on practice</a:t>
            </a:r>
            <a:endParaRPr lang="en-GB" sz="2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Graphic 6" descr="Lights On with solid fill">
            <a:extLst>
              <a:ext uri="{FF2B5EF4-FFF2-40B4-BE49-F238E27FC236}">
                <a16:creationId xmlns:a16="http://schemas.microsoft.com/office/drawing/2014/main" id="{25BF5A54-0D41-476D-9547-6150D030B7C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596562" y="0"/>
            <a:ext cx="1514475" cy="1514475"/>
          </a:xfrm>
          <a:prstGeom prst="rect">
            <a:avLst/>
          </a:prstGeom>
        </p:spPr>
      </p:pic>
    </p:spTree>
    <p:extLst>
      <p:ext uri="{BB962C8B-B14F-4D97-AF65-F5344CB8AC3E}">
        <p14:creationId xmlns:p14="http://schemas.microsoft.com/office/powerpoint/2010/main" val="3347879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6" name="Content Placeholder 5">
            <a:extLst>
              <a:ext uri="{FF2B5EF4-FFF2-40B4-BE49-F238E27FC236}">
                <a16:creationId xmlns:a16="http://schemas.microsoft.com/office/drawing/2014/main" id="{6BD70BD0-D151-4D1B-9A87-8818E5BAB329}"/>
              </a:ext>
            </a:extLst>
          </p:cNvPr>
          <p:cNvSpPr>
            <a:spLocks noGrp="1"/>
          </p:cNvSpPr>
          <p:nvPr>
            <p:ph idx="1"/>
          </p:nvPr>
        </p:nvSpPr>
        <p:spPr>
          <a:xfrm>
            <a:off x="838200" y="1825625"/>
            <a:ext cx="10515600" cy="3896961"/>
          </a:xfrm>
        </p:spPr>
        <p:txBody>
          <a:bodyPr>
            <a:normAutofit/>
          </a:bodyPr>
          <a:lstStyle/>
          <a:p>
            <a:pPr marL="0" indent="0" algn="ctr">
              <a:buNone/>
            </a:pPr>
            <a:r>
              <a:rPr lang="en-GB" sz="4000" dirty="0">
                <a:effectLst/>
                <a:latin typeface="Arial" panose="020B0604020202020204" pitchFamily="34" charset="0"/>
                <a:ea typeface="Calibri" panose="020F0502020204030204" pitchFamily="34" charset="0"/>
              </a:rPr>
              <a:t>Everyone has a right to live in safety, free from abuse and neglect. Everyone also has a part to play in preventing, recognising, and reporting abuse and neglect. </a:t>
            </a:r>
            <a:endParaRPr lang="en-GB" sz="4000" dirty="0"/>
          </a:p>
          <a:p>
            <a:pPr marL="0" indent="0">
              <a:buNone/>
            </a:pPr>
            <a:endParaRPr lang="en-GB" sz="4000" dirty="0"/>
          </a:p>
        </p:txBody>
      </p:sp>
    </p:spTree>
    <p:extLst>
      <p:ext uri="{BB962C8B-B14F-4D97-AF65-F5344CB8AC3E}">
        <p14:creationId xmlns:p14="http://schemas.microsoft.com/office/powerpoint/2010/main" val="2962451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0"/>
            <a:ext cx="10515600" cy="1325563"/>
          </a:xfrm>
        </p:spPr>
        <p:txBody>
          <a:bodyPr/>
          <a:lstStyle/>
          <a:p>
            <a:r>
              <a:rPr lang="en-GB" b="1" dirty="0"/>
              <a:t>Useful Resources…</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996097"/>
            <a:ext cx="10515600" cy="4961907"/>
          </a:xfrm>
        </p:spPr>
        <p:txBody>
          <a:bodyPr>
            <a:normAutofit fontScale="25000" lnSpcReduction="20000"/>
          </a:bodyPr>
          <a:lstStyle/>
          <a:p>
            <a:pPr marL="0" lvl="0" indent="0">
              <a:lnSpc>
                <a:spcPct val="120000"/>
              </a:lnSpc>
              <a:buNone/>
            </a:pPr>
            <a:r>
              <a:rPr lang="en-GB" sz="7200" dirty="0">
                <a:effectLst/>
                <a:latin typeface="Arial" panose="020B0604020202020204" pitchFamily="34" charset="0"/>
                <a:ea typeface="Calibri" panose="020F0502020204030204" pitchFamily="34" charset="0"/>
                <a:cs typeface="Arial" panose="020B0604020202020204" pitchFamily="34" charset="0"/>
              </a:rPr>
              <a:t>A broad range of </a:t>
            </a:r>
            <a:r>
              <a:rPr lang="en-GB" sz="72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policies, procedures and guidance</a:t>
            </a:r>
            <a:r>
              <a:rPr lang="en-GB" sz="7200" u="sng" dirty="0">
                <a:solidFill>
                  <a:srgbClr val="0563C1"/>
                </a:solidFill>
                <a:latin typeface="Arial" panose="020B0604020202020204" pitchFamily="34" charset="0"/>
                <a:ea typeface="Calibri" panose="020F0502020204030204" pitchFamily="34" charset="0"/>
                <a:cs typeface="Arial" panose="020B0604020202020204" pitchFamily="34" charset="0"/>
              </a:rPr>
              <a:t> </a:t>
            </a:r>
            <a:r>
              <a:rPr lang="en-GB" sz="7200" dirty="0">
                <a:latin typeface="Arial" panose="020B0604020202020204" pitchFamily="34" charset="0"/>
                <a:ea typeface="Calibri" panose="020F0502020204030204" pitchFamily="34" charset="0"/>
                <a:cs typeface="Arial" panose="020B0604020202020204" pitchFamily="34" charset="0"/>
              </a:rPr>
              <a:t>can be found on the Teeswide Safeguarding Adults Board website </a:t>
            </a:r>
            <a:r>
              <a:rPr lang="en-GB" sz="7200" dirty="0">
                <a:latin typeface="Arial" panose="020B0604020202020204" pitchFamily="34" charset="0"/>
                <a:ea typeface="Calibri" panose="020F0502020204030204" pitchFamily="34" charset="0"/>
                <a:cs typeface="Arial" panose="020B0604020202020204" pitchFamily="34" charset="0"/>
                <a:hlinkClick r:id="rId4"/>
              </a:rPr>
              <a:t>www.tsab.org.uk</a:t>
            </a:r>
            <a:r>
              <a:rPr lang="en-GB" sz="7200" dirty="0">
                <a:latin typeface="Arial" panose="020B0604020202020204" pitchFamily="34" charset="0"/>
                <a:ea typeface="Calibri" panose="020F0502020204030204" pitchFamily="34" charset="0"/>
                <a:cs typeface="Arial" panose="020B0604020202020204" pitchFamily="34" charset="0"/>
              </a:rPr>
              <a:t> including:</a:t>
            </a:r>
            <a:endParaRPr lang="en-GB" sz="7200" dirty="0">
              <a:effectLst/>
              <a:latin typeface="Arial" panose="020B0604020202020204" pitchFamily="34" charset="0"/>
              <a:ea typeface="Calibri" panose="020F0502020204030204" pitchFamily="34" charset="0"/>
              <a:cs typeface="Arial" panose="020B0604020202020204" pitchFamily="34" charset="0"/>
            </a:endParaRP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Inter-Agency Safeguarding Adults Procedure (includes a flow chart on how to report abuse and neglect)</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Decision Support Guidance (assists in assessing the level of risk in relation to safeguarding concerns)</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Causing Section 42 Enquiries Guidance (for staff who complete enquiries on behalf of the Local Authority)   </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Falls and Safeguarding Protocol</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Incidents between Residents PowerPoint presentation – a training tool for Registered Managers</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Medication Incidents: Guidance for Providers</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Mental Capacity Act Guidance</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Multi-Disciplinary Team Guidance</a:t>
            </a:r>
          </a:p>
          <a:p>
            <a:pPr lvl="1">
              <a:lnSpc>
                <a:spcPct val="120000"/>
              </a:lnSpc>
            </a:pPr>
            <a:r>
              <a:rPr lang="en-GB" sz="7200" dirty="0">
                <a:effectLst/>
                <a:latin typeface="Arial" panose="020B0604020202020204" pitchFamily="34" charset="0"/>
                <a:ea typeface="Calibri" panose="020F0502020204030204" pitchFamily="34" charset="0"/>
                <a:cs typeface="Arial" panose="020B0604020202020204" pitchFamily="34" charset="0"/>
              </a:rPr>
              <a:t>Professional Challenge and Curiosity Learning Briefing</a:t>
            </a:r>
          </a:p>
          <a:p>
            <a:pPr lvl="1">
              <a:lnSpc>
                <a:spcPct val="120000"/>
              </a:lnSpc>
              <a:spcAft>
                <a:spcPts val="800"/>
              </a:spcAft>
            </a:pPr>
            <a:r>
              <a:rPr lang="en-GB" sz="7200" dirty="0">
                <a:effectLst/>
                <a:latin typeface="Arial" panose="020B0604020202020204" pitchFamily="34" charset="0"/>
                <a:ea typeface="Calibri" panose="020F0502020204030204" pitchFamily="34" charset="0"/>
                <a:cs typeface="Arial" panose="020B0604020202020204" pitchFamily="34" charset="0"/>
                <a:hlinkClick r:id="rId5"/>
              </a:rPr>
              <a:t>Safeguarding Explained Videos</a:t>
            </a:r>
            <a:endParaRPr lang="en-GB" sz="7200" dirty="0">
              <a:effectLst/>
              <a:latin typeface="Arial" panose="020B0604020202020204" pitchFamily="34" charset="0"/>
              <a:ea typeface="Calibri" panose="020F0502020204030204" pitchFamily="34" charset="0"/>
              <a:cs typeface="Arial" panose="020B0604020202020204" pitchFamily="34" charset="0"/>
            </a:endParaRPr>
          </a:p>
          <a:p>
            <a:pPr lvl="1">
              <a:lnSpc>
                <a:spcPct val="120000"/>
              </a:lnSpc>
              <a:spcAft>
                <a:spcPts val="800"/>
              </a:spcAft>
            </a:pPr>
            <a:r>
              <a:rPr lang="en-GB" sz="72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6"/>
              </a:rPr>
              <a:t>NICE Guidance for Registered Managers of Care Homes</a:t>
            </a:r>
            <a:endParaRPr lang="en-GB" sz="7200" dirty="0">
              <a:effectLst/>
              <a:latin typeface="Arial" panose="020B0604020202020204" pitchFamily="34" charset="0"/>
              <a:ea typeface="Calibri" panose="020F0502020204030204" pitchFamily="34" charset="0"/>
              <a:cs typeface="Arial" panose="020B0604020202020204" pitchFamily="34" charset="0"/>
            </a:endParaRPr>
          </a:p>
          <a:p>
            <a:endParaRPr lang="en-GB" sz="3600" dirty="0"/>
          </a:p>
        </p:txBody>
      </p:sp>
    </p:spTree>
    <p:extLst>
      <p:ext uri="{BB962C8B-B14F-4D97-AF65-F5344CB8AC3E}">
        <p14:creationId xmlns:p14="http://schemas.microsoft.com/office/powerpoint/2010/main" val="2331815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25500" y="708466"/>
            <a:ext cx="10515600" cy="3863534"/>
          </a:xfrm>
        </p:spPr>
        <p:txBody>
          <a:bodyPr>
            <a:normAutofit/>
          </a:bodyPr>
          <a:lstStyle/>
          <a:p>
            <a:pPr algn="ctr"/>
            <a:r>
              <a:rPr lang="en-US" sz="6600" b="1" dirty="0"/>
              <a:t>Any Questions?</a:t>
            </a:r>
            <a:endParaRPr lang="en-GB" sz="6600" b="1" dirty="0"/>
          </a:p>
        </p:txBody>
      </p:sp>
      <p:sp>
        <p:nvSpPr>
          <p:cNvPr id="5" name="Content Placeholder 4"/>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1933110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a:xfrm>
            <a:off x="838200" y="0"/>
            <a:ext cx="10515600" cy="1325563"/>
          </a:xfrm>
        </p:spPr>
        <p:txBody>
          <a:bodyPr>
            <a:normAutofit/>
          </a:bodyPr>
          <a:lstStyle/>
          <a:p>
            <a:r>
              <a:rPr lang="en-GB" sz="4800" b="1" dirty="0"/>
              <a:t>What is a closed culture?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530968"/>
            <a:ext cx="10515600" cy="4351338"/>
          </a:xfrm>
        </p:spPr>
        <p:txBody>
          <a:bodyPr>
            <a:normAutofit lnSpcReduction="10000"/>
          </a:bodyPr>
          <a:lstStyle/>
          <a:p>
            <a:pPr marL="0" indent="0">
              <a:buNone/>
            </a:pPr>
            <a:r>
              <a:rPr lang="en-GB" sz="3600" dirty="0"/>
              <a:t>The Care Quality Commission (CQC) describes a closed culture as:</a:t>
            </a:r>
          </a:p>
          <a:p>
            <a:pPr marL="0" indent="0" algn="ctr">
              <a:buNone/>
            </a:pPr>
            <a:r>
              <a:rPr lang="en-GB" sz="3600" dirty="0">
                <a:solidFill>
                  <a:srgbClr val="0070C0"/>
                </a:solidFill>
              </a:rPr>
              <a:t>“a poor culture that can lead to harm, including human rights breaches, such as abuse”</a:t>
            </a:r>
          </a:p>
          <a:p>
            <a:pPr marL="0" indent="0">
              <a:buNone/>
            </a:pPr>
            <a:r>
              <a:rPr lang="en-GB" sz="3600" dirty="0"/>
              <a:t>Any service that delivers care can have a closed culture. In these services, people are more likely to be at risk of deliberate or unintentional harm. </a:t>
            </a:r>
          </a:p>
          <a:p>
            <a:pPr marL="0" indent="0">
              <a:buNone/>
            </a:pPr>
            <a:r>
              <a:rPr lang="en-GB" sz="3600" dirty="0"/>
              <a:t>This is seen as organisational abuse.</a:t>
            </a:r>
          </a:p>
        </p:txBody>
      </p:sp>
    </p:spTree>
    <p:extLst>
      <p:ext uri="{BB962C8B-B14F-4D97-AF65-F5344CB8AC3E}">
        <p14:creationId xmlns:p14="http://schemas.microsoft.com/office/powerpoint/2010/main" val="979224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What is Organisational Abuse?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p:txBody>
          <a:bodyPr>
            <a:normAutofit/>
          </a:bodyPr>
          <a:lstStyle/>
          <a:p>
            <a:pPr marL="0" indent="0">
              <a:buNone/>
            </a:pPr>
            <a:r>
              <a:rPr lang="en-GB" sz="3600" dirty="0"/>
              <a:t>The Care Act 2014 describes organisational abuse as:</a:t>
            </a:r>
          </a:p>
          <a:p>
            <a:pPr marL="0" indent="0" algn="ctr">
              <a:buNone/>
            </a:pPr>
            <a:endParaRPr lang="en-GB" sz="3600" dirty="0">
              <a:solidFill>
                <a:srgbClr val="0070C0"/>
              </a:solidFill>
            </a:endParaRPr>
          </a:p>
          <a:p>
            <a:pPr marL="0" indent="0" algn="ctr">
              <a:buNone/>
            </a:pPr>
            <a:r>
              <a:rPr lang="en-GB" sz="3600" dirty="0">
                <a:solidFill>
                  <a:srgbClr val="0070C0"/>
                </a:solidFill>
              </a:rPr>
              <a:t>‘Neglect and poor care practice within a specific care setting. This could be a hospital, care home, but also the care received in a person’s own home.’ </a:t>
            </a:r>
          </a:p>
        </p:txBody>
      </p:sp>
    </p:spTree>
    <p:extLst>
      <p:ext uri="{BB962C8B-B14F-4D97-AF65-F5344CB8AC3E}">
        <p14:creationId xmlns:p14="http://schemas.microsoft.com/office/powerpoint/2010/main" val="2199855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What is Organisational Abuse?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p:txBody>
          <a:bodyPr>
            <a:normAutofit/>
          </a:bodyPr>
          <a:lstStyle/>
          <a:p>
            <a:pPr marL="0" indent="0">
              <a:buNone/>
            </a:pPr>
            <a:r>
              <a:rPr lang="en-GB" sz="3600" dirty="0"/>
              <a:t>Organisational abuse can range from a one-off incident to ongoing ill-treatment and can involve one or more perpetrators.</a:t>
            </a:r>
          </a:p>
          <a:p>
            <a:pPr marL="0" indent="0">
              <a:buNone/>
            </a:pPr>
            <a:r>
              <a:rPr lang="en-GB" sz="3600" dirty="0"/>
              <a:t>High profile examples of organisational abuse include: </a:t>
            </a:r>
            <a:r>
              <a:rPr lang="en-GB" sz="3600" dirty="0">
                <a:hlinkClick r:id="rId5"/>
              </a:rPr>
              <a:t>Mid-Staffordshire Hospital</a:t>
            </a:r>
            <a:r>
              <a:rPr lang="en-GB" sz="3600" dirty="0"/>
              <a:t>, </a:t>
            </a:r>
            <a:r>
              <a:rPr lang="en-GB" sz="3600" dirty="0">
                <a:hlinkClick r:id="rId6"/>
              </a:rPr>
              <a:t>Winterbourne View</a:t>
            </a:r>
            <a:r>
              <a:rPr lang="en-GB" sz="3600" dirty="0"/>
              <a:t>, </a:t>
            </a:r>
            <a:r>
              <a:rPr lang="en-GB" sz="3600" dirty="0">
                <a:hlinkClick r:id="rId7"/>
              </a:rPr>
              <a:t>Whorlton Hall</a:t>
            </a:r>
            <a:r>
              <a:rPr lang="en-GB" sz="3600" dirty="0"/>
              <a:t> and more recently </a:t>
            </a:r>
            <a:r>
              <a:rPr lang="en-GB" sz="3600" dirty="0">
                <a:hlinkClick r:id="rId8"/>
              </a:rPr>
              <a:t>Joanna, John and Ben</a:t>
            </a:r>
            <a:r>
              <a:rPr lang="en-GB" sz="3600" dirty="0"/>
              <a:t>  </a:t>
            </a:r>
          </a:p>
        </p:txBody>
      </p:sp>
    </p:spTree>
    <p:extLst>
      <p:ext uri="{BB962C8B-B14F-4D97-AF65-F5344CB8AC3E}">
        <p14:creationId xmlns:p14="http://schemas.microsoft.com/office/powerpoint/2010/main" val="5342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normAutofit/>
          </a:bodyPr>
          <a:lstStyle/>
          <a:p>
            <a:r>
              <a:rPr lang="en-GB" sz="4800" b="1" dirty="0"/>
              <a:t>What is Organisational Abuse?</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690688"/>
            <a:ext cx="10515600" cy="4351338"/>
          </a:xfrm>
        </p:spPr>
        <p:txBody>
          <a:bodyPr>
            <a:noAutofit/>
          </a:bodyPr>
          <a:lstStyle/>
          <a:p>
            <a:r>
              <a:rPr lang="en-GB" sz="3600" dirty="0"/>
              <a:t>In some instances, acts of neglect can seem minor, however if neglect continues and a person’s needs are continually unmet, this can lead to organisational abuse. </a:t>
            </a:r>
          </a:p>
          <a:p>
            <a:r>
              <a:rPr lang="en-GB" sz="3600" dirty="0"/>
              <a:t>Experiencing prolonged neglect can have a detrimental impact on a person’s physical and mental health. </a:t>
            </a:r>
          </a:p>
        </p:txBody>
      </p:sp>
    </p:spTree>
    <p:extLst>
      <p:ext uri="{BB962C8B-B14F-4D97-AF65-F5344CB8AC3E}">
        <p14:creationId xmlns:p14="http://schemas.microsoft.com/office/powerpoint/2010/main" val="657691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lstStyle/>
          <a:p>
            <a:r>
              <a:rPr lang="en-GB" b="1" dirty="0"/>
              <a:t>Case Study</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378910"/>
            <a:ext cx="10515600" cy="4351338"/>
          </a:xfrm>
          <a:solidFill>
            <a:schemeClr val="accent1">
              <a:lumMod val="20000"/>
              <a:lumOff val="80000"/>
            </a:schemeClr>
          </a:solidFill>
        </p:spPr>
        <p:txBody>
          <a:bodyPr>
            <a:normAutofit fontScale="92500" lnSpcReduction="10000"/>
          </a:bodyPr>
          <a:lstStyle/>
          <a:p>
            <a:pPr marL="0" indent="0">
              <a:buNone/>
            </a:pPr>
            <a:r>
              <a:rPr lang="en-GB" dirty="0"/>
              <a:t>“Amanda's story</a:t>
            </a:r>
          </a:p>
          <a:p>
            <a:r>
              <a:rPr lang="en-GB" dirty="0"/>
              <a:t>When I was a patient in a closed culture on a psychiatric ward, I felt completely vulnerable. The staff had all the power and I felt that whatever I did or said I was completely powerless. Some of the senior staff were so arrogant that they controlled everything. I could tell that some of the more junior staff disagreed with what was happening, but even they didn't feel able to speak up for the patients' rights (and presumably for their own working environment too). Even when I did try to say that things weren't safe, I was ignored. It felt like all my experiences, past education, training and work counted for nothing because I was the one who was mentally ill and they were the ‘professionals'. I may have been unwell, but I still knew that what was happening was wrong and was rejected when I tried to articulate this to the ‘powers' in the organisation.</a:t>
            </a:r>
          </a:p>
        </p:txBody>
      </p:sp>
    </p:spTree>
    <p:extLst>
      <p:ext uri="{BB962C8B-B14F-4D97-AF65-F5344CB8AC3E}">
        <p14:creationId xmlns:p14="http://schemas.microsoft.com/office/powerpoint/2010/main" val="209681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3" name="Title 2">
            <a:extLst>
              <a:ext uri="{FF2B5EF4-FFF2-40B4-BE49-F238E27FC236}">
                <a16:creationId xmlns:a16="http://schemas.microsoft.com/office/drawing/2014/main" id="{A22C92D4-DDB4-41F5-9835-45EBE715FDA4}"/>
              </a:ext>
            </a:extLst>
          </p:cNvPr>
          <p:cNvSpPr>
            <a:spLocks noGrp="1"/>
          </p:cNvSpPr>
          <p:nvPr>
            <p:ph type="title"/>
          </p:nvPr>
        </p:nvSpPr>
        <p:spPr/>
        <p:txBody>
          <a:bodyPr/>
          <a:lstStyle/>
          <a:p>
            <a:r>
              <a:rPr lang="en-GB" b="1" dirty="0"/>
              <a:t>Case Study</a:t>
            </a:r>
          </a:p>
        </p:txBody>
      </p:sp>
      <p:sp>
        <p:nvSpPr>
          <p:cNvPr id="4" name="Subtitle 3">
            <a:extLst>
              <a:ext uri="{FF2B5EF4-FFF2-40B4-BE49-F238E27FC236}">
                <a16:creationId xmlns:a16="http://schemas.microsoft.com/office/drawing/2014/main" id="{787111D0-808A-4686-BA82-F0A4B328D13B}"/>
              </a:ext>
            </a:extLst>
          </p:cNvPr>
          <p:cNvSpPr>
            <a:spLocks noGrp="1"/>
          </p:cNvSpPr>
          <p:nvPr>
            <p:ph idx="1"/>
          </p:nvPr>
        </p:nvSpPr>
        <p:spPr>
          <a:xfrm>
            <a:off x="838200" y="1378910"/>
            <a:ext cx="10515600" cy="4351338"/>
          </a:xfrm>
          <a:solidFill>
            <a:schemeClr val="accent1">
              <a:lumMod val="20000"/>
              <a:lumOff val="80000"/>
            </a:schemeClr>
          </a:solidFill>
        </p:spPr>
        <p:txBody>
          <a:bodyPr>
            <a:normAutofit/>
          </a:bodyPr>
          <a:lstStyle/>
          <a:p>
            <a:pPr marL="0" indent="0">
              <a:buNone/>
            </a:pPr>
            <a:r>
              <a:rPr lang="en-GB" dirty="0"/>
              <a:t>“I’m Jack. I’m 71 years old and in hospital because of a stroke. I can’t speak because of the stroke, but can understand what people say to me. I can’t move anything on my right side and need help to eat, dress, wash and go to the toilet. I have sometimes wet the bed, because I haven’t been able to reach the buzzer to call for a nurse. It’s so embarrassing. I tried to tell staff today what I wanted to eat, but she couldn’t understand me so brought me a jacket potato. I couldn't use the knife and fork to cut it up and it went cold. She’s taken it away thinking I’m not hungry. I’ve been told by the doctor that I’ve lost a lot of weight recently and need to build my strength up. I’m so hungry, but I can’t explain to staff that I need help”. </a:t>
            </a:r>
          </a:p>
        </p:txBody>
      </p:sp>
    </p:spTree>
    <p:extLst>
      <p:ext uri="{BB962C8B-B14F-4D97-AF65-F5344CB8AC3E}">
        <p14:creationId xmlns:p14="http://schemas.microsoft.com/office/powerpoint/2010/main" val="2389987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3028</Words>
  <Application>Microsoft Office PowerPoint</Application>
  <PresentationFormat>Widescreen</PresentationFormat>
  <Paragraphs>277</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Symbol</vt:lpstr>
      <vt:lpstr>Office Theme</vt:lpstr>
      <vt:lpstr>Creating Safer Cultures</vt:lpstr>
      <vt:lpstr>Today’s presentation</vt:lpstr>
      <vt:lpstr>PowerPoint Presentation</vt:lpstr>
      <vt:lpstr>What is a closed culture?</vt:lpstr>
      <vt:lpstr>What is Organisational Abuse?</vt:lpstr>
      <vt:lpstr>What is Organisational Abuse?</vt:lpstr>
      <vt:lpstr>What is Organisational Abuse?</vt:lpstr>
      <vt:lpstr>Case Study</vt:lpstr>
      <vt:lpstr>Case Study</vt:lpstr>
      <vt:lpstr>What can a closed culture look like?</vt:lpstr>
      <vt:lpstr>What can a closed culture look like?</vt:lpstr>
      <vt:lpstr>What can a closed culture look like?</vt:lpstr>
      <vt:lpstr>What can a closed culture look like?</vt:lpstr>
      <vt:lpstr>Creating a Safer Culture</vt:lpstr>
      <vt:lpstr>Creating a Safer Culture - The adult </vt:lpstr>
      <vt:lpstr>Creating a Safer Culture – The Staff</vt:lpstr>
      <vt:lpstr>Creating a Safer Culture – The Organisation</vt:lpstr>
      <vt:lpstr>Creating a Safer Culture – The Organisation</vt:lpstr>
      <vt:lpstr>TSAB policies and procedures</vt:lpstr>
      <vt:lpstr>RASC Procedures</vt:lpstr>
      <vt:lpstr>RASC Procedures</vt:lpstr>
      <vt:lpstr>RASC Procedures</vt:lpstr>
      <vt:lpstr>Learning from Safeguarding Adult Reviews</vt:lpstr>
      <vt:lpstr>Learning from Safeguarding Adults Reviews</vt:lpstr>
      <vt:lpstr>Learning from Safeguarding Adult Reviews</vt:lpstr>
      <vt:lpstr>Learning from Safeguarding Adult Reviews</vt:lpstr>
      <vt:lpstr>In Summary, think about…</vt:lpstr>
      <vt:lpstr>In summary, think about…</vt:lpstr>
      <vt:lpstr>Creating a Safer Culture  What could you do to help? </vt:lpstr>
      <vt:lpstr>Useful Resources…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Bell</dc:creator>
  <cp:lastModifiedBy>Amy Mahoney</cp:lastModifiedBy>
  <cp:revision>34</cp:revision>
  <dcterms:created xsi:type="dcterms:W3CDTF">2021-10-12T13:26:32Z</dcterms:created>
  <dcterms:modified xsi:type="dcterms:W3CDTF">2023-01-16T11:20:52Z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959cb5-d6fa-43bd-af65-dd08ea55ea38_Enabled">
    <vt:lpwstr>true</vt:lpwstr>
  </property>
  <property fmtid="{D5CDD505-2E9C-101B-9397-08002B2CF9AE}" pid="3" name="MSIP_Label_b0959cb5-d6fa-43bd-af65-dd08ea55ea38_SetDate">
    <vt:lpwstr>2022-01-18T14:06:43Z</vt:lpwstr>
  </property>
  <property fmtid="{D5CDD505-2E9C-101B-9397-08002B2CF9AE}" pid="4" name="MSIP_Label_b0959cb5-d6fa-43bd-af65-dd08ea55ea38_Method">
    <vt:lpwstr>Privileged</vt:lpwstr>
  </property>
  <property fmtid="{D5CDD505-2E9C-101B-9397-08002B2CF9AE}" pid="5" name="MSIP_Label_b0959cb5-d6fa-43bd-af65-dd08ea55ea38_Name">
    <vt:lpwstr>b0959cb5-d6fa-43bd-af65-dd08ea55ea38</vt:lpwstr>
  </property>
  <property fmtid="{D5CDD505-2E9C-101B-9397-08002B2CF9AE}" pid="6" name="MSIP_Label_b0959cb5-d6fa-43bd-af65-dd08ea55ea38_SiteId">
    <vt:lpwstr>c947251d-81c4-4c9b-995d-f3d3b7a048c7</vt:lpwstr>
  </property>
  <property fmtid="{D5CDD505-2E9C-101B-9397-08002B2CF9AE}" pid="7" name="MSIP_Label_b0959cb5-d6fa-43bd-af65-dd08ea55ea38_ActionId">
    <vt:lpwstr>8756456b-f4db-4c1b-9db1-644f39a2e5fc</vt:lpwstr>
  </property>
  <property fmtid="{D5CDD505-2E9C-101B-9397-08002B2CF9AE}" pid="8" name="MSIP_Label_b0959cb5-d6fa-43bd-af65-dd08ea55ea38_ContentBits">
    <vt:lpwstr>1</vt:lpwstr>
  </property>
</Properties>
</file>