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60" r:id="rId2"/>
    <p:sldId id="261" r:id="rId3"/>
    <p:sldId id="279" r:id="rId4"/>
    <p:sldId id="262" r:id="rId5"/>
    <p:sldId id="263" r:id="rId6"/>
    <p:sldId id="264" r:id="rId7"/>
    <p:sldId id="267" r:id="rId8"/>
    <p:sldId id="268" r:id="rId9"/>
    <p:sldId id="265" r:id="rId10"/>
    <p:sldId id="269" r:id="rId11"/>
    <p:sldId id="281" r:id="rId12"/>
    <p:sldId id="270" r:id="rId13"/>
    <p:sldId id="282" r:id="rId14"/>
    <p:sldId id="272" r:id="rId15"/>
    <p:sldId id="273" r:id="rId16"/>
    <p:sldId id="274" r:id="rId17"/>
    <p:sldId id="275" r:id="rId18"/>
    <p:sldId id="280" r:id="rId19"/>
    <p:sldId id="277" r:id="rId20"/>
    <p:sldId id="285" r:id="rId21"/>
    <p:sldId id="283" r:id="rId22"/>
    <p:sldId id="278" r:id="rId23"/>
    <p:sldId id="28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21" autoAdjust="0"/>
    <p:restoredTop sz="73871" autoAdjust="0"/>
  </p:normalViewPr>
  <p:slideViewPr>
    <p:cSldViewPr snapToGrid="0">
      <p:cViewPr varScale="1">
        <p:scale>
          <a:sx n="49" d="100"/>
          <a:sy n="49" d="100"/>
        </p:scale>
        <p:origin x="114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D5371E-E2B3-47CB-92A2-28A7253EB7F9}" type="datetimeFigureOut">
              <a:rPr lang="en-GB" smtClean="0"/>
              <a:t>16/08/2022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120F73-697B-403E-AEE5-F20DE2448451}" type="slidenum">
              <a:rPr lang="en-GB" smtClean="0"/>
              <a:t>‹#›</a:t>
            </a:fld>
            <a:endParaRPr lang="en-GB"/>
          </a:p>
        </p:txBody>
      </p:sp>
    </p:spTree>
    <p:extLst>
      <p:ext uri="{BB962C8B-B14F-4D97-AF65-F5344CB8AC3E}">
        <p14:creationId xmlns:p14="http://schemas.microsoft.com/office/powerpoint/2010/main" val="3257123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1</a:t>
            </a:fld>
            <a:endParaRPr lang="en-GB"/>
          </a:p>
        </p:txBody>
      </p:sp>
    </p:spTree>
    <p:extLst>
      <p:ext uri="{BB962C8B-B14F-4D97-AF65-F5344CB8AC3E}">
        <p14:creationId xmlns:p14="http://schemas.microsoft.com/office/powerpoint/2010/main" val="1234690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Staff Support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Make use of supervisions, debriefs, handovers, peer support and encourage reflective practice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Good Communication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Engage with family and professionals too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Safeguarding Concerns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Visit www.tsab.org.uk for policies and procedures and information on how to spot the signs of abuse and neglect</a:t>
            </a:r>
          </a:p>
        </p:txBody>
      </p:sp>
      <p:sp>
        <p:nvSpPr>
          <p:cNvPr id="4" name="Slide Number Placeholder 3"/>
          <p:cNvSpPr>
            <a:spLocks noGrp="1"/>
          </p:cNvSpPr>
          <p:nvPr>
            <p:ph type="sldNum" sz="quarter" idx="5"/>
          </p:nvPr>
        </p:nvSpPr>
        <p:spPr/>
        <p:txBody>
          <a:bodyPr/>
          <a:lstStyle/>
          <a:p>
            <a:fld id="{CC120F73-697B-403E-AEE5-F20DE2448451}" type="slidenum">
              <a:rPr lang="en-GB" smtClean="0"/>
              <a:t>12</a:t>
            </a:fld>
            <a:endParaRPr lang="en-GB"/>
          </a:p>
        </p:txBody>
      </p:sp>
    </p:spTree>
    <p:extLst>
      <p:ext uri="{BB962C8B-B14F-4D97-AF65-F5344CB8AC3E}">
        <p14:creationId xmlns:p14="http://schemas.microsoft.com/office/powerpoint/2010/main" val="26408353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Staff Training</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Make sure staff (including agency staff) are up to date with the training required for the role</a:t>
            </a:r>
          </a:p>
          <a:p>
            <a:endParaRPr lang="en-GB" dirty="0"/>
          </a:p>
          <a:p>
            <a:r>
              <a:rPr lang="en-GB" b="1" dirty="0"/>
              <a:t>Robust Policies and Procedures</a:t>
            </a:r>
          </a:p>
          <a:p>
            <a:r>
              <a:rPr lang="en-GB" dirty="0"/>
              <a:t>Make use of TSAB’s Single Agency Safeguarding Policy Template if your organisation does not have one. Ensure to adhere to your own organisation’s safeguarding policy which should also align with the Teeswide Safeguarding Adult’s Board’s policy and procedure.</a:t>
            </a:r>
          </a:p>
          <a:p>
            <a:endParaRPr lang="en-GB" dirty="0"/>
          </a:p>
          <a:p>
            <a:r>
              <a:rPr lang="en-GB" b="1" dirty="0"/>
              <a:t>Robust recruitment checks </a:t>
            </a:r>
          </a:p>
          <a:p>
            <a:r>
              <a:rPr lang="en-GB" b="0" dirty="0"/>
              <a:t>Ha</a:t>
            </a:r>
            <a:r>
              <a:rPr lang="en-GB" dirty="0"/>
              <a:t>ve you checked that their ID is genuine and they have a clear Disclosure Barring Service (DBS) certificate? • Does the person have a right to work in the UK? • Have you checked that their qualifications and training is appropriate and up to date in order for them to carry out their role and responsibilities safely and effectively?</a:t>
            </a:r>
          </a:p>
          <a:p>
            <a:endParaRPr lang="en-GB" dirty="0"/>
          </a:p>
          <a:p>
            <a:r>
              <a:rPr lang="en-GB" b="1" dirty="0"/>
              <a:t>Staff resources and time </a:t>
            </a:r>
            <a:r>
              <a:rPr lang="en-GB" dirty="0"/>
              <a:t>– make sure there are enough staff to manage the level of need and to carry out their jobs safely and effectively. It also allows staff time to get to know the people they support much better and therefore build trust, a good rapport and be able to recognise if their needs change or if something could be wrong.</a:t>
            </a:r>
          </a:p>
          <a:p>
            <a:endParaRPr lang="en-GB" dirty="0"/>
          </a:p>
          <a:p>
            <a:r>
              <a:rPr lang="en-GB" b="1" dirty="0"/>
              <a:t>Poor Staff Attitudes</a:t>
            </a:r>
          </a:p>
          <a:p>
            <a:r>
              <a:rPr lang="en-GB" dirty="0"/>
              <a:t>Any abusive or bullying behaviour should be addressed immediately to prevent escalation and to make staff and service users feel safe.</a:t>
            </a:r>
          </a:p>
        </p:txBody>
      </p:sp>
      <p:sp>
        <p:nvSpPr>
          <p:cNvPr id="4" name="Slide Number Placeholder 3"/>
          <p:cNvSpPr>
            <a:spLocks noGrp="1"/>
          </p:cNvSpPr>
          <p:nvPr>
            <p:ph type="sldNum" sz="quarter" idx="5"/>
          </p:nvPr>
        </p:nvSpPr>
        <p:spPr/>
        <p:txBody>
          <a:bodyPr/>
          <a:lstStyle/>
          <a:p>
            <a:fld id="{CC120F73-697B-403E-AEE5-F20DE2448451}" type="slidenum">
              <a:rPr lang="en-GB" smtClean="0"/>
              <a:t>13</a:t>
            </a:fld>
            <a:endParaRPr lang="en-GB"/>
          </a:p>
        </p:txBody>
      </p:sp>
    </p:spTree>
    <p:extLst>
      <p:ext uri="{BB962C8B-B14F-4D97-AF65-F5344CB8AC3E}">
        <p14:creationId xmlns:p14="http://schemas.microsoft.com/office/powerpoint/2010/main" val="13651796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Email tsab.businessunit@stockton.gov.uk to sign up to be a safeguarding champion</a:t>
            </a:r>
          </a:p>
        </p:txBody>
      </p:sp>
      <p:sp>
        <p:nvSpPr>
          <p:cNvPr id="4" name="Slide Number Placeholder 3"/>
          <p:cNvSpPr>
            <a:spLocks noGrp="1"/>
          </p:cNvSpPr>
          <p:nvPr>
            <p:ph type="sldNum" sz="quarter" idx="5"/>
          </p:nvPr>
        </p:nvSpPr>
        <p:spPr/>
        <p:txBody>
          <a:bodyPr/>
          <a:lstStyle/>
          <a:p>
            <a:fld id="{CC120F73-697B-403E-AEE5-F20DE2448451}" type="slidenum">
              <a:rPr lang="en-GB" smtClean="0"/>
              <a:t>14</a:t>
            </a:fld>
            <a:endParaRPr lang="en-GB"/>
          </a:p>
        </p:txBody>
      </p:sp>
    </p:spTree>
    <p:extLst>
      <p:ext uri="{BB962C8B-B14F-4D97-AF65-F5344CB8AC3E}">
        <p14:creationId xmlns:p14="http://schemas.microsoft.com/office/powerpoint/2010/main" val="42013005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TSAB may still complete a learning review, where it is felt that there is valuable learning to be gained from the case. </a:t>
            </a:r>
          </a:p>
          <a:p>
            <a:endParaRPr lang="en-GB" sz="1200" dirty="0"/>
          </a:p>
          <a:p>
            <a:r>
              <a:rPr lang="en-GB" sz="1200" dirty="0"/>
              <a:t>The purpose of a learning review is not to apportion blame to any individual or organisation but to learn to reduce the risk of reoccurrence. </a:t>
            </a:r>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15</a:t>
            </a:fld>
            <a:endParaRPr lang="en-GB"/>
          </a:p>
        </p:txBody>
      </p:sp>
    </p:spTree>
    <p:extLst>
      <p:ext uri="{BB962C8B-B14F-4D97-AF65-F5344CB8AC3E}">
        <p14:creationId xmlns:p14="http://schemas.microsoft.com/office/powerpoint/2010/main" val="34167117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16</a:t>
            </a:fld>
            <a:endParaRPr lang="en-GB"/>
          </a:p>
        </p:txBody>
      </p:sp>
    </p:spTree>
    <p:extLst>
      <p:ext uri="{BB962C8B-B14F-4D97-AF65-F5344CB8AC3E}">
        <p14:creationId xmlns:p14="http://schemas.microsoft.com/office/powerpoint/2010/main" val="29783692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17</a:t>
            </a:fld>
            <a:endParaRPr lang="en-GB"/>
          </a:p>
        </p:txBody>
      </p:sp>
    </p:spTree>
    <p:extLst>
      <p:ext uri="{BB962C8B-B14F-4D97-AF65-F5344CB8AC3E}">
        <p14:creationId xmlns:p14="http://schemas.microsoft.com/office/powerpoint/2010/main" val="38061072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18</a:t>
            </a:fld>
            <a:endParaRPr lang="en-GB"/>
          </a:p>
        </p:txBody>
      </p:sp>
    </p:spTree>
    <p:extLst>
      <p:ext uri="{BB962C8B-B14F-4D97-AF65-F5344CB8AC3E}">
        <p14:creationId xmlns:p14="http://schemas.microsoft.com/office/powerpoint/2010/main" val="8304222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about your answers to these questions and what you might be able to do next to make any improvements to your own practice or your organisation’s. </a:t>
            </a:r>
          </a:p>
          <a:p>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19</a:t>
            </a:fld>
            <a:endParaRPr lang="en-GB"/>
          </a:p>
        </p:txBody>
      </p:sp>
    </p:spTree>
    <p:extLst>
      <p:ext uri="{BB962C8B-B14F-4D97-AF65-F5344CB8AC3E}">
        <p14:creationId xmlns:p14="http://schemas.microsoft.com/office/powerpoint/2010/main" val="20343642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Trends</a:t>
            </a:r>
          </a:p>
          <a:p>
            <a:r>
              <a:rPr lang="en-GB" sz="1200" dirty="0"/>
              <a:t>E.g. if there a high volume of medication errors/omissions, is this due to one particular staff member, is this a system/procedural issue, a training issue, or is it a recording issue? </a:t>
            </a:r>
          </a:p>
          <a:p>
            <a:endParaRPr lang="en-GB" dirty="0"/>
          </a:p>
          <a:p>
            <a:r>
              <a:rPr lang="en-GB" dirty="0"/>
              <a:t>Think about your answers to these questions and what you might be able to do next to make any improvements to your own practice or your organisation’s. </a:t>
            </a:r>
          </a:p>
        </p:txBody>
      </p:sp>
      <p:sp>
        <p:nvSpPr>
          <p:cNvPr id="4" name="Slide Number Placeholder 3"/>
          <p:cNvSpPr>
            <a:spLocks noGrp="1"/>
          </p:cNvSpPr>
          <p:nvPr>
            <p:ph type="sldNum" sz="quarter" idx="5"/>
          </p:nvPr>
        </p:nvSpPr>
        <p:spPr/>
        <p:txBody>
          <a:bodyPr/>
          <a:lstStyle/>
          <a:p>
            <a:fld id="{CC120F73-697B-403E-AEE5-F20DE2448451}" type="slidenum">
              <a:rPr lang="en-GB" smtClean="0"/>
              <a:t>20</a:t>
            </a:fld>
            <a:endParaRPr lang="en-GB"/>
          </a:p>
        </p:txBody>
      </p:sp>
    </p:spTree>
    <p:extLst>
      <p:ext uri="{BB962C8B-B14F-4D97-AF65-F5344CB8AC3E}">
        <p14:creationId xmlns:p14="http://schemas.microsoft.com/office/powerpoint/2010/main" val="25903081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21</a:t>
            </a:fld>
            <a:endParaRPr lang="en-GB"/>
          </a:p>
        </p:txBody>
      </p:sp>
    </p:spTree>
    <p:extLst>
      <p:ext uri="{BB962C8B-B14F-4D97-AF65-F5344CB8AC3E}">
        <p14:creationId xmlns:p14="http://schemas.microsoft.com/office/powerpoint/2010/main" val="3577839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3</a:t>
            </a:fld>
            <a:endParaRPr lang="en-GB"/>
          </a:p>
        </p:txBody>
      </p:sp>
    </p:spTree>
    <p:extLst>
      <p:ext uri="{BB962C8B-B14F-4D97-AF65-F5344CB8AC3E}">
        <p14:creationId xmlns:p14="http://schemas.microsoft.com/office/powerpoint/2010/main" val="1297731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Any questions?</a:t>
            </a:r>
          </a:p>
        </p:txBody>
      </p:sp>
      <p:sp>
        <p:nvSpPr>
          <p:cNvPr id="4" name="Slide Number Placeholder 3"/>
          <p:cNvSpPr>
            <a:spLocks noGrp="1"/>
          </p:cNvSpPr>
          <p:nvPr>
            <p:ph type="sldNum" sz="quarter" idx="5"/>
          </p:nvPr>
        </p:nvSpPr>
        <p:spPr/>
        <p:txBody>
          <a:bodyPr/>
          <a:lstStyle/>
          <a:p>
            <a:fld id="{CC120F73-697B-403E-AEE5-F20DE2448451}" type="slidenum">
              <a:rPr lang="en-GB" smtClean="0"/>
              <a:t>22</a:t>
            </a:fld>
            <a:endParaRPr lang="en-GB"/>
          </a:p>
        </p:txBody>
      </p:sp>
    </p:spTree>
    <p:extLst>
      <p:ext uri="{BB962C8B-B14F-4D97-AF65-F5344CB8AC3E}">
        <p14:creationId xmlns:p14="http://schemas.microsoft.com/office/powerpoint/2010/main" val="34694468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23</a:t>
            </a:fld>
            <a:endParaRPr lang="en-GB"/>
          </a:p>
        </p:txBody>
      </p:sp>
    </p:spTree>
    <p:extLst>
      <p:ext uri="{BB962C8B-B14F-4D97-AF65-F5344CB8AC3E}">
        <p14:creationId xmlns:p14="http://schemas.microsoft.com/office/powerpoint/2010/main" val="11339741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Article 2: right to life</a:t>
            </a:r>
          </a:p>
          <a:p>
            <a:r>
              <a:rPr lang="en-GB" sz="1200" dirty="0"/>
              <a:t>Article 3: freedom from torture and inhuman or degrading treatment</a:t>
            </a:r>
          </a:p>
          <a:p>
            <a:r>
              <a:rPr lang="en-GB" sz="1200" dirty="0"/>
              <a:t>Article 5: right to liberty and security</a:t>
            </a:r>
          </a:p>
          <a:p>
            <a:r>
              <a:rPr lang="en-GB" sz="1200" dirty="0"/>
              <a:t>Article 8: right to respect for private and family life</a:t>
            </a:r>
          </a:p>
          <a:p>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4</a:t>
            </a:fld>
            <a:endParaRPr lang="en-GB"/>
          </a:p>
        </p:txBody>
      </p:sp>
    </p:spTree>
    <p:extLst>
      <p:ext uri="{BB962C8B-B14F-4D97-AF65-F5344CB8AC3E}">
        <p14:creationId xmlns:p14="http://schemas.microsoft.com/office/powerpoint/2010/main" val="833610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5</a:t>
            </a:fld>
            <a:endParaRPr lang="en-GB"/>
          </a:p>
        </p:txBody>
      </p:sp>
    </p:spTree>
    <p:extLst>
      <p:ext uri="{BB962C8B-B14F-4D97-AF65-F5344CB8AC3E}">
        <p14:creationId xmlns:p14="http://schemas.microsoft.com/office/powerpoint/2010/main" val="1328146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CC120F73-697B-403E-AEE5-F20DE2448451}" type="slidenum">
              <a:rPr lang="en-GB" smtClean="0"/>
              <a:t>7</a:t>
            </a:fld>
            <a:endParaRPr lang="en-GB"/>
          </a:p>
        </p:txBody>
      </p:sp>
    </p:spTree>
    <p:extLst>
      <p:ext uri="{BB962C8B-B14F-4D97-AF65-F5344CB8AC3E}">
        <p14:creationId xmlns:p14="http://schemas.microsoft.com/office/powerpoint/2010/main" val="22892440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are the signs in this case study of organisational abuse? Think about what this experience was like for Jack and the different ways this could have impacted on his physical and mental health. </a:t>
            </a:r>
          </a:p>
        </p:txBody>
      </p:sp>
      <p:sp>
        <p:nvSpPr>
          <p:cNvPr id="4" name="Slide Number Placeholder 3"/>
          <p:cNvSpPr>
            <a:spLocks noGrp="1"/>
          </p:cNvSpPr>
          <p:nvPr>
            <p:ph type="sldNum" sz="quarter" idx="5"/>
          </p:nvPr>
        </p:nvSpPr>
        <p:spPr/>
        <p:txBody>
          <a:bodyPr/>
          <a:lstStyle/>
          <a:p>
            <a:fld id="{CC120F73-697B-403E-AEE5-F20DE2448451}" type="slidenum">
              <a:rPr lang="en-GB" smtClean="0"/>
              <a:t>8</a:t>
            </a:fld>
            <a:endParaRPr lang="en-GB"/>
          </a:p>
        </p:txBody>
      </p:sp>
    </p:spTree>
    <p:extLst>
      <p:ext uri="{BB962C8B-B14F-4D97-AF65-F5344CB8AC3E}">
        <p14:creationId xmlns:p14="http://schemas.microsoft.com/office/powerpoint/2010/main" val="26520090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If we consider the Jimmy Savile case, some people ‘turned a blind eye’ to the abuse they witnessed or suspected. This can be just as harmful, as it creates an environment for abuse to continue unchallenged and victims feeling unable to speak out. </a:t>
            </a:r>
          </a:p>
        </p:txBody>
      </p:sp>
      <p:sp>
        <p:nvSpPr>
          <p:cNvPr id="4" name="Slide Number Placeholder 3"/>
          <p:cNvSpPr>
            <a:spLocks noGrp="1"/>
          </p:cNvSpPr>
          <p:nvPr>
            <p:ph type="sldNum" sz="quarter" idx="5"/>
          </p:nvPr>
        </p:nvSpPr>
        <p:spPr/>
        <p:txBody>
          <a:bodyPr/>
          <a:lstStyle/>
          <a:p>
            <a:fld id="{CC120F73-697B-403E-AEE5-F20DE2448451}" type="slidenum">
              <a:rPr lang="en-GB" smtClean="0"/>
              <a:t>9</a:t>
            </a:fld>
            <a:endParaRPr lang="en-GB"/>
          </a:p>
        </p:txBody>
      </p:sp>
    </p:spTree>
    <p:extLst>
      <p:ext uri="{BB962C8B-B14F-4D97-AF65-F5344CB8AC3E}">
        <p14:creationId xmlns:p14="http://schemas.microsoft.com/office/powerpoint/2010/main" val="18739951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What do people think are the three key things to building a safer culture?</a:t>
            </a:r>
          </a:p>
        </p:txBody>
      </p:sp>
      <p:sp>
        <p:nvSpPr>
          <p:cNvPr id="4" name="Slide Number Placeholder 3"/>
          <p:cNvSpPr>
            <a:spLocks noGrp="1"/>
          </p:cNvSpPr>
          <p:nvPr>
            <p:ph type="sldNum" sz="quarter" idx="5"/>
          </p:nvPr>
        </p:nvSpPr>
        <p:spPr/>
        <p:txBody>
          <a:bodyPr/>
          <a:lstStyle/>
          <a:p>
            <a:fld id="{CC120F73-697B-403E-AEE5-F20DE2448451}" type="slidenum">
              <a:rPr lang="en-GB" smtClean="0"/>
              <a:t>10</a:t>
            </a:fld>
            <a:endParaRPr lang="en-GB"/>
          </a:p>
        </p:txBody>
      </p:sp>
    </p:spTree>
    <p:extLst>
      <p:ext uri="{BB962C8B-B14F-4D97-AF65-F5344CB8AC3E}">
        <p14:creationId xmlns:p14="http://schemas.microsoft.com/office/powerpoint/2010/main" val="23696218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Seek people’s views and wishes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Ask the individual and others supporting them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Make Every Contact Count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Assessments, reviews, visits, observations and communication.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Professional Curiosity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Try to understand why someone might be presenting in a certain way or making particular decisions; what might be the route cause of the problem? Can the route cause be addressed?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t>Flexibility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Support and care should be based on the person’s needs and not on the needs of the organisation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p:txBody>
      </p:sp>
      <p:sp>
        <p:nvSpPr>
          <p:cNvPr id="4" name="Slide Number Placeholder 3"/>
          <p:cNvSpPr>
            <a:spLocks noGrp="1"/>
          </p:cNvSpPr>
          <p:nvPr>
            <p:ph type="sldNum" sz="quarter" idx="5"/>
          </p:nvPr>
        </p:nvSpPr>
        <p:spPr/>
        <p:txBody>
          <a:bodyPr/>
          <a:lstStyle/>
          <a:p>
            <a:fld id="{CC120F73-697B-403E-AEE5-F20DE2448451}" type="slidenum">
              <a:rPr lang="en-GB" smtClean="0"/>
              <a:t>11</a:t>
            </a:fld>
            <a:endParaRPr lang="en-GB"/>
          </a:p>
        </p:txBody>
      </p:sp>
    </p:spTree>
    <p:extLst>
      <p:ext uri="{BB962C8B-B14F-4D97-AF65-F5344CB8AC3E}">
        <p14:creationId xmlns:p14="http://schemas.microsoft.com/office/powerpoint/2010/main" val="2895504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D2783-D461-4D23-AE4F-60FED39036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22E15FD-B26A-40A0-8C06-BDB98463D6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95DF256-2AD9-4401-BA48-2173E19217B5}"/>
              </a:ext>
            </a:extLst>
          </p:cNvPr>
          <p:cNvSpPr>
            <a:spLocks noGrp="1"/>
          </p:cNvSpPr>
          <p:nvPr>
            <p:ph type="dt" sz="half" idx="10"/>
          </p:nvPr>
        </p:nvSpPr>
        <p:spPr/>
        <p:txBody>
          <a:bodyPr/>
          <a:lstStyle/>
          <a:p>
            <a:fld id="{D2DCF2DE-1A4D-4080-B645-6B315C2FA101}" type="datetimeFigureOut">
              <a:rPr lang="en-GB" smtClean="0"/>
              <a:t>16/08/2022</a:t>
            </a:fld>
            <a:endParaRPr lang="en-GB"/>
          </a:p>
        </p:txBody>
      </p:sp>
      <p:sp>
        <p:nvSpPr>
          <p:cNvPr id="5" name="Footer Placeholder 4">
            <a:extLst>
              <a:ext uri="{FF2B5EF4-FFF2-40B4-BE49-F238E27FC236}">
                <a16:creationId xmlns:a16="http://schemas.microsoft.com/office/drawing/2014/main" id="{533F9CDD-C4B6-4D87-86FA-D15F2D47D5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23ECED-086F-4139-B2C3-F856FBCC2F70}"/>
              </a:ext>
            </a:extLst>
          </p:cNvPr>
          <p:cNvSpPr>
            <a:spLocks noGrp="1"/>
          </p:cNvSpPr>
          <p:nvPr>
            <p:ph type="sldNum" sz="quarter" idx="12"/>
          </p:nvPr>
        </p:nvSpPr>
        <p:spPr/>
        <p:txBody>
          <a:bodyPr/>
          <a:lstStyle/>
          <a:p>
            <a:fld id="{2615FE63-BEDC-4CD8-9A0E-69EAFF083C92}" type="slidenum">
              <a:rPr lang="en-GB" smtClean="0"/>
              <a:t>‹#›</a:t>
            </a:fld>
            <a:endParaRPr lang="en-GB"/>
          </a:p>
        </p:txBody>
      </p:sp>
    </p:spTree>
    <p:extLst>
      <p:ext uri="{BB962C8B-B14F-4D97-AF65-F5344CB8AC3E}">
        <p14:creationId xmlns:p14="http://schemas.microsoft.com/office/powerpoint/2010/main" val="4159571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1A00-F261-48DB-B727-D4CAB91A01A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E029409-EDAD-4C75-8D1C-71A2FC8332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B196D6C-8469-4411-A9E0-02E4445D5D76}"/>
              </a:ext>
            </a:extLst>
          </p:cNvPr>
          <p:cNvSpPr>
            <a:spLocks noGrp="1"/>
          </p:cNvSpPr>
          <p:nvPr>
            <p:ph type="dt" sz="half" idx="10"/>
          </p:nvPr>
        </p:nvSpPr>
        <p:spPr/>
        <p:txBody>
          <a:bodyPr/>
          <a:lstStyle/>
          <a:p>
            <a:fld id="{D2DCF2DE-1A4D-4080-B645-6B315C2FA101}" type="datetimeFigureOut">
              <a:rPr lang="en-GB" smtClean="0"/>
              <a:t>16/08/2022</a:t>
            </a:fld>
            <a:endParaRPr lang="en-GB"/>
          </a:p>
        </p:txBody>
      </p:sp>
      <p:sp>
        <p:nvSpPr>
          <p:cNvPr id="5" name="Footer Placeholder 4">
            <a:extLst>
              <a:ext uri="{FF2B5EF4-FFF2-40B4-BE49-F238E27FC236}">
                <a16:creationId xmlns:a16="http://schemas.microsoft.com/office/drawing/2014/main" id="{E5DA0FB6-3C8E-48D9-AF27-85E52BF9EF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B35885-FEBF-4696-AE3E-2FA20ECA0AA1}"/>
              </a:ext>
            </a:extLst>
          </p:cNvPr>
          <p:cNvSpPr>
            <a:spLocks noGrp="1"/>
          </p:cNvSpPr>
          <p:nvPr>
            <p:ph type="sldNum" sz="quarter" idx="12"/>
          </p:nvPr>
        </p:nvSpPr>
        <p:spPr/>
        <p:txBody>
          <a:bodyPr/>
          <a:lstStyle/>
          <a:p>
            <a:fld id="{2615FE63-BEDC-4CD8-9A0E-69EAFF083C92}" type="slidenum">
              <a:rPr lang="en-GB" smtClean="0"/>
              <a:t>‹#›</a:t>
            </a:fld>
            <a:endParaRPr lang="en-GB"/>
          </a:p>
        </p:txBody>
      </p:sp>
    </p:spTree>
    <p:extLst>
      <p:ext uri="{BB962C8B-B14F-4D97-AF65-F5344CB8AC3E}">
        <p14:creationId xmlns:p14="http://schemas.microsoft.com/office/powerpoint/2010/main" val="4147937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2F1742-C90C-476A-BF12-56B79C7820A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20C9E9A-E037-4BC8-A4E1-4EB17FE976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857B0F-7BD9-4137-A61F-9B6EC97D3AF6}"/>
              </a:ext>
            </a:extLst>
          </p:cNvPr>
          <p:cNvSpPr>
            <a:spLocks noGrp="1"/>
          </p:cNvSpPr>
          <p:nvPr>
            <p:ph type="dt" sz="half" idx="10"/>
          </p:nvPr>
        </p:nvSpPr>
        <p:spPr/>
        <p:txBody>
          <a:bodyPr/>
          <a:lstStyle/>
          <a:p>
            <a:fld id="{D2DCF2DE-1A4D-4080-B645-6B315C2FA101}" type="datetimeFigureOut">
              <a:rPr lang="en-GB" smtClean="0"/>
              <a:t>16/08/2022</a:t>
            </a:fld>
            <a:endParaRPr lang="en-GB"/>
          </a:p>
        </p:txBody>
      </p:sp>
      <p:sp>
        <p:nvSpPr>
          <p:cNvPr id="5" name="Footer Placeholder 4">
            <a:extLst>
              <a:ext uri="{FF2B5EF4-FFF2-40B4-BE49-F238E27FC236}">
                <a16:creationId xmlns:a16="http://schemas.microsoft.com/office/drawing/2014/main" id="{250DE08F-03C0-46ED-AD49-033CD8385D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9CD92B-47C5-4F58-9D99-254F14FC94E5}"/>
              </a:ext>
            </a:extLst>
          </p:cNvPr>
          <p:cNvSpPr>
            <a:spLocks noGrp="1"/>
          </p:cNvSpPr>
          <p:nvPr>
            <p:ph type="sldNum" sz="quarter" idx="12"/>
          </p:nvPr>
        </p:nvSpPr>
        <p:spPr/>
        <p:txBody>
          <a:bodyPr/>
          <a:lstStyle/>
          <a:p>
            <a:fld id="{2615FE63-BEDC-4CD8-9A0E-69EAFF083C92}" type="slidenum">
              <a:rPr lang="en-GB" smtClean="0"/>
              <a:t>‹#›</a:t>
            </a:fld>
            <a:endParaRPr lang="en-GB"/>
          </a:p>
        </p:txBody>
      </p:sp>
    </p:spTree>
    <p:extLst>
      <p:ext uri="{BB962C8B-B14F-4D97-AF65-F5344CB8AC3E}">
        <p14:creationId xmlns:p14="http://schemas.microsoft.com/office/powerpoint/2010/main" val="3777375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6CE62-F73E-408B-B2D7-1531746F5DA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5A5B935-360F-4483-92D0-011D3BAD8B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E515509-9813-42F4-87CE-07990BAA46C9}"/>
              </a:ext>
            </a:extLst>
          </p:cNvPr>
          <p:cNvSpPr>
            <a:spLocks noGrp="1"/>
          </p:cNvSpPr>
          <p:nvPr>
            <p:ph type="dt" sz="half" idx="10"/>
          </p:nvPr>
        </p:nvSpPr>
        <p:spPr/>
        <p:txBody>
          <a:bodyPr/>
          <a:lstStyle/>
          <a:p>
            <a:fld id="{D2DCF2DE-1A4D-4080-B645-6B315C2FA101}" type="datetimeFigureOut">
              <a:rPr lang="en-GB" smtClean="0"/>
              <a:t>16/08/2022</a:t>
            </a:fld>
            <a:endParaRPr lang="en-GB"/>
          </a:p>
        </p:txBody>
      </p:sp>
      <p:sp>
        <p:nvSpPr>
          <p:cNvPr id="5" name="Footer Placeholder 4">
            <a:extLst>
              <a:ext uri="{FF2B5EF4-FFF2-40B4-BE49-F238E27FC236}">
                <a16:creationId xmlns:a16="http://schemas.microsoft.com/office/drawing/2014/main" id="{6A30473C-DC10-4EB5-A1BA-0B6553DB23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C26870-C1C3-41CA-820F-2E494D1AD5AE}"/>
              </a:ext>
            </a:extLst>
          </p:cNvPr>
          <p:cNvSpPr>
            <a:spLocks noGrp="1"/>
          </p:cNvSpPr>
          <p:nvPr>
            <p:ph type="sldNum" sz="quarter" idx="12"/>
          </p:nvPr>
        </p:nvSpPr>
        <p:spPr/>
        <p:txBody>
          <a:bodyPr/>
          <a:lstStyle/>
          <a:p>
            <a:fld id="{2615FE63-BEDC-4CD8-9A0E-69EAFF083C92}" type="slidenum">
              <a:rPr lang="en-GB" smtClean="0"/>
              <a:t>‹#›</a:t>
            </a:fld>
            <a:endParaRPr lang="en-GB"/>
          </a:p>
        </p:txBody>
      </p:sp>
    </p:spTree>
    <p:extLst>
      <p:ext uri="{BB962C8B-B14F-4D97-AF65-F5344CB8AC3E}">
        <p14:creationId xmlns:p14="http://schemas.microsoft.com/office/powerpoint/2010/main" val="29767392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52DDC-8047-4E8C-B5B0-1CD273EB6C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A69FED-F970-4600-9957-F713E9446C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B3201E-C354-4023-93DB-4662AC1FA0E4}"/>
              </a:ext>
            </a:extLst>
          </p:cNvPr>
          <p:cNvSpPr>
            <a:spLocks noGrp="1"/>
          </p:cNvSpPr>
          <p:nvPr>
            <p:ph type="dt" sz="half" idx="10"/>
          </p:nvPr>
        </p:nvSpPr>
        <p:spPr/>
        <p:txBody>
          <a:bodyPr/>
          <a:lstStyle/>
          <a:p>
            <a:fld id="{D2DCF2DE-1A4D-4080-B645-6B315C2FA101}" type="datetimeFigureOut">
              <a:rPr lang="en-GB" smtClean="0"/>
              <a:t>16/08/2022</a:t>
            </a:fld>
            <a:endParaRPr lang="en-GB"/>
          </a:p>
        </p:txBody>
      </p:sp>
      <p:sp>
        <p:nvSpPr>
          <p:cNvPr id="5" name="Footer Placeholder 4">
            <a:extLst>
              <a:ext uri="{FF2B5EF4-FFF2-40B4-BE49-F238E27FC236}">
                <a16:creationId xmlns:a16="http://schemas.microsoft.com/office/drawing/2014/main" id="{FD3A1B45-8E4D-4EAF-93C4-C54EEDAE31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4D464C-7AA3-4011-A033-E9393E981BE2}"/>
              </a:ext>
            </a:extLst>
          </p:cNvPr>
          <p:cNvSpPr>
            <a:spLocks noGrp="1"/>
          </p:cNvSpPr>
          <p:nvPr>
            <p:ph type="sldNum" sz="quarter" idx="12"/>
          </p:nvPr>
        </p:nvSpPr>
        <p:spPr/>
        <p:txBody>
          <a:bodyPr/>
          <a:lstStyle/>
          <a:p>
            <a:fld id="{2615FE63-BEDC-4CD8-9A0E-69EAFF083C92}" type="slidenum">
              <a:rPr lang="en-GB" smtClean="0"/>
              <a:t>‹#›</a:t>
            </a:fld>
            <a:endParaRPr lang="en-GB"/>
          </a:p>
        </p:txBody>
      </p:sp>
    </p:spTree>
    <p:extLst>
      <p:ext uri="{BB962C8B-B14F-4D97-AF65-F5344CB8AC3E}">
        <p14:creationId xmlns:p14="http://schemas.microsoft.com/office/powerpoint/2010/main" val="564504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4BB50-CF43-4FA3-9984-744A4B1135D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2E83863-0B42-4BD7-9DD7-D64FCD2EEF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7468D89-51AE-4F88-ACE9-0DC5F1D8C2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F0959A0-9488-44A6-9F9E-393AD9AE28DC}"/>
              </a:ext>
            </a:extLst>
          </p:cNvPr>
          <p:cNvSpPr>
            <a:spLocks noGrp="1"/>
          </p:cNvSpPr>
          <p:nvPr>
            <p:ph type="dt" sz="half" idx="10"/>
          </p:nvPr>
        </p:nvSpPr>
        <p:spPr/>
        <p:txBody>
          <a:bodyPr/>
          <a:lstStyle/>
          <a:p>
            <a:fld id="{D2DCF2DE-1A4D-4080-B645-6B315C2FA101}" type="datetimeFigureOut">
              <a:rPr lang="en-GB" smtClean="0"/>
              <a:t>16/08/2022</a:t>
            </a:fld>
            <a:endParaRPr lang="en-GB"/>
          </a:p>
        </p:txBody>
      </p:sp>
      <p:sp>
        <p:nvSpPr>
          <p:cNvPr id="6" name="Footer Placeholder 5">
            <a:extLst>
              <a:ext uri="{FF2B5EF4-FFF2-40B4-BE49-F238E27FC236}">
                <a16:creationId xmlns:a16="http://schemas.microsoft.com/office/drawing/2014/main" id="{EEA674B9-D7FD-4F41-AF58-A4C696C47A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028D1FB-00AF-4736-B65F-11ADF4120F3E}"/>
              </a:ext>
            </a:extLst>
          </p:cNvPr>
          <p:cNvSpPr>
            <a:spLocks noGrp="1"/>
          </p:cNvSpPr>
          <p:nvPr>
            <p:ph type="sldNum" sz="quarter" idx="12"/>
          </p:nvPr>
        </p:nvSpPr>
        <p:spPr/>
        <p:txBody>
          <a:bodyPr/>
          <a:lstStyle/>
          <a:p>
            <a:fld id="{2615FE63-BEDC-4CD8-9A0E-69EAFF083C92}" type="slidenum">
              <a:rPr lang="en-GB" smtClean="0"/>
              <a:t>‹#›</a:t>
            </a:fld>
            <a:endParaRPr lang="en-GB"/>
          </a:p>
        </p:txBody>
      </p:sp>
    </p:spTree>
    <p:extLst>
      <p:ext uri="{BB962C8B-B14F-4D97-AF65-F5344CB8AC3E}">
        <p14:creationId xmlns:p14="http://schemas.microsoft.com/office/powerpoint/2010/main" val="1025039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68C82-4315-4C41-9CD0-929E5EC06C8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72A4E73-140C-4FD7-8ACE-2DA8F39FE4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30F4DA-308C-4DA1-AAC4-1F3AC678B3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CF51F5D-2D47-4B68-B85C-F5F89E60B4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88939E-699E-45D6-9840-B2A13FEBBF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C6612F9-3FFF-4258-A0EF-8953E91E9A28}"/>
              </a:ext>
            </a:extLst>
          </p:cNvPr>
          <p:cNvSpPr>
            <a:spLocks noGrp="1"/>
          </p:cNvSpPr>
          <p:nvPr>
            <p:ph type="dt" sz="half" idx="10"/>
          </p:nvPr>
        </p:nvSpPr>
        <p:spPr/>
        <p:txBody>
          <a:bodyPr/>
          <a:lstStyle/>
          <a:p>
            <a:fld id="{D2DCF2DE-1A4D-4080-B645-6B315C2FA101}" type="datetimeFigureOut">
              <a:rPr lang="en-GB" smtClean="0"/>
              <a:t>16/08/2022</a:t>
            </a:fld>
            <a:endParaRPr lang="en-GB"/>
          </a:p>
        </p:txBody>
      </p:sp>
      <p:sp>
        <p:nvSpPr>
          <p:cNvPr id="8" name="Footer Placeholder 7">
            <a:extLst>
              <a:ext uri="{FF2B5EF4-FFF2-40B4-BE49-F238E27FC236}">
                <a16:creationId xmlns:a16="http://schemas.microsoft.com/office/drawing/2014/main" id="{C8B6C72F-8BFE-49DC-8A0D-4EF3323A49A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DE87C34-A0BE-4B89-A80C-A72385730790}"/>
              </a:ext>
            </a:extLst>
          </p:cNvPr>
          <p:cNvSpPr>
            <a:spLocks noGrp="1"/>
          </p:cNvSpPr>
          <p:nvPr>
            <p:ph type="sldNum" sz="quarter" idx="12"/>
          </p:nvPr>
        </p:nvSpPr>
        <p:spPr/>
        <p:txBody>
          <a:bodyPr/>
          <a:lstStyle/>
          <a:p>
            <a:fld id="{2615FE63-BEDC-4CD8-9A0E-69EAFF083C92}" type="slidenum">
              <a:rPr lang="en-GB" smtClean="0"/>
              <a:t>‹#›</a:t>
            </a:fld>
            <a:endParaRPr lang="en-GB"/>
          </a:p>
        </p:txBody>
      </p:sp>
    </p:spTree>
    <p:extLst>
      <p:ext uri="{BB962C8B-B14F-4D97-AF65-F5344CB8AC3E}">
        <p14:creationId xmlns:p14="http://schemas.microsoft.com/office/powerpoint/2010/main" val="414606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AD18B-0639-49D7-8D02-69B8B64D6E7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7CB2CC0-27AE-478F-891B-D126C417DB6A}"/>
              </a:ext>
            </a:extLst>
          </p:cNvPr>
          <p:cNvSpPr>
            <a:spLocks noGrp="1"/>
          </p:cNvSpPr>
          <p:nvPr>
            <p:ph type="dt" sz="half" idx="10"/>
          </p:nvPr>
        </p:nvSpPr>
        <p:spPr/>
        <p:txBody>
          <a:bodyPr/>
          <a:lstStyle/>
          <a:p>
            <a:fld id="{D2DCF2DE-1A4D-4080-B645-6B315C2FA101}" type="datetimeFigureOut">
              <a:rPr lang="en-GB" smtClean="0"/>
              <a:t>16/08/2022</a:t>
            </a:fld>
            <a:endParaRPr lang="en-GB"/>
          </a:p>
        </p:txBody>
      </p:sp>
      <p:sp>
        <p:nvSpPr>
          <p:cNvPr id="4" name="Footer Placeholder 3">
            <a:extLst>
              <a:ext uri="{FF2B5EF4-FFF2-40B4-BE49-F238E27FC236}">
                <a16:creationId xmlns:a16="http://schemas.microsoft.com/office/drawing/2014/main" id="{B14710C3-B57A-4CDA-864A-CDBB4D0B81C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CB2D1EF-DD16-4049-A619-D4254CECB5BD}"/>
              </a:ext>
            </a:extLst>
          </p:cNvPr>
          <p:cNvSpPr>
            <a:spLocks noGrp="1"/>
          </p:cNvSpPr>
          <p:nvPr>
            <p:ph type="sldNum" sz="quarter" idx="12"/>
          </p:nvPr>
        </p:nvSpPr>
        <p:spPr/>
        <p:txBody>
          <a:bodyPr/>
          <a:lstStyle/>
          <a:p>
            <a:fld id="{2615FE63-BEDC-4CD8-9A0E-69EAFF083C92}" type="slidenum">
              <a:rPr lang="en-GB" smtClean="0"/>
              <a:t>‹#›</a:t>
            </a:fld>
            <a:endParaRPr lang="en-GB"/>
          </a:p>
        </p:txBody>
      </p:sp>
    </p:spTree>
    <p:extLst>
      <p:ext uri="{BB962C8B-B14F-4D97-AF65-F5344CB8AC3E}">
        <p14:creationId xmlns:p14="http://schemas.microsoft.com/office/powerpoint/2010/main" val="2973283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9C3C5E-09A4-43DC-95B8-4D9B79A78727}"/>
              </a:ext>
            </a:extLst>
          </p:cNvPr>
          <p:cNvSpPr>
            <a:spLocks noGrp="1"/>
          </p:cNvSpPr>
          <p:nvPr>
            <p:ph type="dt" sz="half" idx="10"/>
          </p:nvPr>
        </p:nvSpPr>
        <p:spPr/>
        <p:txBody>
          <a:bodyPr/>
          <a:lstStyle/>
          <a:p>
            <a:fld id="{D2DCF2DE-1A4D-4080-B645-6B315C2FA101}" type="datetimeFigureOut">
              <a:rPr lang="en-GB" smtClean="0"/>
              <a:t>16/08/2022</a:t>
            </a:fld>
            <a:endParaRPr lang="en-GB"/>
          </a:p>
        </p:txBody>
      </p:sp>
      <p:sp>
        <p:nvSpPr>
          <p:cNvPr id="3" name="Footer Placeholder 2">
            <a:extLst>
              <a:ext uri="{FF2B5EF4-FFF2-40B4-BE49-F238E27FC236}">
                <a16:creationId xmlns:a16="http://schemas.microsoft.com/office/drawing/2014/main" id="{3D3616FA-59EB-4A5D-806C-89C1DA285AA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E65B753-3EEF-4A26-9129-B04F6CD9CD6E}"/>
              </a:ext>
            </a:extLst>
          </p:cNvPr>
          <p:cNvSpPr>
            <a:spLocks noGrp="1"/>
          </p:cNvSpPr>
          <p:nvPr>
            <p:ph type="sldNum" sz="quarter" idx="12"/>
          </p:nvPr>
        </p:nvSpPr>
        <p:spPr/>
        <p:txBody>
          <a:bodyPr/>
          <a:lstStyle/>
          <a:p>
            <a:fld id="{2615FE63-BEDC-4CD8-9A0E-69EAFF083C92}" type="slidenum">
              <a:rPr lang="en-GB" smtClean="0"/>
              <a:t>‹#›</a:t>
            </a:fld>
            <a:endParaRPr lang="en-GB"/>
          </a:p>
        </p:txBody>
      </p:sp>
    </p:spTree>
    <p:extLst>
      <p:ext uri="{BB962C8B-B14F-4D97-AF65-F5344CB8AC3E}">
        <p14:creationId xmlns:p14="http://schemas.microsoft.com/office/powerpoint/2010/main" val="2401434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88795-6E39-495E-83BB-2D942FE789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6FD4837-600E-4ED7-990A-222DFF52530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B054612-946A-4A13-83FE-3EB9E7AB2A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A80B2A-A5A8-4663-87B6-388C20381DB5}"/>
              </a:ext>
            </a:extLst>
          </p:cNvPr>
          <p:cNvSpPr>
            <a:spLocks noGrp="1"/>
          </p:cNvSpPr>
          <p:nvPr>
            <p:ph type="dt" sz="half" idx="10"/>
          </p:nvPr>
        </p:nvSpPr>
        <p:spPr/>
        <p:txBody>
          <a:bodyPr/>
          <a:lstStyle/>
          <a:p>
            <a:fld id="{D2DCF2DE-1A4D-4080-B645-6B315C2FA101}" type="datetimeFigureOut">
              <a:rPr lang="en-GB" smtClean="0"/>
              <a:t>16/08/2022</a:t>
            </a:fld>
            <a:endParaRPr lang="en-GB"/>
          </a:p>
        </p:txBody>
      </p:sp>
      <p:sp>
        <p:nvSpPr>
          <p:cNvPr id="6" name="Footer Placeholder 5">
            <a:extLst>
              <a:ext uri="{FF2B5EF4-FFF2-40B4-BE49-F238E27FC236}">
                <a16:creationId xmlns:a16="http://schemas.microsoft.com/office/drawing/2014/main" id="{B9B81DD6-982F-4B5D-B8DB-62E39917B76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63AC14-CD60-4E5B-8413-0DD6D47269B2}"/>
              </a:ext>
            </a:extLst>
          </p:cNvPr>
          <p:cNvSpPr>
            <a:spLocks noGrp="1"/>
          </p:cNvSpPr>
          <p:nvPr>
            <p:ph type="sldNum" sz="quarter" idx="12"/>
          </p:nvPr>
        </p:nvSpPr>
        <p:spPr/>
        <p:txBody>
          <a:bodyPr/>
          <a:lstStyle/>
          <a:p>
            <a:fld id="{2615FE63-BEDC-4CD8-9A0E-69EAFF083C92}" type="slidenum">
              <a:rPr lang="en-GB" smtClean="0"/>
              <a:t>‹#›</a:t>
            </a:fld>
            <a:endParaRPr lang="en-GB"/>
          </a:p>
        </p:txBody>
      </p:sp>
    </p:spTree>
    <p:extLst>
      <p:ext uri="{BB962C8B-B14F-4D97-AF65-F5344CB8AC3E}">
        <p14:creationId xmlns:p14="http://schemas.microsoft.com/office/powerpoint/2010/main" val="505384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F491B-A65B-4C53-B88C-08A0D0EF51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9BF10EB-3DE6-4537-A00F-F4C89AF905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3368E4F-DF1D-4488-B505-8464EE2B6B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456939-3E3B-4C12-9A29-CBD9F837E387}"/>
              </a:ext>
            </a:extLst>
          </p:cNvPr>
          <p:cNvSpPr>
            <a:spLocks noGrp="1"/>
          </p:cNvSpPr>
          <p:nvPr>
            <p:ph type="dt" sz="half" idx="10"/>
          </p:nvPr>
        </p:nvSpPr>
        <p:spPr/>
        <p:txBody>
          <a:bodyPr/>
          <a:lstStyle/>
          <a:p>
            <a:fld id="{D2DCF2DE-1A4D-4080-B645-6B315C2FA101}" type="datetimeFigureOut">
              <a:rPr lang="en-GB" smtClean="0"/>
              <a:t>16/08/2022</a:t>
            </a:fld>
            <a:endParaRPr lang="en-GB"/>
          </a:p>
        </p:txBody>
      </p:sp>
      <p:sp>
        <p:nvSpPr>
          <p:cNvPr id="6" name="Footer Placeholder 5">
            <a:extLst>
              <a:ext uri="{FF2B5EF4-FFF2-40B4-BE49-F238E27FC236}">
                <a16:creationId xmlns:a16="http://schemas.microsoft.com/office/drawing/2014/main" id="{4B644C00-1D6F-445F-9598-648EA537664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6238EE7-E6E9-4FFE-82D1-EC3E806264D8}"/>
              </a:ext>
            </a:extLst>
          </p:cNvPr>
          <p:cNvSpPr>
            <a:spLocks noGrp="1"/>
          </p:cNvSpPr>
          <p:nvPr>
            <p:ph type="sldNum" sz="quarter" idx="12"/>
          </p:nvPr>
        </p:nvSpPr>
        <p:spPr/>
        <p:txBody>
          <a:bodyPr/>
          <a:lstStyle/>
          <a:p>
            <a:fld id="{2615FE63-BEDC-4CD8-9A0E-69EAFF083C92}" type="slidenum">
              <a:rPr lang="en-GB" smtClean="0"/>
              <a:t>‹#›</a:t>
            </a:fld>
            <a:endParaRPr lang="en-GB"/>
          </a:p>
        </p:txBody>
      </p:sp>
    </p:spTree>
    <p:extLst>
      <p:ext uri="{BB962C8B-B14F-4D97-AF65-F5344CB8AC3E}">
        <p14:creationId xmlns:p14="http://schemas.microsoft.com/office/powerpoint/2010/main" val="40127621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D3EAA4-CA6C-45E3-BBDA-CA13C813C4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8A788D4-A023-4F47-BE19-B9E616AAC9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C93AE6-3910-4D62-8F56-C26554EDDE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DCF2DE-1A4D-4080-B645-6B315C2FA101}" type="datetimeFigureOut">
              <a:rPr lang="en-GB" smtClean="0"/>
              <a:t>16/08/2022</a:t>
            </a:fld>
            <a:endParaRPr lang="en-GB"/>
          </a:p>
        </p:txBody>
      </p:sp>
      <p:sp>
        <p:nvSpPr>
          <p:cNvPr id="5" name="Footer Placeholder 4">
            <a:extLst>
              <a:ext uri="{FF2B5EF4-FFF2-40B4-BE49-F238E27FC236}">
                <a16:creationId xmlns:a16="http://schemas.microsoft.com/office/drawing/2014/main" id="{F8488E00-A77D-462D-9E7A-6AE261536E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B3058F4-92DB-4275-83D7-30799C6000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15FE63-BEDC-4CD8-9A0E-69EAFF083C92}" type="slidenum">
              <a:rPr lang="en-GB" smtClean="0"/>
              <a:t>‹#›</a:t>
            </a:fld>
            <a:endParaRPr lang="en-GB"/>
          </a:p>
        </p:txBody>
      </p:sp>
      <p:sp>
        <p:nvSpPr>
          <p:cNvPr id="7" name="MSIPCMContentMarking" descr="{&quot;HashCode&quot;:1844345984,&quot;Placement&quot;:&quot;Header&quot;,&quot;Top&quot;:0.0,&quot;Left&quot;:0.0,&quot;SlideWidth&quot;:960,&quot;SlideHeight&quot;:540}">
            <a:extLst>
              <a:ext uri="{FF2B5EF4-FFF2-40B4-BE49-F238E27FC236}">
                <a16:creationId xmlns:a16="http://schemas.microsoft.com/office/drawing/2014/main" id="{20D870A5-6438-45B8-8D23-285F53AAEEE7}"/>
              </a:ext>
            </a:extLst>
          </p:cNvPr>
          <p:cNvSpPr txBox="1"/>
          <p:nvPr userDrawn="1"/>
        </p:nvSpPr>
        <p:spPr>
          <a:xfrm>
            <a:off x="0" y="0"/>
            <a:ext cx="2479428" cy="262344"/>
          </a:xfrm>
          <a:prstGeom prst="rect">
            <a:avLst/>
          </a:prstGeom>
          <a:noFill/>
        </p:spPr>
        <p:txBody>
          <a:bodyPr vert="horz" wrap="square" lIns="0" tIns="0" rIns="0" bIns="0" rtlCol="0" anchor="ctr" anchorCtr="1">
            <a:spAutoFit/>
          </a:bodyPr>
          <a:lstStyle/>
          <a:p>
            <a:pPr algn="l">
              <a:spcBef>
                <a:spcPts val="0"/>
              </a:spcBef>
              <a:spcAft>
                <a:spcPts val="0"/>
              </a:spcAft>
            </a:pPr>
            <a:r>
              <a:rPr lang="en-GB" sz="1000">
                <a:solidFill>
                  <a:srgbClr val="000000"/>
                </a:solidFill>
                <a:latin typeface="Calibri" panose="020F0502020204030204" pitchFamily="34" charset="0"/>
              </a:rPr>
              <a:t>This document was classified as: OFFICIAL</a:t>
            </a:r>
          </a:p>
        </p:txBody>
      </p:sp>
    </p:spTree>
    <p:extLst>
      <p:ext uri="{BB962C8B-B14F-4D97-AF65-F5344CB8AC3E}">
        <p14:creationId xmlns:p14="http://schemas.microsoft.com/office/powerpoint/2010/main" val="24023257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s://www.tsab.org.uk/campaigns-and-initiatives/safeguardingchampionsarea/" TargetMode="Externa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www.tsab.org.uk/professionals/learning-from-regional-and-national-sar-cases/" TargetMode="External"/><Relationship Id="rId5" Type="http://schemas.openxmlformats.org/officeDocument/2006/relationships/hyperlink" Target="https://www.tsab.org.uk/professionals/safeguarding-adult-review-sar-reports/" TargetMode="Externa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s://www.tsab.org.uk/learning-from-reviews-resources/" TargetMode="External"/><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1.xml.rels><?xml version="1.0" encoding="UTF-8" standalone="yes"?>
<Relationships xmlns="http://schemas.openxmlformats.org/package/2006/relationships"><Relationship Id="rId8" Type="http://schemas.openxmlformats.org/officeDocument/2006/relationships/hyperlink" Target="https://www.tsab.org.uk/key-information/newsletters/" TargetMode="External"/><Relationship Id="rId3" Type="http://schemas.openxmlformats.org/officeDocument/2006/relationships/image" Target="../media/image1.png"/><Relationship Id="rId7" Type="http://schemas.openxmlformats.org/officeDocument/2006/relationships/hyperlink" Target="https://www.tsab.org.uk/training-resources/"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s://www.tsab.org.uk/training/" TargetMode="External"/><Relationship Id="rId11" Type="http://schemas.openxmlformats.org/officeDocument/2006/relationships/image" Target="../media/image4.svg"/><Relationship Id="rId5" Type="http://schemas.openxmlformats.org/officeDocument/2006/relationships/hyperlink" Target="https://www.tsab.org.uk/key-information/posters/" TargetMode="External"/><Relationship Id="rId10"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hyperlink" Target="https://www.tsab.org.uk/professionals/safeguarding-adult-review-sar-report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openxmlformats.org/officeDocument/2006/relationships/hyperlink" Target="https://www.tsab.org.uk/key-information/policies-strategies/"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s://www.nice.org.uk/Media/Default/About/NICE-Communities/Social-care/quick-guides/Creating-a-safeguarding-culture.pdf" TargetMode="External"/><Relationship Id="rId5" Type="http://schemas.openxmlformats.org/officeDocument/2006/relationships/hyperlink" Target="https://www.tsab.org.uk/key-information/safeguarding-explained-videos/" TargetMode="External"/><Relationship Id="rId4" Type="http://schemas.openxmlformats.org/officeDocument/2006/relationships/hyperlink" Target="http://www.tsab.org.uk/"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hyperlink" Target="https://www.norfolksafeguardingadultsboard.info/publications-info-resources/safeguarding-adults-reviews/joanna-jon-and-ben-published-september-2021/"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cqc.org.uk/location/1-894121431/reports" TargetMode="External"/><Relationship Id="rId5" Type="http://schemas.openxmlformats.org/officeDocument/2006/relationships/hyperlink" Target="https://www.england.nhs.uk/wp-content/uploads/2014/11/transforming-commissioning-services.pdf" TargetMode="External"/><Relationship Id="rId4" Type="http://schemas.openxmlformats.org/officeDocument/2006/relationships/hyperlink" Target="https://www.gov.uk/government/publications/report-of-the-mid-staffordshire-nhs-foundation-trust-public-inquiry"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ctrTitle"/>
          </p:nvPr>
        </p:nvSpPr>
        <p:spPr/>
        <p:txBody>
          <a:bodyPr/>
          <a:lstStyle/>
          <a:p>
            <a:r>
              <a:rPr lang="en-GB" dirty="0"/>
              <a:t>Creating Safer Cultures</a:t>
            </a:r>
          </a:p>
        </p:txBody>
      </p:sp>
      <p:sp>
        <p:nvSpPr>
          <p:cNvPr id="4" name="Subtitle 3">
            <a:extLst>
              <a:ext uri="{FF2B5EF4-FFF2-40B4-BE49-F238E27FC236}">
                <a16:creationId xmlns:a16="http://schemas.microsoft.com/office/drawing/2014/main" id="{787111D0-808A-4686-BA82-F0A4B328D13B}"/>
              </a:ext>
            </a:extLst>
          </p:cNvPr>
          <p:cNvSpPr>
            <a:spLocks noGrp="1"/>
          </p:cNvSpPr>
          <p:nvPr>
            <p:ph type="subTitle" idx="1"/>
          </p:nvPr>
        </p:nvSpPr>
        <p:spPr>
          <a:xfrm>
            <a:off x="1524000" y="3602038"/>
            <a:ext cx="9144000" cy="2016442"/>
          </a:xfrm>
        </p:spPr>
        <p:txBody>
          <a:bodyPr>
            <a:normAutofit/>
          </a:bodyPr>
          <a:lstStyle/>
          <a:p>
            <a:r>
              <a:rPr lang="en-GB" dirty="0"/>
              <a:t>A Presentation for Health and Care Settings</a:t>
            </a:r>
          </a:p>
          <a:p>
            <a:endParaRPr lang="en-GB" sz="1600" dirty="0">
              <a:solidFill>
                <a:schemeClr val="bg1">
                  <a:lumMod val="50000"/>
                </a:schemeClr>
              </a:solidFill>
            </a:endParaRPr>
          </a:p>
          <a:p>
            <a:endParaRPr lang="en-GB" sz="1600" dirty="0">
              <a:solidFill>
                <a:schemeClr val="bg1">
                  <a:lumMod val="50000"/>
                </a:schemeClr>
              </a:solidFill>
            </a:endParaRPr>
          </a:p>
          <a:p>
            <a:endParaRPr lang="en-GB" sz="1600" dirty="0">
              <a:solidFill>
                <a:schemeClr val="bg1">
                  <a:lumMod val="50000"/>
                </a:schemeClr>
              </a:solidFill>
            </a:endParaRPr>
          </a:p>
          <a:p>
            <a:r>
              <a:rPr lang="en-GB" sz="1600" dirty="0">
                <a:solidFill>
                  <a:schemeClr val="bg1">
                    <a:lumMod val="50000"/>
                  </a:schemeClr>
                </a:solidFill>
              </a:rPr>
              <a:t>Special thanks to Somerset Safeguarding Adults Board and partners for their helpful resources</a:t>
            </a:r>
          </a:p>
        </p:txBody>
      </p:sp>
    </p:spTree>
    <p:extLst>
      <p:ext uri="{BB962C8B-B14F-4D97-AF65-F5344CB8AC3E}">
        <p14:creationId xmlns:p14="http://schemas.microsoft.com/office/powerpoint/2010/main" val="135859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Creating a Safer Culture</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392162"/>
            <a:ext cx="10515600" cy="4351338"/>
          </a:xfrm>
        </p:spPr>
        <p:txBody>
          <a:bodyPr>
            <a:normAutofit/>
          </a:bodyPr>
          <a:lstStyle/>
          <a:p>
            <a:pPr marL="0" indent="0">
              <a:buNone/>
            </a:pPr>
            <a:r>
              <a:rPr lang="en-GB" sz="3600" dirty="0"/>
              <a:t>The foundations for building a safer culture are to... </a:t>
            </a:r>
          </a:p>
          <a:p>
            <a:pPr marL="0" indent="0">
              <a:buNone/>
            </a:pPr>
            <a:r>
              <a:rPr lang="en-GB" sz="3600" b="1" dirty="0">
                <a:solidFill>
                  <a:srgbClr val="00B050"/>
                </a:solidFill>
              </a:rPr>
              <a:t>✓</a:t>
            </a:r>
            <a:r>
              <a:rPr lang="en-GB" sz="3600" b="1" dirty="0"/>
              <a:t> Listen </a:t>
            </a:r>
          </a:p>
          <a:p>
            <a:pPr marL="0" indent="0">
              <a:buNone/>
            </a:pPr>
            <a:r>
              <a:rPr lang="en-GB" sz="3600" b="1" dirty="0">
                <a:solidFill>
                  <a:srgbClr val="00B050"/>
                </a:solidFill>
              </a:rPr>
              <a:t>✓ </a:t>
            </a:r>
            <a:r>
              <a:rPr lang="en-GB" sz="3600" b="1" dirty="0"/>
              <a:t>Learn </a:t>
            </a:r>
          </a:p>
          <a:p>
            <a:pPr marL="0" indent="0">
              <a:buNone/>
            </a:pPr>
            <a:r>
              <a:rPr lang="en-GB" sz="3600" b="1" dirty="0">
                <a:solidFill>
                  <a:srgbClr val="00B050"/>
                </a:solidFill>
              </a:rPr>
              <a:t>✓</a:t>
            </a:r>
            <a:r>
              <a:rPr lang="en-GB" sz="3600" b="1" dirty="0"/>
              <a:t> Lead</a:t>
            </a:r>
          </a:p>
          <a:p>
            <a:pPr marL="0" indent="0">
              <a:buNone/>
            </a:pPr>
            <a:r>
              <a:rPr lang="en-GB" sz="3600" dirty="0"/>
              <a:t>If these basic foundations aren’t in place this can lead to organisational abuse.</a:t>
            </a:r>
          </a:p>
        </p:txBody>
      </p:sp>
    </p:spTree>
    <p:extLst>
      <p:ext uri="{BB962C8B-B14F-4D97-AF65-F5344CB8AC3E}">
        <p14:creationId xmlns:p14="http://schemas.microsoft.com/office/powerpoint/2010/main" val="1527660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Creating a Safer Culture – The Adult </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392162"/>
            <a:ext cx="10515600" cy="4351338"/>
          </a:xfrm>
        </p:spPr>
        <p:txBody>
          <a:bodyPr>
            <a:normAutofit/>
          </a:bodyPr>
          <a:lstStyle/>
          <a:p>
            <a:r>
              <a:rPr lang="en-GB" sz="3600" dirty="0"/>
              <a:t>Seek people’s views and wishes</a:t>
            </a:r>
          </a:p>
          <a:p>
            <a:pPr marL="0" indent="0">
              <a:buNone/>
            </a:pPr>
            <a:endParaRPr lang="en-GB" sz="3600" dirty="0"/>
          </a:p>
          <a:p>
            <a:r>
              <a:rPr lang="en-GB" sz="3600" dirty="0"/>
              <a:t>Make Every Contact Count</a:t>
            </a:r>
          </a:p>
          <a:p>
            <a:pPr marL="0" indent="0">
              <a:buNone/>
            </a:pPr>
            <a:endParaRPr lang="en-GB" sz="3600" dirty="0"/>
          </a:p>
          <a:p>
            <a:r>
              <a:rPr lang="en-GB" sz="3600" dirty="0"/>
              <a:t>Professional Curiosity - if in doubt, check it out</a:t>
            </a:r>
          </a:p>
          <a:p>
            <a:pPr marL="0" indent="0">
              <a:buNone/>
            </a:pPr>
            <a:endParaRPr lang="en-GB" sz="3600" dirty="0"/>
          </a:p>
          <a:p>
            <a:r>
              <a:rPr lang="en-GB" sz="3600" dirty="0"/>
              <a:t>Flexibility</a:t>
            </a:r>
          </a:p>
        </p:txBody>
      </p:sp>
    </p:spTree>
    <p:extLst>
      <p:ext uri="{BB962C8B-B14F-4D97-AF65-F5344CB8AC3E}">
        <p14:creationId xmlns:p14="http://schemas.microsoft.com/office/powerpoint/2010/main" val="2087066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Creating a Safer Culture – The Staff</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530968"/>
            <a:ext cx="10515600" cy="4351338"/>
          </a:xfrm>
        </p:spPr>
        <p:txBody>
          <a:bodyPr>
            <a:normAutofit/>
          </a:bodyPr>
          <a:lstStyle/>
          <a:p>
            <a:r>
              <a:rPr lang="en-GB" sz="3600" dirty="0"/>
              <a:t>Staff support</a:t>
            </a:r>
          </a:p>
          <a:p>
            <a:pPr marL="0" indent="0">
              <a:buNone/>
            </a:pPr>
            <a:endParaRPr lang="en-GB" sz="3600" dirty="0"/>
          </a:p>
          <a:p>
            <a:r>
              <a:rPr lang="en-GB" sz="3600" dirty="0"/>
              <a:t>Good Communication, Information Sharing and Record Keeping</a:t>
            </a:r>
          </a:p>
          <a:p>
            <a:pPr marL="0" indent="0">
              <a:buNone/>
            </a:pPr>
            <a:endParaRPr lang="en-GB" sz="3600" dirty="0"/>
          </a:p>
          <a:p>
            <a:r>
              <a:rPr lang="en-GB" sz="3600" dirty="0"/>
              <a:t>Know how to recognise and report safeguarding concerns</a:t>
            </a:r>
          </a:p>
        </p:txBody>
      </p:sp>
    </p:spTree>
    <p:extLst>
      <p:ext uri="{BB962C8B-B14F-4D97-AF65-F5344CB8AC3E}">
        <p14:creationId xmlns:p14="http://schemas.microsoft.com/office/powerpoint/2010/main" val="2735022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Creating a Safer Culture – The Organisation</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530968"/>
            <a:ext cx="10515600" cy="4351338"/>
          </a:xfrm>
        </p:spPr>
        <p:txBody>
          <a:bodyPr>
            <a:normAutofit/>
          </a:bodyPr>
          <a:lstStyle/>
          <a:p>
            <a:r>
              <a:rPr lang="en-GB" sz="3600" dirty="0"/>
              <a:t>Staff training</a:t>
            </a:r>
          </a:p>
          <a:p>
            <a:r>
              <a:rPr lang="en-GB" sz="3600" dirty="0"/>
              <a:t>Robust safeguarding policies and procedures in place</a:t>
            </a:r>
          </a:p>
          <a:p>
            <a:r>
              <a:rPr lang="en-GB" sz="3600" dirty="0"/>
              <a:t>Robust recruitment checks in place for new and agency staff</a:t>
            </a:r>
          </a:p>
          <a:p>
            <a:r>
              <a:rPr lang="en-GB" sz="3600" dirty="0"/>
              <a:t>Staff resources / time</a:t>
            </a:r>
          </a:p>
          <a:p>
            <a:r>
              <a:rPr lang="en-GB" sz="3600" dirty="0"/>
              <a:t>Poor staff attitudes are addressed</a:t>
            </a:r>
          </a:p>
        </p:txBody>
      </p:sp>
    </p:spTree>
    <p:extLst>
      <p:ext uri="{BB962C8B-B14F-4D97-AF65-F5344CB8AC3E}">
        <p14:creationId xmlns:p14="http://schemas.microsoft.com/office/powerpoint/2010/main" val="2032550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Creating a Safer Culture – The Organisation</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530968"/>
            <a:ext cx="10515600" cy="4351338"/>
          </a:xfrm>
        </p:spPr>
        <p:txBody>
          <a:bodyPr>
            <a:normAutofit/>
          </a:bodyPr>
          <a:lstStyle/>
          <a:p>
            <a:pPr marL="0" indent="0">
              <a:buNone/>
            </a:pPr>
            <a:r>
              <a:rPr lang="en-GB" sz="3600" dirty="0"/>
              <a:t>Organisations should promote:</a:t>
            </a:r>
          </a:p>
          <a:p>
            <a:r>
              <a:rPr lang="en-GB" sz="3600" dirty="0"/>
              <a:t>Supervision and reflection</a:t>
            </a:r>
          </a:p>
          <a:p>
            <a:r>
              <a:rPr lang="en-GB" sz="3600" dirty="0"/>
              <a:t>Engagement opportunities</a:t>
            </a:r>
          </a:p>
          <a:p>
            <a:r>
              <a:rPr lang="en-GB" sz="3600" dirty="0"/>
              <a:t>Quality training</a:t>
            </a:r>
          </a:p>
          <a:p>
            <a:r>
              <a:rPr lang="en-GB" sz="3600" dirty="0"/>
              <a:t>Care planning</a:t>
            </a:r>
          </a:p>
          <a:p>
            <a:r>
              <a:rPr lang="en-GB" sz="3600" dirty="0"/>
              <a:t>Duty of Candour</a:t>
            </a:r>
          </a:p>
          <a:p>
            <a:r>
              <a:rPr lang="en-GB" sz="3600" dirty="0">
                <a:hlinkClick r:id="rId5"/>
              </a:rPr>
              <a:t>TSAB Safeguarding Champions Scheme</a:t>
            </a:r>
            <a:endParaRPr lang="en-GB" sz="3600" dirty="0"/>
          </a:p>
        </p:txBody>
      </p:sp>
    </p:spTree>
    <p:extLst>
      <p:ext uri="{BB962C8B-B14F-4D97-AF65-F5344CB8AC3E}">
        <p14:creationId xmlns:p14="http://schemas.microsoft.com/office/powerpoint/2010/main" val="1535003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Learning from Safeguarding Adult Reviews</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530968"/>
            <a:ext cx="10515600" cy="4351338"/>
          </a:xfrm>
        </p:spPr>
        <p:txBody>
          <a:bodyPr>
            <a:normAutofit lnSpcReduction="10000"/>
          </a:bodyPr>
          <a:lstStyle/>
          <a:p>
            <a:pPr marL="0" indent="0">
              <a:buNone/>
            </a:pPr>
            <a:r>
              <a:rPr lang="en-GB" dirty="0"/>
              <a:t>TSAB has a statutory duty to carry out Safeguarding Adult Reviews (SARs) where the Care Act 2014 criteria for a SAR is met: </a:t>
            </a:r>
          </a:p>
          <a:p>
            <a:pPr marL="457200" indent="-457200">
              <a:buAutoNum type="alphaLcParenR"/>
            </a:pPr>
            <a:r>
              <a:rPr lang="en-GB" dirty="0"/>
              <a:t>There is reasonable cause for concern about how the TSAB, its members or organisations worked together to safeguard the adult </a:t>
            </a:r>
            <a:r>
              <a:rPr lang="en-GB" b="1" dirty="0"/>
              <a:t>and </a:t>
            </a:r>
          </a:p>
          <a:p>
            <a:pPr marL="457200" indent="-457200">
              <a:buAutoNum type="alphaLcParenR"/>
            </a:pPr>
            <a:r>
              <a:rPr lang="en-GB" dirty="0"/>
              <a:t>The adult has died and the TSAB knows/suspects this was as a result of abuse or neglect </a:t>
            </a:r>
            <a:r>
              <a:rPr lang="en-GB" b="1" dirty="0"/>
              <a:t>or</a:t>
            </a:r>
            <a:r>
              <a:rPr lang="en-GB" dirty="0"/>
              <a:t> </a:t>
            </a:r>
          </a:p>
          <a:p>
            <a:pPr marL="457200" indent="-457200">
              <a:buAutoNum type="alphaLcParenR"/>
            </a:pPr>
            <a:r>
              <a:rPr lang="en-GB" dirty="0"/>
              <a:t>The adult is still alive but the TSAB knows/suspects the adult has experienced serious abuse/neglect, sustained potentially life threatening injury, serious sexual abuse or serious/permanent impairment of health or development </a:t>
            </a:r>
          </a:p>
        </p:txBody>
      </p:sp>
    </p:spTree>
    <p:extLst>
      <p:ext uri="{BB962C8B-B14F-4D97-AF65-F5344CB8AC3E}">
        <p14:creationId xmlns:p14="http://schemas.microsoft.com/office/powerpoint/2010/main" val="3502940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Learning from Safeguarding Adult Reviews</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530968"/>
            <a:ext cx="10515600" cy="4351338"/>
          </a:xfrm>
        </p:spPr>
        <p:txBody>
          <a:bodyPr>
            <a:normAutofit/>
          </a:bodyPr>
          <a:lstStyle/>
          <a:p>
            <a:pPr marL="0" indent="0">
              <a:buNone/>
            </a:pPr>
            <a:r>
              <a:rPr lang="en-GB" sz="3600" dirty="0"/>
              <a:t>The Board publishes their learning reviews:</a:t>
            </a:r>
          </a:p>
          <a:p>
            <a:pPr marL="0" indent="0">
              <a:buNone/>
            </a:pPr>
            <a:r>
              <a:rPr lang="en-GB" sz="3600" dirty="0">
                <a:hlinkClick r:id="rId5"/>
              </a:rPr>
              <a:t>https://www.tsab.org.uk/professionals/safeguarding-adult-review-sar-reports/</a:t>
            </a:r>
            <a:r>
              <a:rPr lang="en-GB" sz="3600" dirty="0"/>
              <a:t> </a:t>
            </a:r>
          </a:p>
          <a:p>
            <a:pPr marL="0" indent="0">
              <a:buNone/>
            </a:pPr>
            <a:r>
              <a:rPr lang="en-GB" sz="3600" dirty="0"/>
              <a:t>And also reflects on regional and national SARs from a Tees perspective:</a:t>
            </a:r>
          </a:p>
          <a:p>
            <a:pPr marL="0" indent="0">
              <a:buNone/>
            </a:pPr>
            <a:r>
              <a:rPr lang="en-GB" sz="3600" dirty="0">
                <a:hlinkClick r:id="rId6"/>
              </a:rPr>
              <a:t>https://www.tsab.org.uk/professionals/learning-from-regional-and-national-sar-cases/</a:t>
            </a:r>
            <a:r>
              <a:rPr lang="en-GB" sz="3600" dirty="0"/>
              <a:t> </a:t>
            </a:r>
          </a:p>
        </p:txBody>
      </p:sp>
    </p:spTree>
    <p:extLst>
      <p:ext uri="{BB962C8B-B14F-4D97-AF65-F5344CB8AC3E}">
        <p14:creationId xmlns:p14="http://schemas.microsoft.com/office/powerpoint/2010/main" val="8203009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Learning from Safeguarding Adult Reviews</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530968"/>
            <a:ext cx="10515600" cy="4351338"/>
          </a:xfrm>
        </p:spPr>
        <p:txBody>
          <a:bodyPr>
            <a:normAutofit/>
          </a:bodyPr>
          <a:lstStyle/>
          <a:p>
            <a:pPr marL="0" indent="0">
              <a:buNone/>
            </a:pPr>
            <a:r>
              <a:rPr lang="en-GB" sz="3600" dirty="0"/>
              <a:t>Further information about SARs, Learning Lessons Reviews, Domestic Homicide Reviews and Safeguarding Children Practice Reviews in Tees:</a:t>
            </a:r>
          </a:p>
          <a:p>
            <a:pPr marL="0" indent="0">
              <a:buNone/>
            </a:pPr>
            <a:r>
              <a:rPr lang="en-GB" sz="3600" dirty="0">
                <a:hlinkClick r:id="rId5"/>
              </a:rPr>
              <a:t>https://www.tsab.org.uk/learning-from-reviews-resources/</a:t>
            </a:r>
            <a:r>
              <a:rPr lang="en-GB" sz="3600" dirty="0"/>
              <a:t> </a:t>
            </a:r>
          </a:p>
        </p:txBody>
      </p:sp>
    </p:spTree>
    <p:extLst>
      <p:ext uri="{BB962C8B-B14F-4D97-AF65-F5344CB8AC3E}">
        <p14:creationId xmlns:p14="http://schemas.microsoft.com/office/powerpoint/2010/main" val="4725521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Learning from Safeguarding Adult Reviews</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2273300"/>
            <a:ext cx="10515600" cy="3609006"/>
          </a:xfrm>
        </p:spPr>
        <p:txBody>
          <a:bodyPr>
            <a:normAutofit/>
          </a:bodyPr>
          <a:lstStyle/>
          <a:p>
            <a:pPr marL="0" indent="0" algn="ctr">
              <a:buNone/>
            </a:pPr>
            <a:r>
              <a:rPr lang="en-GB" sz="4000" b="1" dirty="0"/>
              <a:t>It is important that we learn from the most serious instances of abuse and neglect and apply this to our own practice.</a:t>
            </a:r>
          </a:p>
          <a:p>
            <a:pPr marL="0" indent="0" algn="ctr">
              <a:buNone/>
            </a:pPr>
            <a:r>
              <a:rPr lang="en-GB" sz="3600" b="1" dirty="0"/>
              <a:t>This is to prevent similar instances occurring again.</a:t>
            </a:r>
          </a:p>
        </p:txBody>
      </p:sp>
    </p:spTree>
    <p:extLst>
      <p:ext uri="{BB962C8B-B14F-4D97-AF65-F5344CB8AC3E}">
        <p14:creationId xmlns:p14="http://schemas.microsoft.com/office/powerpoint/2010/main" val="4278311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Think about…</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530968"/>
            <a:ext cx="10515600" cy="4351338"/>
          </a:xfrm>
        </p:spPr>
        <p:txBody>
          <a:bodyPr>
            <a:normAutofit fontScale="70000" lnSpcReduction="20000"/>
          </a:bodyPr>
          <a:lstStyle/>
          <a:p>
            <a:pPr>
              <a:lnSpc>
                <a:spcPct val="120000"/>
              </a:lnSpc>
            </a:pPr>
            <a:r>
              <a:rPr lang="en-GB" sz="3600" dirty="0"/>
              <a:t>Are you able to have open conversations about what’s working well and what needs to improve or change?</a:t>
            </a:r>
          </a:p>
          <a:p>
            <a:pPr>
              <a:lnSpc>
                <a:spcPct val="120000"/>
              </a:lnSpc>
            </a:pPr>
            <a:r>
              <a:rPr lang="en-GB" sz="3600" dirty="0"/>
              <a:t>Do you openly talk about safeguarding people and avoiding or preventing harm?</a:t>
            </a:r>
          </a:p>
          <a:p>
            <a:pPr>
              <a:lnSpc>
                <a:spcPct val="120000"/>
              </a:lnSpc>
            </a:pPr>
            <a:r>
              <a:rPr lang="en-GB" sz="3600" dirty="0"/>
              <a:t>Do you regularly communicate with colleagues about near misses or complex cases so that you are aware of what to avoid/ how to address similar issues? </a:t>
            </a:r>
          </a:p>
          <a:p>
            <a:pPr>
              <a:lnSpc>
                <a:spcPct val="120000"/>
              </a:lnSpc>
            </a:pPr>
            <a:r>
              <a:rPr lang="en-GB" sz="3600" dirty="0"/>
              <a:t>Do you feel able to recognise a safeguarding concern?</a:t>
            </a:r>
          </a:p>
          <a:p>
            <a:pPr>
              <a:lnSpc>
                <a:spcPct val="120000"/>
              </a:lnSpc>
            </a:pPr>
            <a:r>
              <a:rPr lang="en-GB" sz="3600" dirty="0"/>
              <a:t>Do you know how to raise a safeguarding concern?</a:t>
            </a:r>
          </a:p>
          <a:p>
            <a:pPr>
              <a:lnSpc>
                <a:spcPct val="120000"/>
              </a:lnSpc>
            </a:pPr>
            <a:r>
              <a:rPr lang="en-GB" sz="3600" dirty="0"/>
              <a:t>Do you feel your training is up to date to meet the requirements of your role?</a:t>
            </a:r>
          </a:p>
        </p:txBody>
      </p:sp>
    </p:spTree>
    <p:extLst>
      <p:ext uri="{BB962C8B-B14F-4D97-AF65-F5344CB8AC3E}">
        <p14:creationId xmlns:p14="http://schemas.microsoft.com/office/powerpoint/2010/main" val="862269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2">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Agenda</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p:txBody>
          <a:bodyPr>
            <a:normAutofit/>
          </a:bodyPr>
          <a:lstStyle/>
          <a:p>
            <a:r>
              <a:rPr lang="en-GB" sz="4000" dirty="0"/>
              <a:t>What is a closed culture?</a:t>
            </a:r>
          </a:p>
          <a:p>
            <a:pPr marL="0" indent="0">
              <a:buNone/>
            </a:pPr>
            <a:endParaRPr lang="en-GB" sz="4000" dirty="0"/>
          </a:p>
          <a:p>
            <a:r>
              <a:rPr lang="en-GB" sz="4000" dirty="0"/>
              <a:t>Creating a safer culture</a:t>
            </a:r>
          </a:p>
          <a:p>
            <a:pPr marL="0" indent="0">
              <a:buNone/>
            </a:pPr>
            <a:endParaRPr lang="en-GB" sz="4000" dirty="0"/>
          </a:p>
          <a:p>
            <a:r>
              <a:rPr lang="en-GB" sz="4000" dirty="0"/>
              <a:t>Learning from Safeguarding Adult Reviews</a:t>
            </a:r>
          </a:p>
        </p:txBody>
      </p:sp>
    </p:spTree>
    <p:extLst>
      <p:ext uri="{BB962C8B-B14F-4D97-AF65-F5344CB8AC3E}">
        <p14:creationId xmlns:p14="http://schemas.microsoft.com/office/powerpoint/2010/main" val="13320196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Think about…</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530968"/>
            <a:ext cx="10515600" cy="4351338"/>
          </a:xfrm>
        </p:spPr>
        <p:txBody>
          <a:bodyPr>
            <a:normAutofit/>
          </a:bodyPr>
          <a:lstStyle/>
          <a:p>
            <a:r>
              <a:rPr lang="en-GB" sz="3600" dirty="0"/>
              <a:t>Do you and your organisation have an open mind set to learn and grow?</a:t>
            </a:r>
          </a:p>
          <a:p>
            <a:r>
              <a:rPr lang="en-GB" sz="3600" dirty="0"/>
              <a:t>Do you have a clear and accessible complaints/ compliments procedure and complaints escalation procedure that is easy for service users and families to navigate? </a:t>
            </a:r>
          </a:p>
          <a:p>
            <a:r>
              <a:rPr lang="en-GB" sz="3600" dirty="0"/>
              <a:t>Can you spot any trends and address the route cause of problems? </a:t>
            </a:r>
            <a:endParaRPr lang="en-GB" sz="2200" dirty="0"/>
          </a:p>
        </p:txBody>
      </p:sp>
    </p:spTree>
    <p:extLst>
      <p:ext uri="{BB962C8B-B14F-4D97-AF65-F5344CB8AC3E}">
        <p14:creationId xmlns:p14="http://schemas.microsoft.com/office/powerpoint/2010/main" val="37656444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a:xfrm>
            <a:off x="838200" y="365125"/>
            <a:ext cx="9550400" cy="1325563"/>
          </a:xfrm>
        </p:spPr>
        <p:txBody>
          <a:bodyPr/>
          <a:lstStyle/>
          <a:p>
            <a:r>
              <a:rPr lang="en-GB" b="1" dirty="0"/>
              <a:t>Creating a Safer Culture </a:t>
            </a:r>
            <a:br>
              <a:rPr lang="en-GB" b="1" dirty="0"/>
            </a:br>
            <a:r>
              <a:rPr lang="en-GB" b="1" dirty="0"/>
              <a:t>What could you do to help? </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690688"/>
            <a:ext cx="10210800" cy="4191618"/>
          </a:xfrm>
        </p:spPr>
        <p:txBody>
          <a:bodyPr>
            <a:normAutofit lnSpcReduction="10000"/>
          </a:bodyPr>
          <a:lstStyle/>
          <a:p>
            <a:pPr marL="342900" lvl="0" indent="-342900">
              <a:lnSpc>
                <a:spcPct val="107000"/>
              </a:lnSpc>
              <a:buFont typeface="Symbol" panose="05050102010706020507" pitchFamily="18" charset="2"/>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Display </a:t>
            </a:r>
            <a:r>
              <a:rPr lang="en-GB"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5"/>
              </a:rPr>
              <a:t>leaflets and posters</a:t>
            </a:r>
            <a:r>
              <a:rPr lang="en-GB"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rPr>
              <a:t> </a:t>
            </a:r>
            <a:r>
              <a:rPr lang="en-GB" dirty="0">
                <a:effectLst/>
                <a:latin typeface="Arial" panose="020B0604020202020204" pitchFamily="34" charset="0"/>
                <a:ea typeface="Calibri" panose="020F0502020204030204" pitchFamily="34" charset="0"/>
                <a:cs typeface="Times New Roman" panose="02020603050405020304" pitchFamily="18" charset="0"/>
              </a:rPr>
              <a:t>in your workplace, so that staff, service users and families know how to report abuse and neglect</a:t>
            </a:r>
          </a:p>
          <a:p>
            <a:pPr marL="342900" lvl="0" indent="-342900">
              <a:lnSpc>
                <a:spcPct val="107000"/>
              </a:lnSpc>
              <a:buFont typeface="Symbol" panose="05050102010706020507" pitchFamily="18" charset="2"/>
              <a:buChar char=""/>
            </a:pPr>
            <a:r>
              <a:rPr lang="en-GB" dirty="0">
                <a:latin typeface="Arial" panose="020B0604020202020204" pitchFamily="34" charset="0"/>
                <a:ea typeface="Calibri" panose="020F0502020204030204" pitchFamily="34" charset="0"/>
                <a:cs typeface="Times New Roman" panose="02020603050405020304" pitchFamily="18" charset="0"/>
              </a:rPr>
              <a:t>Sign up to be a Safeguarding Champion</a:t>
            </a: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Symbol" panose="05050102010706020507" pitchFamily="18" charset="2"/>
              <a:buChar char=""/>
            </a:pPr>
            <a:r>
              <a:rPr lang="en-GB" dirty="0">
                <a:effectLst/>
                <a:latin typeface="Arial" panose="020B0604020202020204" pitchFamily="34" charset="0"/>
                <a:ea typeface="Calibri" panose="020F0502020204030204" pitchFamily="34" charset="0"/>
                <a:cs typeface="Times New Roman" panose="02020603050405020304" pitchFamily="18" charset="0"/>
              </a:rPr>
              <a:t>Complete some free </a:t>
            </a:r>
            <a:r>
              <a:rPr lang="en-GB"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6"/>
              </a:rPr>
              <a:t>e-learning</a:t>
            </a:r>
            <a:r>
              <a:rPr lang="en-GB" dirty="0">
                <a:effectLst/>
                <a:latin typeface="Arial" panose="020B0604020202020204" pitchFamily="34" charset="0"/>
                <a:ea typeface="Calibri" panose="020F0502020204030204" pitchFamily="34" charset="0"/>
                <a:cs typeface="Times New Roman" panose="02020603050405020304" pitchFamily="18" charset="0"/>
              </a:rPr>
              <a:t> or </a:t>
            </a:r>
            <a:r>
              <a:rPr lang="en-GB" u="sng" dirty="0">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7"/>
              </a:rPr>
              <a:t>training workbooks</a:t>
            </a:r>
            <a:r>
              <a:rPr lang="en-GB" dirty="0">
                <a:effectLst/>
                <a:latin typeface="Arial" panose="020B0604020202020204" pitchFamily="34" charset="0"/>
                <a:ea typeface="Calibri" panose="020F0502020204030204" pitchFamily="34" charset="0"/>
                <a:cs typeface="Times New Roman" panose="02020603050405020304" pitchFamily="18" charset="0"/>
              </a:rPr>
              <a:t> to improve your knowledge</a:t>
            </a:r>
          </a:p>
          <a:p>
            <a:pPr marL="342900" indent="-342900">
              <a:lnSpc>
                <a:spcPct val="107000"/>
              </a:lnSpc>
              <a:buFont typeface="Symbol" panose="05050102010706020507" pitchFamily="18" charset="2"/>
              <a:buChar char=""/>
            </a:pPr>
            <a:r>
              <a:rPr lang="en-GB" dirty="0">
                <a:latin typeface="Arial" panose="020B0604020202020204" pitchFamily="34" charset="0"/>
                <a:ea typeface="Calibri" panose="020F0502020204030204" pitchFamily="34" charset="0"/>
                <a:cs typeface="Times New Roman" panose="02020603050405020304" pitchFamily="18" charset="0"/>
              </a:rPr>
              <a:t>Share/print </a:t>
            </a:r>
            <a:r>
              <a:rPr lang="en-GB" sz="2800" dirty="0">
                <a:effectLst/>
                <a:latin typeface="Arial" panose="020B0604020202020204" pitchFamily="34" charset="0"/>
                <a:ea typeface="Calibri" panose="020F0502020204030204" pitchFamily="34" charset="0"/>
                <a:cs typeface="Times New Roman" panose="02020603050405020304" pitchFamily="18" charset="0"/>
                <a:hlinkClick r:id="rId8"/>
              </a:rPr>
              <a:t>TSAB Newsletters</a:t>
            </a:r>
            <a:r>
              <a:rPr lang="en-GB" sz="2800" dirty="0">
                <a:effectLst/>
                <a:latin typeface="Arial" panose="020B0604020202020204" pitchFamily="34" charset="0"/>
                <a:ea typeface="Calibri" panose="020F0502020204030204" pitchFamily="34" charset="0"/>
                <a:cs typeface="Times New Roman" panose="02020603050405020304" pitchFamily="18" charset="0"/>
              </a:rPr>
              <a:t> in your workplace</a:t>
            </a:r>
          </a:p>
          <a:p>
            <a:pPr marL="342900" indent="-342900">
              <a:lnSpc>
                <a:spcPct val="107000"/>
              </a:lnSpc>
              <a:buFont typeface="Symbol" panose="05050102010706020507" pitchFamily="18" charset="2"/>
              <a:buChar char=""/>
            </a:pPr>
            <a:r>
              <a:rPr lang="en-GB" dirty="0">
                <a:latin typeface="Arial" panose="020B0604020202020204" pitchFamily="34" charset="0"/>
                <a:ea typeface="Calibri" panose="020F0502020204030204" pitchFamily="34" charset="0"/>
                <a:cs typeface="Times New Roman" panose="02020603050405020304" pitchFamily="18" charset="0"/>
              </a:rPr>
              <a:t>Share any published </a:t>
            </a:r>
            <a:r>
              <a:rPr lang="en-GB" dirty="0">
                <a:latin typeface="Arial" panose="020B0604020202020204" pitchFamily="34" charset="0"/>
                <a:ea typeface="Calibri" panose="020F0502020204030204" pitchFamily="34" charset="0"/>
                <a:cs typeface="Times New Roman" panose="02020603050405020304" pitchFamily="18" charset="0"/>
                <a:hlinkClick r:id="rId9"/>
              </a:rPr>
              <a:t>learning reviews </a:t>
            </a:r>
            <a:r>
              <a:rPr lang="en-GB" dirty="0">
                <a:latin typeface="Arial" panose="020B0604020202020204" pitchFamily="34" charset="0"/>
                <a:ea typeface="Calibri" panose="020F0502020204030204" pitchFamily="34" charset="0"/>
                <a:cs typeface="Times New Roman" panose="02020603050405020304" pitchFamily="18" charset="0"/>
              </a:rPr>
              <a:t>and reflect on practice</a:t>
            </a:r>
            <a:endParaRPr lang="en-GB" sz="2800" dirty="0">
              <a:effectLst/>
              <a:latin typeface="Arial" panose="020B0604020202020204" pitchFamily="34" charset="0"/>
              <a:ea typeface="Calibri" panose="020F0502020204030204" pitchFamily="34" charset="0"/>
              <a:cs typeface="Times New Roman" panose="02020603050405020304" pitchFamily="18" charset="0"/>
            </a:endParaRPr>
          </a:p>
          <a:p>
            <a:pPr marL="0" lvl="0" indent="0">
              <a:lnSpc>
                <a:spcPct val="107000"/>
              </a:lnSpc>
              <a:buNone/>
            </a:pP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Graphic 6" descr="Lights On with solid fill">
            <a:extLst>
              <a:ext uri="{FF2B5EF4-FFF2-40B4-BE49-F238E27FC236}">
                <a16:creationId xmlns:a16="http://schemas.microsoft.com/office/drawing/2014/main" id="{25BF5A54-0D41-476D-9547-6150D030B7C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0596562" y="0"/>
            <a:ext cx="1514475" cy="1514475"/>
          </a:xfrm>
          <a:prstGeom prst="rect">
            <a:avLst/>
          </a:prstGeom>
        </p:spPr>
      </p:pic>
    </p:spTree>
    <p:extLst>
      <p:ext uri="{BB962C8B-B14F-4D97-AF65-F5344CB8AC3E}">
        <p14:creationId xmlns:p14="http://schemas.microsoft.com/office/powerpoint/2010/main" val="33478792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530968"/>
            <a:ext cx="10515600" cy="4351338"/>
          </a:xfrm>
        </p:spPr>
        <p:txBody>
          <a:bodyPr>
            <a:normAutofit/>
          </a:bodyPr>
          <a:lstStyle/>
          <a:p>
            <a:pPr marL="0" indent="0" algn="ctr">
              <a:buNone/>
            </a:pPr>
            <a:r>
              <a:rPr lang="en-GB" sz="8000" dirty="0"/>
              <a:t>What else could you do to help create a safer culture?</a:t>
            </a:r>
          </a:p>
        </p:txBody>
      </p:sp>
    </p:spTree>
    <p:extLst>
      <p:ext uri="{BB962C8B-B14F-4D97-AF65-F5344CB8AC3E}">
        <p14:creationId xmlns:p14="http://schemas.microsoft.com/office/powerpoint/2010/main" val="21862648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Useful Resources…</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530967"/>
            <a:ext cx="10515600" cy="4961907"/>
          </a:xfrm>
        </p:spPr>
        <p:txBody>
          <a:bodyPr>
            <a:normAutofit fontScale="70000" lnSpcReduction="20000"/>
          </a:bodyPr>
          <a:lstStyle/>
          <a:p>
            <a:pPr marL="0" lvl="0" indent="0">
              <a:lnSpc>
                <a:spcPct val="120000"/>
              </a:lnSpc>
              <a:buNone/>
            </a:pPr>
            <a:r>
              <a:rPr lang="en-GB" sz="2100" dirty="0">
                <a:effectLst/>
                <a:ea typeface="Calibri" panose="020F0502020204030204" pitchFamily="34" charset="0"/>
                <a:cs typeface="Times New Roman" panose="02020603050405020304" pitchFamily="18" charset="0"/>
              </a:rPr>
              <a:t>A broad range of </a:t>
            </a:r>
            <a:r>
              <a:rPr lang="en-GB" sz="2100" u="sng" dirty="0">
                <a:solidFill>
                  <a:srgbClr val="0563C1"/>
                </a:solidFill>
                <a:effectLst/>
                <a:ea typeface="Calibri" panose="020F0502020204030204" pitchFamily="34" charset="0"/>
                <a:cs typeface="Times New Roman" panose="02020603050405020304" pitchFamily="18" charset="0"/>
                <a:hlinkClick r:id="rId3"/>
              </a:rPr>
              <a:t>policies, procedures and guidance</a:t>
            </a:r>
            <a:r>
              <a:rPr lang="en-GB" sz="2100" u="sng" dirty="0">
                <a:solidFill>
                  <a:srgbClr val="0563C1"/>
                </a:solidFill>
                <a:ea typeface="Calibri" panose="020F0502020204030204" pitchFamily="34" charset="0"/>
                <a:cs typeface="Times New Roman" panose="02020603050405020304" pitchFamily="18" charset="0"/>
              </a:rPr>
              <a:t> </a:t>
            </a:r>
            <a:r>
              <a:rPr lang="en-GB" sz="2100" dirty="0">
                <a:ea typeface="Calibri" panose="020F0502020204030204" pitchFamily="34" charset="0"/>
                <a:cs typeface="Times New Roman" panose="02020603050405020304" pitchFamily="18" charset="0"/>
              </a:rPr>
              <a:t>can be found on the Teeswide Safeguarding Adults Board website </a:t>
            </a:r>
            <a:r>
              <a:rPr lang="en-GB" sz="2100" dirty="0">
                <a:ea typeface="Calibri" panose="020F0502020204030204" pitchFamily="34" charset="0"/>
                <a:cs typeface="Times New Roman" panose="02020603050405020304" pitchFamily="18" charset="0"/>
                <a:hlinkClick r:id="rId4"/>
              </a:rPr>
              <a:t>www.tsab.org.uk</a:t>
            </a:r>
            <a:r>
              <a:rPr lang="en-GB" sz="2100" dirty="0">
                <a:ea typeface="Calibri" panose="020F0502020204030204" pitchFamily="34" charset="0"/>
                <a:cs typeface="Times New Roman" panose="02020603050405020304" pitchFamily="18" charset="0"/>
              </a:rPr>
              <a:t> including:</a:t>
            </a:r>
            <a:endParaRPr lang="en-GB" sz="2100" dirty="0">
              <a:effectLst/>
              <a:ea typeface="Calibri" panose="020F0502020204030204" pitchFamily="34" charset="0"/>
              <a:cs typeface="Times New Roman" panose="02020603050405020304" pitchFamily="18" charset="0"/>
            </a:endParaRPr>
          </a:p>
          <a:p>
            <a:pPr lvl="1">
              <a:lnSpc>
                <a:spcPct val="120000"/>
              </a:lnSpc>
            </a:pPr>
            <a:r>
              <a:rPr lang="en-GB" sz="2100" dirty="0">
                <a:effectLst/>
                <a:ea typeface="Calibri" panose="020F0502020204030204" pitchFamily="34" charset="0"/>
                <a:cs typeface="Times New Roman" panose="02020603050405020304" pitchFamily="18" charset="0"/>
              </a:rPr>
              <a:t>Inter-Agency Safeguarding Adults Procedure (includes a flow chart on how to report abuse and neglect)</a:t>
            </a:r>
          </a:p>
          <a:p>
            <a:pPr lvl="1">
              <a:lnSpc>
                <a:spcPct val="120000"/>
              </a:lnSpc>
            </a:pPr>
            <a:r>
              <a:rPr lang="en-GB" sz="2100" dirty="0">
                <a:effectLst/>
                <a:ea typeface="Calibri" panose="020F0502020204030204" pitchFamily="34" charset="0"/>
                <a:cs typeface="Times New Roman" panose="02020603050405020304" pitchFamily="18" charset="0"/>
              </a:rPr>
              <a:t>Decision Support Guidance (assists in assessing the level of risk in relation to safeguarding concerns)</a:t>
            </a:r>
          </a:p>
          <a:p>
            <a:pPr lvl="1">
              <a:lnSpc>
                <a:spcPct val="120000"/>
              </a:lnSpc>
            </a:pPr>
            <a:r>
              <a:rPr lang="en-GB" sz="2100" dirty="0">
                <a:effectLst/>
                <a:ea typeface="Calibri" panose="020F0502020204030204" pitchFamily="34" charset="0"/>
                <a:cs typeface="Times New Roman" panose="02020603050405020304" pitchFamily="18" charset="0"/>
              </a:rPr>
              <a:t>Causing Section 42 Enquiries Guidance (for staff who complete enquiries on behalf of the Local Authority)   </a:t>
            </a:r>
          </a:p>
          <a:p>
            <a:pPr lvl="1">
              <a:lnSpc>
                <a:spcPct val="120000"/>
              </a:lnSpc>
            </a:pPr>
            <a:r>
              <a:rPr lang="en-GB" sz="2100" dirty="0">
                <a:effectLst/>
                <a:ea typeface="Calibri" panose="020F0502020204030204" pitchFamily="34" charset="0"/>
                <a:cs typeface="Times New Roman" panose="02020603050405020304" pitchFamily="18" charset="0"/>
              </a:rPr>
              <a:t>Falls and Safeguarding Protocol</a:t>
            </a:r>
          </a:p>
          <a:p>
            <a:pPr lvl="1">
              <a:lnSpc>
                <a:spcPct val="120000"/>
              </a:lnSpc>
            </a:pPr>
            <a:r>
              <a:rPr lang="en-GB" sz="2100" dirty="0">
                <a:effectLst/>
                <a:ea typeface="Calibri" panose="020F0502020204030204" pitchFamily="34" charset="0"/>
                <a:cs typeface="Times New Roman" panose="02020603050405020304" pitchFamily="18" charset="0"/>
              </a:rPr>
              <a:t>Incidents between Residents PowerPoint presentation – a training tool for Registered Managers</a:t>
            </a:r>
          </a:p>
          <a:p>
            <a:pPr lvl="1">
              <a:lnSpc>
                <a:spcPct val="120000"/>
              </a:lnSpc>
            </a:pPr>
            <a:r>
              <a:rPr lang="en-GB" sz="2100" dirty="0">
                <a:effectLst/>
                <a:ea typeface="Calibri" panose="020F0502020204030204" pitchFamily="34" charset="0"/>
                <a:cs typeface="Times New Roman" panose="02020603050405020304" pitchFamily="18" charset="0"/>
              </a:rPr>
              <a:t>Medication Incidents: Guidance for Providers</a:t>
            </a:r>
          </a:p>
          <a:p>
            <a:pPr lvl="1">
              <a:lnSpc>
                <a:spcPct val="120000"/>
              </a:lnSpc>
            </a:pPr>
            <a:r>
              <a:rPr lang="en-GB" sz="2100" dirty="0">
                <a:effectLst/>
                <a:ea typeface="Calibri" panose="020F0502020204030204" pitchFamily="34" charset="0"/>
                <a:cs typeface="Times New Roman" panose="02020603050405020304" pitchFamily="18" charset="0"/>
              </a:rPr>
              <a:t>Mental Capacity Act Guidance</a:t>
            </a:r>
          </a:p>
          <a:p>
            <a:pPr lvl="1">
              <a:lnSpc>
                <a:spcPct val="120000"/>
              </a:lnSpc>
            </a:pPr>
            <a:r>
              <a:rPr lang="en-GB" sz="2100" dirty="0">
                <a:effectLst/>
                <a:ea typeface="Calibri" panose="020F0502020204030204" pitchFamily="34" charset="0"/>
                <a:cs typeface="Times New Roman" panose="02020603050405020304" pitchFamily="18" charset="0"/>
              </a:rPr>
              <a:t>Multi-Disciplinary Team Guidance</a:t>
            </a:r>
          </a:p>
          <a:p>
            <a:pPr lvl="1">
              <a:lnSpc>
                <a:spcPct val="120000"/>
              </a:lnSpc>
            </a:pPr>
            <a:r>
              <a:rPr lang="en-GB" sz="2100" dirty="0">
                <a:effectLst/>
                <a:ea typeface="Calibri" panose="020F0502020204030204" pitchFamily="34" charset="0"/>
                <a:cs typeface="Times New Roman" panose="02020603050405020304" pitchFamily="18" charset="0"/>
              </a:rPr>
              <a:t>Professional Challenge and Curiosity Learning Briefing</a:t>
            </a:r>
          </a:p>
          <a:p>
            <a:pPr lvl="1">
              <a:lnSpc>
                <a:spcPct val="120000"/>
              </a:lnSpc>
              <a:spcAft>
                <a:spcPts val="800"/>
              </a:spcAft>
            </a:pPr>
            <a:r>
              <a:rPr lang="en-GB" sz="2100" dirty="0">
                <a:effectLst/>
                <a:ea typeface="Calibri" panose="020F0502020204030204" pitchFamily="34" charset="0"/>
                <a:cs typeface="Times New Roman" panose="02020603050405020304" pitchFamily="18" charset="0"/>
              </a:rPr>
              <a:t>Responding to and Addressing Serious Concerns Protocol</a:t>
            </a:r>
          </a:p>
          <a:p>
            <a:pPr lvl="1">
              <a:lnSpc>
                <a:spcPct val="120000"/>
              </a:lnSpc>
              <a:spcAft>
                <a:spcPts val="800"/>
              </a:spcAft>
            </a:pPr>
            <a:r>
              <a:rPr lang="en-GB" sz="2100" dirty="0">
                <a:ea typeface="Calibri" panose="020F0502020204030204" pitchFamily="34" charset="0"/>
                <a:cs typeface="Times New Roman" panose="02020603050405020304" pitchFamily="18" charset="0"/>
              </a:rPr>
              <a:t>Single Agency Safeguarding Adults Policy template</a:t>
            </a:r>
          </a:p>
          <a:p>
            <a:pPr lvl="1">
              <a:lnSpc>
                <a:spcPct val="120000"/>
              </a:lnSpc>
              <a:spcAft>
                <a:spcPts val="800"/>
              </a:spcAft>
            </a:pPr>
            <a:r>
              <a:rPr lang="en-GB" sz="2100" dirty="0">
                <a:effectLst/>
                <a:ea typeface="Calibri" panose="020F0502020204030204" pitchFamily="34" charset="0"/>
                <a:cs typeface="Times New Roman" panose="02020603050405020304" pitchFamily="18" charset="0"/>
                <a:hlinkClick r:id="rId5"/>
              </a:rPr>
              <a:t>Safeguarding Explained Videos</a:t>
            </a:r>
            <a:endParaRPr lang="en-GB" sz="2100" dirty="0">
              <a:effectLst/>
              <a:ea typeface="Calibri" panose="020F0502020204030204" pitchFamily="34" charset="0"/>
              <a:cs typeface="Times New Roman" panose="02020603050405020304" pitchFamily="18" charset="0"/>
            </a:endParaRPr>
          </a:p>
          <a:p>
            <a:pPr lvl="1">
              <a:lnSpc>
                <a:spcPct val="120000"/>
              </a:lnSpc>
              <a:spcAft>
                <a:spcPts val="800"/>
              </a:spcAft>
            </a:pPr>
            <a:r>
              <a:rPr lang="en-GB" sz="2100" u="sng" dirty="0">
                <a:solidFill>
                  <a:srgbClr val="0563C1"/>
                </a:solidFill>
                <a:effectLst/>
                <a:ea typeface="Calibri" panose="020F0502020204030204" pitchFamily="34" charset="0"/>
                <a:cs typeface="Times New Roman" panose="02020603050405020304" pitchFamily="18" charset="0"/>
                <a:hlinkClick r:id="rId6"/>
              </a:rPr>
              <a:t>NICE Guidance for Registered Managers of Care Homes</a:t>
            </a:r>
            <a:endParaRPr lang="en-GB" sz="2100" dirty="0">
              <a:effectLst/>
              <a:ea typeface="Calibri" panose="020F0502020204030204" pitchFamily="34" charset="0"/>
              <a:cs typeface="Times New Roman" panose="02020603050405020304" pitchFamily="18" charset="0"/>
            </a:endParaRPr>
          </a:p>
          <a:p>
            <a:endParaRPr lang="en-GB" sz="3600" dirty="0"/>
          </a:p>
        </p:txBody>
      </p:sp>
    </p:spTree>
    <p:extLst>
      <p:ext uri="{BB962C8B-B14F-4D97-AF65-F5344CB8AC3E}">
        <p14:creationId xmlns:p14="http://schemas.microsoft.com/office/powerpoint/2010/main" val="2331815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6" name="Content Placeholder 5">
            <a:extLst>
              <a:ext uri="{FF2B5EF4-FFF2-40B4-BE49-F238E27FC236}">
                <a16:creationId xmlns:a16="http://schemas.microsoft.com/office/drawing/2014/main" id="{6BD70BD0-D151-4D1B-9A87-8818E5BAB329}"/>
              </a:ext>
            </a:extLst>
          </p:cNvPr>
          <p:cNvSpPr>
            <a:spLocks noGrp="1"/>
          </p:cNvSpPr>
          <p:nvPr>
            <p:ph idx="1"/>
          </p:nvPr>
        </p:nvSpPr>
        <p:spPr>
          <a:xfrm>
            <a:off x="838200" y="1825625"/>
            <a:ext cx="10515600" cy="3896961"/>
          </a:xfrm>
        </p:spPr>
        <p:txBody>
          <a:bodyPr>
            <a:normAutofit/>
          </a:bodyPr>
          <a:lstStyle/>
          <a:p>
            <a:pPr marL="0" indent="0" algn="ctr">
              <a:buNone/>
            </a:pPr>
            <a:r>
              <a:rPr lang="en-GB" sz="4000" dirty="0">
                <a:effectLst/>
                <a:latin typeface="Arial" panose="020B0604020202020204" pitchFamily="34" charset="0"/>
                <a:ea typeface="Calibri" panose="020F0502020204030204" pitchFamily="34" charset="0"/>
              </a:rPr>
              <a:t>Everyone has a right to live in safety, free from abuse and neglect. Everyone also has a part to play in preventing, recognising, and reporting abuse and neglect. </a:t>
            </a:r>
            <a:endParaRPr lang="en-GB" sz="4000" dirty="0"/>
          </a:p>
          <a:p>
            <a:pPr marL="0" indent="0">
              <a:buNone/>
            </a:pPr>
            <a:endParaRPr lang="en-GB" sz="4000" dirty="0"/>
          </a:p>
        </p:txBody>
      </p:sp>
    </p:spTree>
    <p:extLst>
      <p:ext uri="{BB962C8B-B14F-4D97-AF65-F5344CB8AC3E}">
        <p14:creationId xmlns:p14="http://schemas.microsoft.com/office/powerpoint/2010/main" val="2962451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What is a closed culture?</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p:txBody>
          <a:bodyPr>
            <a:normAutofit/>
          </a:bodyPr>
          <a:lstStyle/>
          <a:p>
            <a:pPr marL="0" indent="0">
              <a:buNone/>
            </a:pPr>
            <a:r>
              <a:rPr lang="en-GB" sz="3600" dirty="0"/>
              <a:t>The Care Quality Commission (CQC) describes a closed culture as:</a:t>
            </a:r>
          </a:p>
          <a:p>
            <a:pPr marL="0" indent="0" algn="ctr">
              <a:buNone/>
            </a:pPr>
            <a:r>
              <a:rPr lang="en-GB" sz="3600" dirty="0">
                <a:solidFill>
                  <a:srgbClr val="0070C0"/>
                </a:solidFill>
              </a:rPr>
              <a:t>“a poor culture that can lead to harm, including human rights breaches, such as abuse”</a:t>
            </a:r>
          </a:p>
          <a:p>
            <a:pPr marL="0" indent="0">
              <a:buNone/>
            </a:pPr>
            <a:r>
              <a:rPr lang="en-GB" sz="3600" dirty="0"/>
              <a:t>Any service that delivers care can have a closed culture. In these services, people are more likely to be at risk of deliberate or unintentional harm.</a:t>
            </a:r>
          </a:p>
        </p:txBody>
      </p:sp>
    </p:spTree>
    <p:extLst>
      <p:ext uri="{BB962C8B-B14F-4D97-AF65-F5344CB8AC3E}">
        <p14:creationId xmlns:p14="http://schemas.microsoft.com/office/powerpoint/2010/main" val="9792246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What is Organisational Abuse?</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p:txBody>
          <a:bodyPr>
            <a:normAutofit/>
          </a:bodyPr>
          <a:lstStyle/>
          <a:p>
            <a:pPr marL="0" indent="0">
              <a:buNone/>
            </a:pPr>
            <a:r>
              <a:rPr lang="en-GB" sz="3600" dirty="0"/>
              <a:t>The Care Act 2014 describes organisational abuse as:</a:t>
            </a:r>
          </a:p>
          <a:p>
            <a:pPr marL="0" indent="0" algn="ctr">
              <a:buNone/>
            </a:pPr>
            <a:endParaRPr lang="en-GB" sz="3600" dirty="0">
              <a:solidFill>
                <a:srgbClr val="0070C0"/>
              </a:solidFill>
            </a:endParaRPr>
          </a:p>
          <a:p>
            <a:pPr marL="0" indent="0" algn="ctr">
              <a:buNone/>
            </a:pPr>
            <a:r>
              <a:rPr lang="en-GB" sz="3600" dirty="0">
                <a:solidFill>
                  <a:srgbClr val="0070C0"/>
                </a:solidFill>
              </a:rPr>
              <a:t>‘Neglect and poor care practice within a specific care setting. This could be a hospital, care home, but also the care received in a person’s own home.’ </a:t>
            </a:r>
          </a:p>
        </p:txBody>
      </p:sp>
    </p:spTree>
    <p:extLst>
      <p:ext uri="{BB962C8B-B14F-4D97-AF65-F5344CB8AC3E}">
        <p14:creationId xmlns:p14="http://schemas.microsoft.com/office/powerpoint/2010/main" val="2199855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2">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What is Organisational Abuse?</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p:txBody>
          <a:bodyPr>
            <a:normAutofit/>
          </a:bodyPr>
          <a:lstStyle/>
          <a:p>
            <a:pPr marL="0" indent="0">
              <a:buNone/>
            </a:pPr>
            <a:r>
              <a:rPr lang="en-GB" sz="3600" dirty="0"/>
              <a:t>Organisational abuse can range from a one-off incident to ongoing ill-treatment and can involve one or more perpetrators.</a:t>
            </a:r>
          </a:p>
          <a:p>
            <a:pPr marL="0" indent="0">
              <a:buNone/>
            </a:pPr>
            <a:r>
              <a:rPr lang="en-GB" sz="3600" dirty="0"/>
              <a:t>High profile examples of organisational abuse include: </a:t>
            </a:r>
            <a:r>
              <a:rPr lang="en-GB" sz="3600" dirty="0">
                <a:hlinkClick r:id="rId4"/>
              </a:rPr>
              <a:t>Mid-Staffordshire Hospital</a:t>
            </a:r>
            <a:r>
              <a:rPr lang="en-GB" sz="3600" dirty="0"/>
              <a:t>, </a:t>
            </a:r>
            <a:r>
              <a:rPr lang="en-GB" sz="3600" dirty="0">
                <a:hlinkClick r:id="rId5"/>
              </a:rPr>
              <a:t>Winterbourne View</a:t>
            </a:r>
            <a:r>
              <a:rPr lang="en-GB" sz="3600" dirty="0"/>
              <a:t>, </a:t>
            </a:r>
            <a:r>
              <a:rPr lang="en-GB" sz="3600" dirty="0">
                <a:hlinkClick r:id="rId6"/>
              </a:rPr>
              <a:t>Whorlton Hall</a:t>
            </a:r>
            <a:r>
              <a:rPr lang="en-GB" sz="3600" dirty="0"/>
              <a:t> and more recently </a:t>
            </a:r>
            <a:r>
              <a:rPr lang="en-GB" sz="3600" dirty="0">
                <a:hlinkClick r:id="rId7"/>
              </a:rPr>
              <a:t>Joanna, John and Ben</a:t>
            </a:r>
            <a:r>
              <a:rPr lang="en-GB" sz="3600" dirty="0"/>
              <a:t>  </a:t>
            </a:r>
          </a:p>
        </p:txBody>
      </p:sp>
    </p:spTree>
    <p:extLst>
      <p:ext uri="{BB962C8B-B14F-4D97-AF65-F5344CB8AC3E}">
        <p14:creationId xmlns:p14="http://schemas.microsoft.com/office/powerpoint/2010/main" val="5342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What is Organisational Abuse?</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690688"/>
            <a:ext cx="10515600" cy="4351338"/>
          </a:xfrm>
        </p:spPr>
        <p:txBody>
          <a:bodyPr>
            <a:noAutofit/>
          </a:bodyPr>
          <a:lstStyle/>
          <a:p>
            <a:r>
              <a:rPr lang="en-GB" sz="3600" dirty="0"/>
              <a:t>In some instances, acts of neglect can seem minor, however if neglect continues and a person’s needs are continually unmet, this can lead to organisational abuse. </a:t>
            </a:r>
          </a:p>
          <a:p>
            <a:r>
              <a:rPr lang="en-GB" sz="3600" dirty="0"/>
              <a:t>Experiencing prolonged neglect can have a detrimental impact on a person’s physical and mental health. </a:t>
            </a:r>
          </a:p>
        </p:txBody>
      </p:sp>
    </p:spTree>
    <p:extLst>
      <p:ext uri="{BB962C8B-B14F-4D97-AF65-F5344CB8AC3E}">
        <p14:creationId xmlns:p14="http://schemas.microsoft.com/office/powerpoint/2010/main" val="657691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Case Study</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378910"/>
            <a:ext cx="10515600" cy="4351338"/>
          </a:xfrm>
          <a:solidFill>
            <a:schemeClr val="accent1">
              <a:lumMod val="20000"/>
              <a:lumOff val="80000"/>
            </a:schemeClr>
          </a:solidFill>
        </p:spPr>
        <p:txBody>
          <a:bodyPr>
            <a:normAutofit/>
          </a:bodyPr>
          <a:lstStyle/>
          <a:p>
            <a:pPr marL="0" indent="0">
              <a:buNone/>
            </a:pPr>
            <a:r>
              <a:rPr lang="en-GB" dirty="0"/>
              <a:t>“I’m Jack. I’m 71 years old and in hospital because of a stroke. I can’t speak because of the stroke, but can understand what people say to me. I can’t move anything on my right side and need help to eat, dress, wash and go to the toilet. I have sometimes wet the bed, because I haven’t been able to reach the buzzer to call for a nurse. It’s so embarrassing. I tried to tell staff today what I wanted to eat, but she couldn’t understand me so brought me a jacket potato. I couldn't use the knife and fork to cut it up and it went cold. She’s taken it away thinking I’m not hungry. I’ve been told by the doctor that I’ve lost a lot of weight recently and need to build my strength up. I’m so hungry, but I can’t explain to staff that I need help”. </a:t>
            </a:r>
          </a:p>
        </p:txBody>
      </p:sp>
    </p:spTree>
    <p:extLst>
      <p:ext uri="{BB962C8B-B14F-4D97-AF65-F5344CB8AC3E}">
        <p14:creationId xmlns:p14="http://schemas.microsoft.com/office/powerpoint/2010/main" val="23899870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Untitled37">
            <a:extLst>
              <a:ext uri="{FF2B5EF4-FFF2-40B4-BE49-F238E27FC236}">
                <a16:creationId xmlns:a16="http://schemas.microsoft.com/office/drawing/2014/main" id="{9433BFA8-2240-4243-96EE-E79958A5D315}"/>
              </a:ext>
            </a:extLst>
          </p:cNvPr>
          <p:cNvPicPr/>
          <p:nvPr/>
        </p:nvPicPr>
        <p:blipFill rotWithShape="1">
          <a:blip r:embed="rId3">
            <a:extLst>
              <a:ext uri="{28A0092B-C50C-407E-A947-70E740481C1C}">
                <a14:useLocalDpi xmlns:a14="http://schemas.microsoft.com/office/drawing/2010/main" val="0"/>
              </a:ext>
            </a:extLst>
          </a:blip>
          <a:srcRect b="84790"/>
          <a:stretch/>
        </p:blipFill>
        <p:spPr bwMode="auto">
          <a:xfrm>
            <a:off x="0" y="5722586"/>
            <a:ext cx="9708204" cy="1135414"/>
          </a:xfrm>
          <a:prstGeom prst="rect">
            <a:avLst/>
          </a:prstGeom>
          <a:noFill/>
          <a:ln>
            <a:noFill/>
          </a:ln>
          <a:effectLst/>
        </p:spPr>
      </p:pic>
      <p:pic>
        <p:nvPicPr>
          <p:cNvPr id="18" name="Picture 17" descr="TSAB Logo - Jpeg">
            <a:extLst>
              <a:ext uri="{FF2B5EF4-FFF2-40B4-BE49-F238E27FC236}">
                <a16:creationId xmlns:a16="http://schemas.microsoft.com/office/drawing/2014/main" id="{ECE587BC-34B6-408E-9129-14C9E48F613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53016" y="5722586"/>
            <a:ext cx="1962150" cy="1239520"/>
          </a:xfrm>
          <a:prstGeom prst="rect">
            <a:avLst/>
          </a:prstGeom>
          <a:noFill/>
          <a:ln>
            <a:noFill/>
          </a:ln>
          <a:effectLst/>
        </p:spPr>
      </p:pic>
      <p:sp>
        <p:nvSpPr>
          <p:cNvPr id="2" name="TextBox 1">
            <a:extLst>
              <a:ext uri="{FF2B5EF4-FFF2-40B4-BE49-F238E27FC236}">
                <a16:creationId xmlns:a16="http://schemas.microsoft.com/office/drawing/2014/main" id="{ED72899D-BA62-4912-A001-BB0E4F00E243}"/>
              </a:ext>
            </a:extLst>
          </p:cNvPr>
          <p:cNvSpPr txBox="1"/>
          <p:nvPr/>
        </p:nvSpPr>
        <p:spPr>
          <a:xfrm>
            <a:off x="122406" y="6459166"/>
            <a:ext cx="9708204" cy="502940"/>
          </a:xfrm>
          <a:prstGeom prst="rect">
            <a:avLst/>
          </a:prstGeom>
          <a:noFill/>
        </p:spPr>
        <p:txBody>
          <a:bodyPr wrap="square" rtlCol="0" anchor="ctr" anchorCtr="0">
            <a:noAutofit/>
          </a:bodyPr>
          <a:lstStyle/>
          <a:p>
            <a:pPr algn="ctr"/>
            <a:r>
              <a:rPr lang="en-GB" sz="1600" dirty="0">
                <a:solidFill>
                  <a:schemeClr val="bg1">
                    <a:lumMod val="95000"/>
                  </a:schemeClr>
                </a:solidFill>
              </a:rPr>
              <a:t>Our safeguarding arrangements will effectively prevent and respond to adult abuse</a:t>
            </a:r>
          </a:p>
        </p:txBody>
      </p:sp>
      <p:sp>
        <p:nvSpPr>
          <p:cNvPr id="3" name="Title 2">
            <a:extLst>
              <a:ext uri="{FF2B5EF4-FFF2-40B4-BE49-F238E27FC236}">
                <a16:creationId xmlns:a16="http://schemas.microsoft.com/office/drawing/2014/main" id="{A22C92D4-DDB4-41F5-9835-45EBE715FDA4}"/>
              </a:ext>
            </a:extLst>
          </p:cNvPr>
          <p:cNvSpPr>
            <a:spLocks noGrp="1"/>
          </p:cNvSpPr>
          <p:nvPr>
            <p:ph type="title"/>
          </p:nvPr>
        </p:nvSpPr>
        <p:spPr/>
        <p:txBody>
          <a:bodyPr/>
          <a:lstStyle/>
          <a:p>
            <a:r>
              <a:rPr lang="en-GB" b="1" dirty="0"/>
              <a:t>What does a closed culture look like?</a:t>
            </a:r>
          </a:p>
        </p:txBody>
      </p:sp>
      <p:sp>
        <p:nvSpPr>
          <p:cNvPr id="4" name="Subtitle 3">
            <a:extLst>
              <a:ext uri="{FF2B5EF4-FFF2-40B4-BE49-F238E27FC236}">
                <a16:creationId xmlns:a16="http://schemas.microsoft.com/office/drawing/2014/main" id="{787111D0-808A-4686-BA82-F0A4B328D13B}"/>
              </a:ext>
            </a:extLst>
          </p:cNvPr>
          <p:cNvSpPr>
            <a:spLocks noGrp="1"/>
          </p:cNvSpPr>
          <p:nvPr>
            <p:ph idx="1"/>
          </p:nvPr>
        </p:nvSpPr>
        <p:spPr>
          <a:xfrm>
            <a:off x="838200" y="1498873"/>
            <a:ext cx="10515600" cy="4351338"/>
          </a:xfrm>
        </p:spPr>
        <p:txBody>
          <a:bodyPr>
            <a:normAutofit fontScale="92500" lnSpcReduction="20000"/>
          </a:bodyPr>
          <a:lstStyle/>
          <a:p>
            <a:r>
              <a:rPr lang="en-GB" sz="3600" dirty="0"/>
              <a:t>Staff don’t listen to people’s concerns</a:t>
            </a:r>
          </a:p>
          <a:p>
            <a:r>
              <a:rPr lang="en-GB" sz="3600" dirty="0"/>
              <a:t>Staff don’t speak out about concerns for fear of repercussions</a:t>
            </a:r>
          </a:p>
          <a:p>
            <a:r>
              <a:rPr lang="en-GB" sz="3600" dirty="0"/>
              <a:t>Poor leadership - lack of visible, accessible or supportive senior staff/managers</a:t>
            </a:r>
          </a:p>
          <a:p>
            <a:r>
              <a:rPr lang="en-GB" sz="3600" dirty="0"/>
              <a:t>Poorly trained staff</a:t>
            </a:r>
          </a:p>
          <a:p>
            <a:r>
              <a:rPr lang="en-GB" sz="3600" dirty="0"/>
              <a:t>Poor communication and information sharing (internally and externally)</a:t>
            </a:r>
          </a:p>
          <a:p>
            <a:r>
              <a:rPr lang="en-GB" sz="3600" dirty="0"/>
              <a:t>Resistant to learn from mistakes, complaints, near misses, safeguarding concerns or serious incidents</a:t>
            </a:r>
          </a:p>
        </p:txBody>
      </p:sp>
    </p:spTree>
    <p:extLst>
      <p:ext uri="{BB962C8B-B14F-4D97-AF65-F5344CB8AC3E}">
        <p14:creationId xmlns:p14="http://schemas.microsoft.com/office/powerpoint/2010/main" val="32698778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TotalTime>
  <Words>2224</Words>
  <Application>Microsoft Office PowerPoint</Application>
  <PresentationFormat>Widescreen</PresentationFormat>
  <Paragraphs>214</Paragraphs>
  <Slides>23</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Symbol</vt:lpstr>
      <vt:lpstr>Office Theme</vt:lpstr>
      <vt:lpstr>Creating Safer Cultures</vt:lpstr>
      <vt:lpstr>Agenda</vt:lpstr>
      <vt:lpstr>PowerPoint Presentation</vt:lpstr>
      <vt:lpstr>What is a closed culture?</vt:lpstr>
      <vt:lpstr>What is Organisational Abuse?</vt:lpstr>
      <vt:lpstr>What is Organisational Abuse?</vt:lpstr>
      <vt:lpstr>What is Organisational Abuse?</vt:lpstr>
      <vt:lpstr>Case Study</vt:lpstr>
      <vt:lpstr>What does a closed culture look like?</vt:lpstr>
      <vt:lpstr>Creating a Safer Culture</vt:lpstr>
      <vt:lpstr>Creating a Safer Culture – The Adult </vt:lpstr>
      <vt:lpstr>Creating a Safer Culture – The Staff</vt:lpstr>
      <vt:lpstr>Creating a Safer Culture – The Organisation</vt:lpstr>
      <vt:lpstr>Creating a Safer Culture – The Organisation</vt:lpstr>
      <vt:lpstr>Learning from Safeguarding Adult Reviews</vt:lpstr>
      <vt:lpstr>Learning from Safeguarding Adult Reviews</vt:lpstr>
      <vt:lpstr>Learning from Safeguarding Adult Reviews</vt:lpstr>
      <vt:lpstr>Learning from Safeguarding Adult Reviews</vt:lpstr>
      <vt:lpstr>Think about…</vt:lpstr>
      <vt:lpstr>Think about…</vt:lpstr>
      <vt:lpstr>Creating a Safer Culture  What could you do to help? </vt:lpstr>
      <vt:lpstr>PowerPoint Presentation</vt:lpstr>
      <vt:lpstr>Useful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Bell</dc:creator>
  <cp:lastModifiedBy>Gina McBride</cp:lastModifiedBy>
  <cp:revision>22</cp:revision>
  <dcterms:created xsi:type="dcterms:W3CDTF">2021-10-12T13:26:32Z</dcterms:created>
  <dcterms:modified xsi:type="dcterms:W3CDTF">2022-08-16T07:30:53Z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959cb5-d6fa-43bd-af65-dd08ea55ea38_Enabled">
    <vt:lpwstr>true</vt:lpwstr>
  </property>
  <property fmtid="{D5CDD505-2E9C-101B-9397-08002B2CF9AE}" pid="3" name="MSIP_Label_b0959cb5-d6fa-43bd-af65-dd08ea55ea38_SetDate">
    <vt:lpwstr>2022-01-18T14:06:43Z</vt:lpwstr>
  </property>
  <property fmtid="{D5CDD505-2E9C-101B-9397-08002B2CF9AE}" pid="4" name="MSIP_Label_b0959cb5-d6fa-43bd-af65-dd08ea55ea38_Method">
    <vt:lpwstr>Privileged</vt:lpwstr>
  </property>
  <property fmtid="{D5CDD505-2E9C-101B-9397-08002B2CF9AE}" pid="5" name="MSIP_Label_b0959cb5-d6fa-43bd-af65-dd08ea55ea38_Name">
    <vt:lpwstr>b0959cb5-d6fa-43bd-af65-dd08ea55ea38</vt:lpwstr>
  </property>
  <property fmtid="{D5CDD505-2E9C-101B-9397-08002B2CF9AE}" pid="6" name="MSIP_Label_b0959cb5-d6fa-43bd-af65-dd08ea55ea38_SiteId">
    <vt:lpwstr>c947251d-81c4-4c9b-995d-f3d3b7a048c7</vt:lpwstr>
  </property>
  <property fmtid="{D5CDD505-2E9C-101B-9397-08002B2CF9AE}" pid="7" name="MSIP_Label_b0959cb5-d6fa-43bd-af65-dd08ea55ea38_ActionId">
    <vt:lpwstr>8756456b-f4db-4c1b-9db1-644f39a2e5fc</vt:lpwstr>
  </property>
  <property fmtid="{D5CDD505-2E9C-101B-9397-08002B2CF9AE}" pid="8" name="MSIP_Label_b0959cb5-d6fa-43bd-af65-dd08ea55ea38_ContentBits">
    <vt:lpwstr>1</vt:lpwstr>
  </property>
</Properties>
</file>