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5" r:id="rId2"/>
    <p:sldId id="303" r:id="rId3"/>
    <p:sldId id="304" r:id="rId4"/>
    <p:sldId id="305" r:id="rId5"/>
    <p:sldId id="318" r:id="rId6"/>
    <p:sldId id="306" r:id="rId7"/>
    <p:sldId id="308" r:id="rId8"/>
    <p:sldId id="307" r:id="rId9"/>
    <p:sldId id="309" r:id="rId10"/>
    <p:sldId id="310" r:id="rId11"/>
    <p:sldId id="311" r:id="rId12"/>
    <p:sldId id="312" r:id="rId13"/>
    <p:sldId id="313" r:id="rId14"/>
    <p:sldId id="314" r:id="rId15"/>
    <p:sldId id="315" r:id="rId16"/>
    <p:sldId id="316" r:id="rId17"/>
    <p:sldId id="317" r:id="rId18"/>
    <p:sldId id="262" r:id="rId19"/>
    <p:sldId id="323"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p:restoredTop sz="86531"/>
  </p:normalViewPr>
  <p:slideViewPr>
    <p:cSldViewPr snapToGrid="0" snapToObjects="1">
      <p:cViewPr varScale="1">
        <p:scale>
          <a:sx n="58" d="100"/>
          <a:sy n="58" d="100"/>
        </p:scale>
        <p:origin x="11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FD069-D3CB-45BD-A48E-49C85D5EA5D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E54CC9-28E8-4020-8925-790F0BDE6305}">
      <dgm:prSet/>
      <dgm:spPr/>
      <dgm:t>
        <a:bodyPr/>
        <a:lstStyle/>
        <a:p>
          <a:r>
            <a:rPr lang="en-GB"/>
            <a:t>How well were they used</a:t>
          </a:r>
          <a:endParaRPr lang="en-US"/>
        </a:p>
      </dgm:t>
    </dgm:pt>
    <dgm:pt modelId="{E868CAB4-9F84-47C5-8A81-A0FF8B55614B}" type="parTrans" cxnId="{1F7FF43A-C05E-4162-8687-2C78F69A5D09}">
      <dgm:prSet/>
      <dgm:spPr/>
      <dgm:t>
        <a:bodyPr/>
        <a:lstStyle/>
        <a:p>
          <a:endParaRPr lang="en-US"/>
        </a:p>
      </dgm:t>
    </dgm:pt>
    <dgm:pt modelId="{18C27FA6-1750-4A66-86CC-7C8415DEF34F}" type="sibTrans" cxnId="{1F7FF43A-C05E-4162-8687-2C78F69A5D09}">
      <dgm:prSet/>
      <dgm:spPr/>
      <dgm:t>
        <a:bodyPr/>
        <a:lstStyle/>
        <a:p>
          <a:endParaRPr lang="en-US"/>
        </a:p>
      </dgm:t>
    </dgm:pt>
    <dgm:pt modelId="{23E2C967-8EF1-4C5E-8500-19E541EA600D}">
      <dgm:prSet/>
      <dgm:spPr/>
      <dgm:t>
        <a:bodyPr/>
        <a:lstStyle/>
        <a:p>
          <a:r>
            <a:rPr lang="en-GB"/>
            <a:t>What do you think blocks and barriers might be?</a:t>
          </a:r>
          <a:endParaRPr lang="en-US"/>
        </a:p>
      </dgm:t>
    </dgm:pt>
    <dgm:pt modelId="{C19B3C7C-34E2-411E-A186-CBC0A28E8E4E}" type="parTrans" cxnId="{F376C9F5-5341-4B38-A4EF-E9DD2BBFC58D}">
      <dgm:prSet/>
      <dgm:spPr/>
      <dgm:t>
        <a:bodyPr/>
        <a:lstStyle/>
        <a:p>
          <a:endParaRPr lang="en-US"/>
        </a:p>
      </dgm:t>
    </dgm:pt>
    <dgm:pt modelId="{88B1392F-31D7-40D5-863B-349EBB94BBDC}" type="sibTrans" cxnId="{F376C9F5-5341-4B38-A4EF-E9DD2BBFC58D}">
      <dgm:prSet/>
      <dgm:spPr/>
      <dgm:t>
        <a:bodyPr/>
        <a:lstStyle/>
        <a:p>
          <a:endParaRPr lang="en-US"/>
        </a:p>
      </dgm:t>
    </dgm:pt>
    <dgm:pt modelId="{9F34FBC7-665B-7B4E-A94A-E2DD0798475B}" type="pres">
      <dgm:prSet presAssocID="{2D3FD069-D3CB-45BD-A48E-49C85D5EA5D7}" presName="linear" presStyleCnt="0">
        <dgm:presLayoutVars>
          <dgm:animLvl val="lvl"/>
          <dgm:resizeHandles val="exact"/>
        </dgm:presLayoutVars>
      </dgm:prSet>
      <dgm:spPr/>
    </dgm:pt>
    <dgm:pt modelId="{3728F262-D0F5-624D-AF45-FAAA2F5EEC48}" type="pres">
      <dgm:prSet presAssocID="{F3E54CC9-28E8-4020-8925-790F0BDE6305}" presName="parentText" presStyleLbl="node1" presStyleIdx="0" presStyleCnt="2">
        <dgm:presLayoutVars>
          <dgm:chMax val="0"/>
          <dgm:bulletEnabled val="1"/>
        </dgm:presLayoutVars>
      </dgm:prSet>
      <dgm:spPr/>
    </dgm:pt>
    <dgm:pt modelId="{CD4B01F8-202E-704D-B233-22F5D0CC9420}" type="pres">
      <dgm:prSet presAssocID="{18C27FA6-1750-4A66-86CC-7C8415DEF34F}" presName="spacer" presStyleCnt="0"/>
      <dgm:spPr/>
    </dgm:pt>
    <dgm:pt modelId="{84CE5269-3252-FE45-91AD-103C4CAAE97F}" type="pres">
      <dgm:prSet presAssocID="{23E2C967-8EF1-4C5E-8500-19E541EA600D}" presName="parentText" presStyleLbl="node1" presStyleIdx="1" presStyleCnt="2">
        <dgm:presLayoutVars>
          <dgm:chMax val="0"/>
          <dgm:bulletEnabled val="1"/>
        </dgm:presLayoutVars>
      </dgm:prSet>
      <dgm:spPr/>
    </dgm:pt>
  </dgm:ptLst>
  <dgm:cxnLst>
    <dgm:cxn modelId="{1F7FF43A-C05E-4162-8687-2C78F69A5D09}" srcId="{2D3FD069-D3CB-45BD-A48E-49C85D5EA5D7}" destId="{F3E54CC9-28E8-4020-8925-790F0BDE6305}" srcOrd="0" destOrd="0" parTransId="{E868CAB4-9F84-47C5-8A81-A0FF8B55614B}" sibTransId="{18C27FA6-1750-4A66-86CC-7C8415DEF34F}"/>
    <dgm:cxn modelId="{C161B650-9623-C14F-8DF6-E64E7560CB69}" type="presOf" srcId="{2D3FD069-D3CB-45BD-A48E-49C85D5EA5D7}" destId="{9F34FBC7-665B-7B4E-A94A-E2DD0798475B}" srcOrd="0" destOrd="0" presId="urn:microsoft.com/office/officeart/2005/8/layout/vList2"/>
    <dgm:cxn modelId="{00FBB084-605F-EF48-BF13-6D7573564FBF}" type="presOf" srcId="{F3E54CC9-28E8-4020-8925-790F0BDE6305}" destId="{3728F262-D0F5-624D-AF45-FAAA2F5EEC48}" srcOrd="0" destOrd="0" presId="urn:microsoft.com/office/officeart/2005/8/layout/vList2"/>
    <dgm:cxn modelId="{81EC4CF5-2AE1-8445-A422-47FABBC49DDE}" type="presOf" srcId="{23E2C967-8EF1-4C5E-8500-19E541EA600D}" destId="{84CE5269-3252-FE45-91AD-103C4CAAE97F}" srcOrd="0" destOrd="0" presId="urn:microsoft.com/office/officeart/2005/8/layout/vList2"/>
    <dgm:cxn modelId="{F376C9F5-5341-4B38-A4EF-E9DD2BBFC58D}" srcId="{2D3FD069-D3CB-45BD-A48E-49C85D5EA5D7}" destId="{23E2C967-8EF1-4C5E-8500-19E541EA600D}" srcOrd="1" destOrd="0" parTransId="{C19B3C7C-34E2-411E-A186-CBC0A28E8E4E}" sibTransId="{88B1392F-31D7-40D5-863B-349EBB94BBDC}"/>
    <dgm:cxn modelId="{3D8C204F-E013-8F44-9498-8B2E946C3FE9}" type="presParOf" srcId="{9F34FBC7-665B-7B4E-A94A-E2DD0798475B}" destId="{3728F262-D0F5-624D-AF45-FAAA2F5EEC48}" srcOrd="0" destOrd="0" presId="urn:microsoft.com/office/officeart/2005/8/layout/vList2"/>
    <dgm:cxn modelId="{4491DBD2-7F41-224E-BC3E-BDD58ACE7201}" type="presParOf" srcId="{9F34FBC7-665B-7B4E-A94A-E2DD0798475B}" destId="{CD4B01F8-202E-704D-B233-22F5D0CC9420}" srcOrd="1" destOrd="0" presId="urn:microsoft.com/office/officeart/2005/8/layout/vList2"/>
    <dgm:cxn modelId="{1FFFFAF8-EB25-9D42-9FEA-2476E92578F6}" type="presParOf" srcId="{9F34FBC7-665B-7B4E-A94A-E2DD0798475B}" destId="{84CE5269-3252-FE45-91AD-103C4CAAE97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CE22E-62F0-E44D-8D5D-7245724FD507}" type="doc">
      <dgm:prSet loTypeId="urn:microsoft.com/office/officeart/2005/8/layout/venn2" loCatId="" qsTypeId="urn:microsoft.com/office/officeart/2005/8/quickstyle/simple5" qsCatId="simple" csTypeId="urn:microsoft.com/office/officeart/2005/8/colors/accent1_3" csCatId="accent1" phldr="1"/>
      <dgm:spPr/>
      <dgm:t>
        <a:bodyPr/>
        <a:lstStyle/>
        <a:p>
          <a:endParaRPr lang="en-GB"/>
        </a:p>
      </dgm:t>
    </dgm:pt>
    <dgm:pt modelId="{59A4D47D-6290-9B42-BE5D-BCFEEB006DEA}">
      <dgm:prSet phldrT="[Text]" custT="1"/>
      <dgm:spPr/>
      <dgm:t>
        <a:bodyPr/>
        <a:lstStyle/>
        <a:p>
          <a:pPr algn="ctr"/>
          <a:r>
            <a:rPr lang="en-GB" sz="1000"/>
            <a:t>Governance/Policy</a:t>
          </a:r>
        </a:p>
      </dgm:t>
    </dgm:pt>
    <dgm:pt modelId="{E84F46C5-425D-E344-AC87-3094EFB45FFA}" type="parTrans" cxnId="{5D1F840A-02E6-BD4D-873F-C76C30CA94B3}">
      <dgm:prSet/>
      <dgm:spPr/>
      <dgm:t>
        <a:bodyPr/>
        <a:lstStyle/>
        <a:p>
          <a:pPr algn="ctr"/>
          <a:endParaRPr lang="en-GB"/>
        </a:p>
      </dgm:t>
    </dgm:pt>
    <dgm:pt modelId="{94B81496-34DA-6845-A1DF-166E4E267B84}" type="sibTrans" cxnId="{5D1F840A-02E6-BD4D-873F-C76C30CA94B3}">
      <dgm:prSet/>
      <dgm:spPr/>
      <dgm:t>
        <a:bodyPr/>
        <a:lstStyle/>
        <a:p>
          <a:pPr algn="ctr"/>
          <a:endParaRPr lang="en-GB"/>
        </a:p>
      </dgm:t>
    </dgm:pt>
    <dgm:pt modelId="{04D2F9DC-2648-BE44-8586-622BB40F7988}">
      <dgm:prSet custT="1"/>
      <dgm:spPr/>
      <dgm:t>
        <a:bodyPr/>
        <a:lstStyle/>
        <a:p>
          <a:pPr algn="ctr"/>
          <a:r>
            <a:rPr lang="en-GB" sz="1000"/>
            <a:t>Organisatioinal Factors</a:t>
          </a:r>
        </a:p>
      </dgm:t>
    </dgm:pt>
    <dgm:pt modelId="{EA7EBDA8-1E0F-C047-A2BF-9010EB121E71}" type="parTrans" cxnId="{1A2C7C2D-DED3-9441-AE61-1E05BFB6CC68}">
      <dgm:prSet/>
      <dgm:spPr/>
      <dgm:t>
        <a:bodyPr/>
        <a:lstStyle/>
        <a:p>
          <a:pPr algn="ctr"/>
          <a:endParaRPr lang="en-GB"/>
        </a:p>
      </dgm:t>
    </dgm:pt>
    <dgm:pt modelId="{274C5987-695A-7041-BCE4-52E7EED52C40}" type="sibTrans" cxnId="{1A2C7C2D-DED3-9441-AE61-1E05BFB6CC68}">
      <dgm:prSet/>
      <dgm:spPr/>
      <dgm:t>
        <a:bodyPr/>
        <a:lstStyle/>
        <a:p>
          <a:pPr algn="ctr"/>
          <a:endParaRPr lang="en-GB"/>
        </a:p>
      </dgm:t>
    </dgm:pt>
    <dgm:pt modelId="{87A5F1C4-AB91-C645-BBCB-F6CA9E7EB7DF}">
      <dgm:prSet custT="1"/>
      <dgm:spPr/>
      <dgm:t>
        <a:bodyPr/>
        <a:lstStyle/>
        <a:p>
          <a:pPr algn="ctr"/>
          <a:r>
            <a:rPr lang="en-GB" sz="1000" dirty="0"/>
            <a:t>Broader legal, financial and policy context</a:t>
          </a:r>
        </a:p>
      </dgm:t>
    </dgm:pt>
    <dgm:pt modelId="{6813ABD8-9392-A548-A0A2-092DCF6DEDA4}" type="parTrans" cxnId="{382D2EA0-161C-C647-94F1-F2ACA3931802}">
      <dgm:prSet/>
      <dgm:spPr/>
      <dgm:t>
        <a:bodyPr/>
        <a:lstStyle/>
        <a:p>
          <a:pPr algn="ctr"/>
          <a:endParaRPr lang="en-GB"/>
        </a:p>
      </dgm:t>
    </dgm:pt>
    <dgm:pt modelId="{9B5066F1-64BB-BD43-B92C-50913B62FFAC}" type="sibTrans" cxnId="{382D2EA0-161C-C647-94F1-F2ACA3931802}">
      <dgm:prSet/>
      <dgm:spPr/>
      <dgm:t>
        <a:bodyPr/>
        <a:lstStyle/>
        <a:p>
          <a:pPr algn="ctr"/>
          <a:endParaRPr lang="en-GB"/>
        </a:p>
      </dgm:t>
    </dgm:pt>
    <dgm:pt modelId="{D9FD95F7-AC7F-3F44-9FE2-CAB0BB33B9A5}">
      <dgm:prSet phldrT="[Text]" custT="1"/>
      <dgm:spPr/>
      <dgm:t>
        <a:bodyPr/>
        <a:lstStyle/>
        <a:p>
          <a:pPr algn="ctr"/>
          <a:r>
            <a:rPr lang="en-GB" sz="1000"/>
            <a:t>Interagency Factors</a:t>
          </a:r>
        </a:p>
      </dgm:t>
    </dgm:pt>
    <dgm:pt modelId="{4678A5BF-ADE5-734D-987F-D02D3924994C}" type="sibTrans" cxnId="{26B1D07D-50FD-F74A-9162-BA2E7A0AD7C0}">
      <dgm:prSet/>
      <dgm:spPr/>
      <dgm:t>
        <a:bodyPr/>
        <a:lstStyle/>
        <a:p>
          <a:pPr algn="ctr"/>
          <a:endParaRPr lang="en-GB"/>
        </a:p>
      </dgm:t>
    </dgm:pt>
    <dgm:pt modelId="{871364B9-09D0-3140-9C63-EE31C73DD819}" type="parTrans" cxnId="{26B1D07D-50FD-F74A-9162-BA2E7A0AD7C0}">
      <dgm:prSet/>
      <dgm:spPr/>
      <dgm:t>
        <a:bodyPr/>
        <a:lstStyle/>
        <a:p>
          <a:pPr algn="ctr"/>
          <a:endParaRPr lang="en-GB"/>
        </a:p>
      </dgm:t>
    </dgm:pt>
    <dgm:pt modelId="{3BF6C99E-FC7B-D94E-86DB-CC9767FD2B34}">
      <dgm:prSet phldrT="[Text]" custT="1"/>
      <dgm:spPr/>
      <dgm:t>
        <a:bodyPr/>
        <a:lstStyle/>
        <a:p>
          <a:pPr algn="ctr"/>
          <a:r>
            <a:rPr lang="en-GB" sz="1000"/>
            <a:t>Direct Practice</a:t>
          </a:r>
        </a:p>
      </dgm:t>
    </dgm:pt>
    <dgm:pt modelId="{1D182C24-1454-A848-9A53-BA6F6C570024}" type="sibTrans" cxnId="{05E6D80B-FB9B-CD4E-8EE2-2841D6C28777}">
      <dgm:prSet/>
      <dgm:spPr/>
      <dgm:t>
        <a:bodyPr/>
        <a:lstStyle/>
        <a:p>
          <a:pPr algn="ctr"/>
          <a:endParaRPr lang="en-GB"/>
        </a:p>
      </dgm:t>
    </dgm:pt>
    <dgm:pt modelId="{56D1A5BF-B503-8849-AA99-0559F8F5533D}" type="parTrans" cxnId="{05E6D80B-FB9B-CD4E-8EE2-2841D6C28777}">
      <dgm:prSet/>
      <dgm:spPr/>
      <dgm:t>
        <a:bodyPr/>
        <a:lstStyle/>
        <a:p>
          <a:pPr algn="ctr"/>
          <a:endParaRPr lang="en-GB"/>
        </a:p>
      </dgm:t>
    </dgm:pt>
    <dgm:pt modelId="{32475256-5AAD-5A45-887D-0870B806E311}">
      <dgm:prSet phldrT="[Text]" custT="1"/>
      <dgm:spPr/>
      <dgm:t>
        <a:bodyPr/>
        <a:lstStyle/>
        <a:p>
          <a:pPr algn="ctr"/>
          <a:r>
            <a:rPr lang="en-GB" sz="1600" dirty="0"/>
            <a:t>Molly</a:t>
          </a:r>
        </a:p>
      </dgm:t>
    </dgm:pt>
    <dgm:pt modelId="{C5B7987B-D44E-E647-854F-3348D0477BCB}" type="sibTrans" cxnId="{05A63C46-9232-E04A-887A-D93C8A54D5AB}">
      <dgm:prSet/>
      <dgm:spPr/>
      <dgm:t>
        <a:bodyPr/>
        <a:lstStyle/>
        <a:p>
          <a:pPr algn="ctr"/>
          <a:endParaRPr lang="en-GB"/>
        </a:p>
      </dgm:t>
    </dgm:pt>
    <dgm:pt modelId="{4F1F44D6-070B-1546-BDB6-BCD1C9645906}" type="parTrans" cxnId="{05A63C46-9232-E04A-887A-D93C8A54D5AB}">
      <dgm:prSet/>
      <dgm:spPr/>
      <dgm:t>
        <a:bodyPr/>
        <a:lstStyle/>
        <a:p>
          <a:pPr algn="ctr"/>
          <a:endParaRPr lang="en-GB"/>
        </a:p>
      </dgm:t>
    </dgm:pt>
    <dgm:pt modelId="{EB7D3489-C531-0243-A86E-020FB623EBAB}" type="pres">
      <dgm:prSet presAssocID="{E69CE22E-62F0-E44D-8D5D-7245724FD507}" presName="Name0" presStyleCnt="0">
        <dgm:presLayoutVars>
          <dgm:chMax val="7"/>
          <dgm:resizeHandles val="exact"/>
        </dgm:presLayoutVars>
      </dgm:prSet>
      <dgm:spPr/>
    </dgm:pt>
    <dgm:pt modelId="{C53B1E7F-1D7F-8845-A605-8F06BF934751}" type="pres">
      <dgm:prSet presAssocID="{E69CE22E-62F0-E44D-8D5D-7245724FD507}" presName="comp1" presStyleCnt="0"/>
      <dgm:spPr/>
    </dgm:pt>
    <dgm:pt modelId="{A2D17BCB-9025-E843-BF6B-1131DC8B945A}" type="pres">
      <dgm:prSet presAssocID="{E69CE22E-62F0-E44D-8D5D-7245724FD507}" presName="circle1" presStyleLbl="node1" presStyleIdx="0" presStyleCnt="6"/>
      <dgm:spPr/>
    </dgm:pt>
    <dgm:pt modelId="{5222DD05-E90F-B64B-9345-2A7FC10861A6}" type="pres">
      <dgm:prSet presAssocID="{E69CE22E-62F0-E44D-8D5D-7245724FD507}" presName="c1text" presStyleLbl="node1" presStyleIdx="0" presStyleCnt="6">
        <dgm:presLayoutVars>
          <dgm:bulletEnabled val="1"/>
        </dgm:presLayoutVars>
      </dgm:prSet>
      <dgm:spPr/>
    </dgm:pt>
    <dgm:pt modelId="{D5241600-8946-BE41-B389-FE76CFF6C93E}" type="pres">
      <dgm:prSet presAssocID="{E69CE22E-62F0-E44D-8D5D-7245724FD507}" presName="comp2" presStyleCnt="0"/>
      <dgm:spPr/>
    </dgm:pt>
    <dgm:pt modelId="{86FF1ED0-F0AB-3A46-B0E6-D82E510DEE70}" type="pres">
      <dgm:prSet presAssocID="{E69CE22E-62F0-E44D-8D5D-7245724FD507}" presName="circle2" presStyleLbl="node1" presStyleIdx="1" presStyleCnt="6"/>
      <dgm:spPr/>
    </dgm:pt>
    <dgm:pt modelId="{F31E8B90-ED37-A442-8FF5-DF45D5411854}" type="pres">
      <dgm:prSet presAssocID="{E69CE22E-62F0-E44D-8D5D-7245724FD507}" presName="c2text" presStyleLbl="node1" presStyleIdx="1" presStyleCnt="6">
        <dgm:presLayoutVars>
          <dgm:bulletEnabled val="1"/>
        </dgm:presLayoutVars>
      </dgm:prSet>
      <dgm:spPr/>
    </dgm:pt>
    <dgm:pt modelId="{74D0B21D-7EF2-F946-80C9-AA74DC090E8C}" type="pres">
      <dgm:prSet presAssocID="{E69CE22E-62F0-E44D-8D5D-7245724FD507}" presName="comp3" presStyleCnt="0"/>
      <dgm:spPr/>
    </dgm:pt>
    <dgm:pt modelId="{8006BD3B-ED56-364E-A55E-B6B681691C66}" type="pres">
      <dgm:prSet presAssocID="{E69CE22E-62F0-E44D-8D5D-7245724FD507}" presName="circle3" presStyleLbl="node1" presStyleIdx="2" presStyleCnt="6"/>
      <dgm:spPr/>
    </dgm:pt>
    <dgm:pt modelId="{CDEC3E76-87D8-F544-9D57-7FBA4000E1DD}" type="pres">
      <dgm:prSet presAssocID="{E69CE22E-62F0-E44D-8D5D-7245724FD507}" presName="c3text" presStyleLbl="node1" presStyleIdx="2" presStyleCnt="6">
        <dgm:presLayoutVars>
          <dgm:bulletEnabled val="1"/>
        </dgm:presLayoutVars>
      </dgm:prSet>
      <dgm:spPr/>
    </dgm:pt>
    <dgm:pt modelId="{84040A50-1F8A-BC4C-9B06-740966407885}" type="pres">
      <dgm:prSet presAssocID="{E69CE22E-62F0-E44D-8D5D-7245724FD507}" presName="comp4" presStyleCnt="0"/>
      <dgm:spPr/>
    </dgm:pt>
    <dgm:pt modelId="{87FA51B3-159B-C742-9A53-1A6D3BD5494E}" type="pres">
      <dgm:prSet presAssocID="{E69CE22E-62F0-E44D-8D5D-7245724FD507}" presName="circle4" presStyleLbl="node1" presStyleIdx="3" presStyleCnt="6"/>
      <dgm:spPr/>
    </dgm:pt>
    <dgm:pt modelId="{A6E284CF-5FAE-6A48-9090-63FF931AFE26}" type="pres">
      <dgm:prSet presAssocID="{E69CE22E-62F0-E44D-8D5D-7245724FD507}" presName="c4text" presStyleLbl="node1" presStyleIdx="3" presStyleCnt="6">
        <dgm:presLayoutVars>
          <dgm:bulletEnabled val="1"/>
        </dgm:presLayoutVars>
      </dgm:prSet>
      <dgm:spPr/>
    </dgm:pt>
    <dgm:pt modelId="{24647A72-1DE2-7743-A434-11CA50651313}" type="pres">
      <dgm:prSet presAssocID="{E69CE22E-62F0-E44D-8D5D-7245724FD507}" presName="comp5" presStyleCnt="0"/>
      <dgm:spPr/>
    </dgm:pt>
    <dgm:pt modelId="{99F1A005-23E9-874B-8EF5-870820C01B6B}" type="pres">
      <dgm:prSet presAssocID="{E69CE22E-62F0-E44D-8D5D-7245724FD507}" presName="circle5" presStyleLbl="node1" presStyleIdx="4" presStyleCnt="6"/>
      <dgm:spPr/>
    </dgm:pt>
    <dgm:pt modelId="{E774C5C0-7B96-2E47-9937-0F273E3CC539}" type="pres">
      <dgm:prSet presAssocID="{E69CE22E-62F0-E44D-8D5D-7245724FD507}" presName="c5text" presStyleLbl="node1" presStyleIdx="4" presStyleCnt="6">
        <dgm:presLayoutVars>
          <dgm:bulletEnabled val="1"/>
        </dgm:presLayoutVars>
      </dgm:prSet>
      <dgm:spPr/>
    </dgm:pt>
    <dgm:pt modelId="{2861C17D-8378-A546-B797-B8ED3365045D}" type="pres">
      <dgm:prSet presAssocID="{E69CE22E-62F0-E44D-8D5D-7245724FD507}" presName="comp6" presStyleCnt="0"/>
      <dgm:spPr/>
    </dgm:pt>
    <dgm:pt modelId="{D3ED323E-51AA-6040-A809-05366F709893}" type="pres">
      <dgm:prSet presAssocID="{E69CE22E-62F0-E44D-8D5D-7245724FD507}" presName="circle6" presStyleLbl="node1" presStyleIdx="5" presStyleCnt="6" custScaleX="127617" custScaleY="94326" custLinFactNeighborX="3061"/>
      <dgm:spPr/>
    </dgm:pt>
    <dgm:pt modelId="{B9EF32CC-C7ED-EB46-9B40-431DFE1C54DD}" type="pres">
      <dgm:prSet presAssocID="{E69CE22E-62F0-E44D-8D5D-7245724FD507}" presName="c6text" presStyleLbl="node1" presStyleIdx="5" presStyleCnt="6">
        <dgm:presLayoutVars>
          <dgm:bulletEnabled val="1"/>
        </dgm:presLayoutVars>
      </dgm:prSet>
      <dgm:spPr/>
    </dgm:pt>
  </dgm:ptLst>
  <dgm:cxnLst>
    <dgm:cxn modelId="{5D1F840A-02E6-BD4D-873F-C76C30CA94B3}" srcId="{E69CE22E-62F0-E44D-8D5D-7245724FD507}" destId="{59A4D47D-6290-9B42-BE5D-BCFEEB006DEA}" srcOrd="1" destOrd="0" parTransId="{E84F46C5-425D-E344-AC87-3094EFB45FFA}" sibTransId="{94B81496-34DA-6845-A1DF-166E4E267B84}"/>
    <dgm:cxn modelId="{05E6D80B-FB9B-CD4E-8EE2-2841D6C28777}" srcId="{E69CE22E-62F0-E44D-8D5D-7245724FD507}" destId="{3BF6C99E-FC7B-D94E-86DB-CC9767FD2B34}" srcOrd="4" destOrd="0" parTransId="{56D1A5BF-B503-8849-AA99-0559F8F5533D}" sibTransId="{1D182C24-1454-A848-9A53-BA6F6C570024}"/>
    <dgm:cxn modelId="{1841F618-C539-204D-8F21-7AC26CD82797}" type="presOf" srcId="{32475256-5AAD-5A45-887D-0870B806E311}" destId="{B9EF32CC-C7ED-EB46-9B40-431DFE1C54DD}" srcOrd="1" destOrd="0" presId="urn:microsoft.com/office/officeart/2005/8/layout/venn2"/>
    <dgm:cxn modelId="{FDBC2E1E-15BF-D043-91EB-1D42CE8463BE}" type="presOf" srcId="{04D2F9DC-2648-BE44-8586-622BB40F7988}" destId="{A6E284CF-5FAE-6A48-9090-63FF931AFE26}" srcOrd="1" destOrd="0" presId="urn:microsoft.com/office/officeart/2005/8/layout/venn2"/>
    <dgm:cxn modelId="{B6C32921-7D59-C348-A176-8AB4F2FE5CF6}" type="presOf" srcId="{E69CE22E-62F0-E44D-8D5D-7245724FD507}" destId="{EB7D3489-C531-0243-A86E-020FB623EBAB}" srcOrd="0" destOrd="0" presId="urn:microsoft.com/office/officeart/2005/8/layout/venn2"/>
    <dgm:cxn modelId="{42000F27-72E2-2645-8A70-F312197F6122}" type="presOf" srcId="{87A5F1C4-AB91-C645-BBCB-F6CA9E7EB7DF}" destId="{A2D17BCB-9025-E843-BF6B-1131DC8B945A}" srcOrd="0" destOrd="0" presId="urn:microsoft.com/office/officeart/2005/8/layout/venn2"/>
    <dgm:cxn modelId="{1A2C7C2D-DED3-9441-AE61-1E05BFB6CC68}" srcId="{E69CE22E-62F0-E44D-8D5D-7245724FD507}" destId="{04D2F9DC-2648-BE44-8586-622BB40F7988}" srcOrd="3" destOrd="0" parTransId="{EA7EBDA8-1E0F-C047-A2BF-9010EB121E71}" sibTransId="{274C5987-695A-7041-BCE4-52E7EED52C40}"/>
    <dgm:cxn modelId="{E2F90840-654F-E646-BABD-C1A1BAC1FE9F}" type="presOf" srcId="{32475256-5AAD-5A45-887D-0870B806E311}" destId="{D3ED323E-51AA-6040-A809-05366F709893}" srcOrd="0" destOrd="0" presId="urn:microsoft.com/office/officeart/2005/8/layout/venn2"/>
    <dgm:cxn modelId="{04B41464-FB05-A047-BB25-2D3E6114E4F3}" type="presOf" srcId="{87A5F1C4-AB91-C645-BBCB-F6CA9E7EB7DF}" destId="{5222DD05-E90F-B64B-9345-2A7FC10861A6}" srcOrd="1" destOrd="0" presId="urn:microsoft.com/office/officeart/2005/8/layout/venn2"/>
    <dgm:cxn modelId="{05A63C46-9232-E04A-887A-D93C8A54D5AB}" srcId="{E69CE22E-62F0-E44D-8D5D-7245724FD507}" destId="{32475256-5AAD-5A45-887D-0870B806E311}" srcOrd="5" destOrd="0" parTransId="{4F1F44D6-070B-1546-BDB6-BCD1C9645906}" sibTransId="{C5B7987B-D44E-E647-854F-3348D0477BCB}"/>
    <dgm:cxn modelId="{6EB23C69-8D45-4341-82E9-1CB38936C6D0}" type="presOf" srcId="{D9FD95F7-AC7F-3F44-9FE2-CAB0BB33B9A5}" destId="{CDEC3E76-87D8-F544-9D57-7FBA4000E1DD}" srcOrd="1" destOrd="0" presId="urn:microsoft.com/office/officeart/2005/8/layout/venn2"/>
    <dgm:cxn modelId="{80D42453-9D0B-5C46-9A49-8574BA90CFE8}" type="presOf" srcId="{59A4D47D-6290-9B42-BE5D-BCFEEB006DEA}" destId="{86FF1ED0-F0AB-3A46-B0E6-D82E510DEE70}" srcOrd="0" destOrd="0" presId="urn:microsoft.com/office/officeart/2005/8/layout/venn2"/>
    <dgm:cxn modelId="{26B1D07D-50FD-F74A-9162-BA2E7A0AD7C0}" srcId="{E69CE22E-62F0-E44D-8D5D-7245724FD507}" destId="{D9FD95F7-AC7F-3F44-9FE2-CAB0BB33B9A5}" srcOrd="2" destOrd="0" parTransId="{871364B9-09D0-3140-9C63-EE31C73DD819}" sibTransId="{4678A5BF-ADE5-734D-987F-D02D3924994C}"/>
    <dgm:cxn modelId="{7E988585-CFC0-294A-BC30-0ABCA4517BCB}" type="presOf" srcId="{3BF6C99E-FC7B-D94E-86DB-CC9767FD2B34}" destId="{E774C5C0-7B96-2E47-9937-0F273E3CC539}" srcOrd="1" destOrd="0" presId="urn:microsoft.com/office/officeart/2005/8/layout/venn2"/>
    <dgm:cxn modelId="{382D2EA0-161C-C647-94F1-F2ACA3931802}" srcId="{E69CE22E-62F0-E44D-8D5D-7245724FD507}" destId="{87A5F1C4-AB91-C645-BBCB-F6CA9E7EB7DF}" srcOrd="0" destOrd="0" parTransId="{6813ABD8-9392-A548-A0A2-092DCF6DEDA4}" sibTransId="{9B5066F1-64BB-BD43-B92C-50913B62FFAC}"/>
    <dgm:cxn modelId="{5F8A4FA6-AC81-CD46-B2BB-DBD14B4421D4}" type="presOf" srcId="{04D2F9DC-2648-BE44-8586-622BB40F7988}" destId="{87FA51B3-159B-C742-9A53-1A6D3BD5494E}" srcOrd="0" destOrd="0" presId="urn:microsoft.com/office/officeart/2005/8/layout/venn2"/>
    <dgm:cxn modelId="{F1AD87BE-24DC-B543-8B9A-F8C306A6E083}" type="presOf" srcId="{59A4D47D-6290-9B42-BE5D-BCFEEB006DEA}" destId="{F31E8B90-ED37-A442-8FF5-DF45D5411854}" srcOrd="1" destOrd="0" presId="urn:microsoft.com/office/officeart/2005/8/layout/venn2"/>
    <dgm:cxn modelId="{8E6524C3-D229-9D41-AA09-3CBAB79A908B}" type="presOf" srcId="{D9FD95F7-AC7F-3F44-9FE2-CAB0BB33B9A5}" destId="{8006BD3B-ED56-364E-A55E-B6B681691C66}" srcOrd="0" destOrd="0" presId="urn:microsoft.com/office/officeart/2005/8/layout/venn2"/>
    <dgm:cxn modelId="{53B631F9-155D-4F42-A689-DB43141A4684}" type="presOf" srcId="{3BF6C99E-FC7B-D94E-86DB-CC9767FD2B34}" destId="{99F1A005-23E9-874B-8EF5-870820C01B6B}" srcOrd="0" destOrd="0" presId="urn:microsoft.com/office/officeart/2005/8/layout/venn2"/>
    <dgm:cxn modelId="{2F5953FD-689D-D141-9EE3-4DC10DE2C128}" type="presParOf" srcId="{EB7D3489-C531-0243-A86E-020FB623EBAB}" destId="{C53B1E7F-1D7F-8845-A605-8F06BF934751}" srcOrd="0" destOrd="0" presId="urn:microsoft.com/office/officeart/2005/8/layout/venn2"/>
    <dgm:cxn modelId="{04EA2B9A-477B-1144-A86A-FF9DB404243E}" type="presParOf" srcId="{C53B1E7F-1D7F-8845-A605-8F06BF934751}" destId="{A2D17BCB-9025-E843-BF6B-1131DC8B945A}" srcOrd="0" destOrd="0" presId="urn:microsoft.com/office/officeart/2005/8/layout/venn2"/>
    <dgm:cxn modelId="{C21DF649-4D1D-7342-94FC-8B38117D3304}" type="presParOf" srcId="{C53B1E7F-1D7F-8845-A605-8F06BF934751}" destId="{5222DD05-E90F-B64B-9345-2A7FC10861A6}" srcOrd="1" destOrd="0" presId="urn:microsoft.com/office/officeart/2005/8/layout/venn2"/>
    <dgm:cxn modelId="{777C3249-9444-2B46-8DAF-4743B53287F8}" type="presParOf" srcId="{EB7D3489-C531-0243-A86E-020FB623EBAB}" destId="{D5241600-8946-BE41-B389-FE76CFF6C93E}" srcOrd="1" destOrd="0" presId="urn:microsoft.com/office/officeart/2005/8/layout/venn2"/>
    <dgm:cxn modelId="{06BE4908-A53B-9842-B776-1DC7FD268061}" type="presParOf" srcId="{D5241600-8946-BE41-B389-FE76CFF6C93E}" destId="{86FF1ED0-F0AB-3A46-B0E6-D82E510DEE70}" srcOrd="0" destOrd="0" presId="urn:microsoft.com/office/officeart/2005/8/layout/venn2"/>
    <dgm:cxn modelId="{575E0A0D-9860-7C4F-8CEE-64DC33A4B2F8}" type="presParOf" srcId="{D5241600-8946-BE41-B389-FE76CFF6C93E}" destId="{F31E8B90-ED37-A442-8FF5-DF45D5411854}" srcOrd="1" destOrd="0" presId="urn:microsoft.com/office/officeart/2005/8/layout/venn2"/>
    <dgm:cxn modelId="{F3DAD776-2F73-4B41-B36A-E768CC584FEF}" type="presParOf" srcId="{EB7D3489-C531-0243-A86E-020FB623EBAB}" destId="{74D0B21D-7EF2-F946-80C9-AA74DC090E8C}" srcOrd="2" destOrd="0" presId="urn:microsoft.com/office/officeart/2005/8/layout/venn2"/>
    <dgm:cxn modelId="{3844612D-CC39-A940-BE07-9E8C0B1CD5B7}" type="presParOf" srcId="{74D0B21D-7EF2-F946-80C9-AA74DC090E8C}" destId="{8006BD3B-ED56-364E-A55E-B6B681691C66}" srcOrd="0" destOrd="0" presId="urn:microsoft.com/office/officeart/2005/8/layout/venn2"/>
    <dgm:cxn modelId="{94D14752-5C24-7441-9333-C65D04A8368E}" type="presParOf" srcId="{74D0B21D-7EF2-F946-80C9-AA74DC090E8C}" destId="{CDEC3E76-87D8-F544-9D57-7FBA4000E1DD}" srcOrd="1" destOrd="0" presId="urn:microsoft.com/office/officeart/2005/8/layout/venn2"/>
    <dgm:cxn modelId="{C5881492-F94D-AC4F-9C30-A343E7289E05}" type="presParOf" srcId="{EB7D3489-C531-0243-A86E-020FB623EBAB}" destId="{84040A50-1F8A-BC4C-9B06-740966407885}" srcOrd="3" destOrd="0" presId="urn:microsoft.com/office/officeart/2005/8/layout/venn2"/>
    <dgm:cxn modelId="{D9AE68CE-5470-E347-AD00-FC80E4303753}" type="presParOf" srcId="{84040A50-1F8A-BC4C-9B06-740966407885}" destId="{87FA51B3-159B-C742-9A53-1A6D3BD5494E}" srcOrd="0" destOrd="0" presId="urn:microsoft.com/office/officeart/2005/8/layout/venn2"/>
    <dgm:cxn modelId="{3344965C-2F48-7741-A28B-56B0F6FE86C6}" type="presParOf" srcId="{84040A50-1F8A-BC4C-9B06-740966407885}" destId="{A6E284CF-5FAE-6A48-9090-63FF931AFE26}" srcOrd="1" destOrd="0" presId="urn:microsoft.com/office/officeart/2005/8/layout/venn2"/>
    <dgm:cxn modelId="{DCBFAB06-1ED6-0845-B325-809EDF238E88}" type="presParOf" srcId="{EB7D3489-C531-0243-A86E-020FB623EBAB}" destId="{24647A72-1DE2-7743-A434-11CA50651313}" srcOrd="4" destOrd="0" presId="urn:microsoft.com/office/officeart/2005/8/layout/venn2"/>
    <dgm:cxn modelId="{C0833716-BC38-5940-AB0E-304E0825DB3B}" type="presParOf" srcId="{24647A72-1DE2-7743-A434-11CA50651313}" destId="{99F1A005-23E9-874B-8EF5-870820C01B6B}" srcOrd="0" destOrd="0" presId="urn:microsoft.com/office/officeart/2005/8/layout/venn2"/>
    <dgm:cxn modelId="{81FA67A5-BB1D-8444-9931-559BDE8C5DEE}" type="presParOf" srcId="{24647A72-1DE2-7743-A434-11CA50651313}" destId="{E774C5C0-7B96-2E47-9937-0F273E3CC539}" srcOrd="1" destOrd="0" presId="urn:microsoft.com/office/officeart/2005/8/layout/venn2"/>
    <dgm:cxn modelId="{0AB90788-A450-9241-9423-746727B4C86A}" type="presParOf" srcId="{EB7D3489-C531-0243-A86E-020FB623EBAB}" destId="{2861C17D-8378-A546-B797-B8ED3365045D}" srcOrd="5" destOrd="0" presId="urn:microsoft.com/office/officeart/2005/8/layout/venn2"/>
    <dgm:cxn modelId="{5F5F245F-7A0A-8C4A-81B4-78CC26B69BB6}" type="presParOf" srcId="{2861C17D-8378-A546-B797-B8ED3365045D}" destId="{D3ED323E-51AA-6040-A809-05366F709893}" srcOrd="0" destOrd="0" presId="urn:microsoft.com/office/officeart/2005/8/layout/venn2"/>
    <dgm:cxn modelId="{159EF4F2-4487-8E44-A340-5915B9D66B94}" type="presParOf" srcId="{2861C17D-8378-A546-B797-B8ED3365045D}" destId="{B9EF32CC-C7ED-EB46-9B40-431DFE1C54DD}"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35DFB-4449-469E-8401-BE087576DCE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1E30991-2D52-4C96-8D5F-E4169648B5B6}">
      <dgm:prSet/>
      <dgm:spPr/>
      <dgm:t>
        <a:bodyPr/>
        <a:lstStyle/>
        <a:p>
          <a:r>
            <a:rPr lang="en-GB" b="1"/>
            <a:t>Learning from strong practice </a:t>
          </a:r>
          <a:endParaRPr lang="en-US"/>
        </a:p>
      </dgm:t>
    </dgm:pt>
    <dgm:pt modelId="{593AD5EA-384B-44F2-A62D-6FEA94D62555}" type="parTrans" cxnId="{49720428-BF88-449F-BAB3-78F9D3B0FFF5}">
      <dgm:prSet/>
      <dgm:spPr/>
      <dgm:t>
        <a:bodyPr/>
        <a:lstStyle/>
        <a:p>
          <a:endParaRPr lang="en-US"/>
        </a:p>
      </dgm:t>
    </dgm:pt>
    <dgm:pt modelId="{3E139FB6-44CA-431A-A37A-64207ACF1D89}" type="sibTrans" cxnId="{49720428-BF88-449F-BAB3-78F9D3B0FFF5}">
      <dgm:prSet/>
      <dgm:spPr/>
      <dgm:t>
        <a:bodyPr/>
        <a:lstStyle/>
        <a:p>
          <a:endParaRPr lang="en-US"/>
        </a:p>
      </dgm:t>
    </dgm:pt>
    <dgm:pt modelId="{B6B09E12-DEB9-421E-BE94-B26C5DE3A5B1}">
      <dgm:prSet/>
      <dgm:spPr/>
      <dgm:t>
        <a:bodyPr/>
        <a:lstStyle/>
        <a:p>
          <a:r>
            <a:rPr lang="en-GB"/>
            <a:t>Regular safeguarding meetings keep all professionals up to date with risk, roles of others, and agreed actions and impacts.</a:t>
          </a:r>
          <a:endParaRPr lang="en-US"/>
        </a:p>
      </dgm:t>
    </dgm:pt>
    <dgm:pt modelId="{E80112BE-BF61-4A92-9158-971B07397FDD}" type="parTrans" cxnId="{4CE200CF-2D27-4A3D-95A4-CC39F91D09D5}">
      <dgm:prSet/>
      <dgm:spPr/>
      <dgm:t>
        <a:bodyPr/>
        <a:lstStyle/>
        <a:p>
          <a:endParaRPr lang="en-US"/>
        </a:p>
      </dgm:t>
    </dgm:pt>
    <dgm:pt modelId="{0A487A4E-941F-49E8-9079-8DC8855A51B8}" type="sibTrans" cxnId="{4CE200CF-2D27-4A3D-95A4-CC39F91D09D5}">
      <dgm:prSet/>
      <dgm:spPr/>
      <dgm:t>
        <a:bodyPr/>
        <a:lstStyle/>
        <a:p>
          <a:endParaRPr lang="en-US"/>
        </a:p>
      </dgm:t>
    </dgm:pt>
    <dgm:pt modelId="{2F808398-DDFF-485C-9885-B9A8AFA38640}">
      <dgm:prSet/>
      <dgm:spPr/>
      <dgm:t>
        <a:bodyPr/>
        <a:lstStyle/>
        <a:p>
          <a:r>
            <a:rPr lang="en-GB"/>
            <a:t>The interface between safeguarding enquiry meetings and TATI meetings ensures senior managers are involved in risk management in complex cases.</a:t>
          </a:r>
          <a:endParaRPr lang="en-US"/>
        </a:p>
      </dgm:t>
    </dgm:pt>
    <dgm:pt modelId="{C435AE13-7CEE-4141-8F97-5AC75F37A783}" type="parTrans" cxnId="{0095872B-A9E7-4FD1-851F-9D6CB26F91EB}">
      <dgm:prSet/>
      <dgm:spPr/>
      <dgm:t>
        <a:bodyPr/>
        <a:lstStyle/>
        <a:p>
          <a:endParaRPr lang="en-US"/>
        </a:p>
      </dgm:t>
    </dgm:pt>
    <dgm:pt modelId="{BE352045-7833-4322-8725-2FBF5DB78B86}" type="sibTrans" cxnId="{0095872B-A9E7-4FD1-851F-9D6CB26F91EB}">
      <dgm:prSet/>
      <dgm:spPr/>
      <dgm:t>
        <a:bodyPr/>
        <a:lstStyle/>
        <a:p>
          <a:endParaRPr lang="en-US"/>
        </a:p>
      </dgm:t>
    </dgm:pt>
    <dgm:pt modelId="{5BD7FEA6-D7B3-4B37-8FC6-1C5545A05131}">
      <dgm:prSet/>
      <dgm:spPr/>
      <dgm:t>
        <a:bodyPr/>
        <a:lstStyle/>
        <a:p>
          <a:r>
            <a:rPr lang="en-GB"/>
            <a:t>Applying a Making Safeguarding Personal Approach keeps a person engaged with the meetings that are related to their own safety and wellbeing. Sharing plans ensures that the person has a record of concerns and actions of agencies and themselves. </a:t>
          </a:r>
          <a:endParaRPr lang="en-US"/>
        </a:p>
      </dgm:t>
    </dgm:pt>
    <dgm:pt modelId="{31965E93-3EBD-4473-82CD-58CEDE359672}" type="parTrans" cxnId="{58687911-4FF5-4A8A-9075-3C6CF536BDD8}">
      <dgm:prSet/>
      <dgm:spPr/>
      <dgm:t>
        <a:bodyPr/>
        <a:lstStyle/>
        <a:p>
          <a:endParaRPr lang="en-US"/>
        </a:p>
      </dgm:t>
    </dgm:pt>
    <dgm:pt modelId="{D6582C50-B65C-4B3D-AEF9-4FA5422942E1}" type="sibTrans" cxnId="{58687911-4FF5-4A8A-9075-3C6CF536BDD8}">
      <dgm:prSet/>
      <dgm:spPr/>
      <dgm:t>
        <a:bodyPr/>
        <a:lstStyle/>
        <a:p>
          <a:endParaRPr lang="en-US"/>
        </a:p>
      </dgm:t>
    </dgm:pt>
    <dgm:pt modelId="{8E509693-7C6E-46DD-84AF-DED39552BDA6}">
      <dgm:prSet/>
      <dgm:spPr/>
      <dgm:t>
        <a:bodyPr/>
        <a:lstStyle/>
        <a:p>
          <a:r>
            <a:rPr lang="en-GB"/>
            <a:t>Invoking the escalation policy for safeguarding can have positive outcomes in the resolution of disagreements and concerns regarding way an agency is responding to safeguarding duties. </a:t>
          </a:r>
          <a:endParaRPr lang="en-US"/>
        </a:p>
      </dgm:t>
    </dgm:pt>
    <dgm:pt modelId="{283B65D9-5A05-4546-B2BD-69FA23C82190}" type="parTrans" cxnId="{FC0F1169-BBAF-4279-B7AE-0B5EA4A3A88A}">
      <dgm:prSet/>
      <dgm:spPr/>
      <dgm:t>
        <a:bodyPr/>
        <a:lstStyle/>
        <a:p>
          <a:endParaRPr lang="en-US"/>
        </a:p>
      </dgm:t>
    </dgm:pt>
    <dgm:pt modelId="{C30171B8-4926-4E4F-AA90-0C4243E468C5}" type="sibTrans" cxnId="{FC0F1169-BBAF-4279-B7AE-0B5EA4A3A88A}">
      <dgm:prSet/>
      <dgm:spPr/>
      <dgm:t>
        <a:bodyPr/>
        <a:lstStyle/>
        <a:p>
          <a:endParaRPr lang="en-US"/>
        </a:p>
      </dgm:t>
    </dgm:pt>
    <dgm:pt modelId="{1578CC30-3270-4167-835E-FA9AE854F299}">
      <dgm:prSet/>
      <dgm:spPr/>
      <dgm:t>
        <a:bodyPr/>
        <a:lstStyle/>
        <a:p>
          <a:r>
            <a:rPr lang="en-GB"/>
            <a:t>Constant review of changes made due to Covid restrictions limits gaps in services beyond which is unavoidable </a:t>
          </a:r>
          <a:endParaRPr lang="en-US"/>
        </a:p>
      </dgm:t>
    </dgm:pt>
    <dgm:pt modelId="{E9351C86-9F69-46BF-A45A-A613CF2F0677}" type="parTrans" cxnId="{45018857-62C8-4C6E-986A-4A951FFAD9A2}">
      <dgm:prSet/>
      <dgm:spPr/>
      <dgm:t>
        <a:bodyPr/>
        <a:lstStyle/>
        <a:p>
          <a:endParaRPr lang="en-US"/>
        </a:p>
      </dgm:t>
    </dgm:pt>
    <dgm:pt modelId="{8C67B88A-5FDC-4F6E-823E-463592BBF1C4}" type="sibTrans" cxnId="{45018857-62C8-4C6E-986A-4A951FFAD9A2}">
      <dgm:prSet/>
      <dgm:spPr/>
      <dgm:t>
        <a:bodyPr/>
        <a:lstStyle/>
        <a:p>
          <a:endParaRPr lang="en-US"/>
        </a:p>
      </dgm:t>
    </dgm:pt>
    <dgm:pt modelId="{EC154519-3705-FC47-9E3A-40C62195DC28}" type="pres">
      <dgm:prSet presAssocID="{FD735DFB-4449-469E-8401-BE087576DCE7}" presName="linear" presStyleCnt="0">
        <dgm:presLayoutVars>
          <dgm:animLvl val="lvl"/>
          <dgm:resizeHandles val="exact"/>
        </dgm:presLayoutVars>
      </dgm:prSet>
      <dgm:spPr/>
    </dgm:pt>
    <dgm:pt modelId="{35194662-D82F-474C-BC7A-2A21B11B28C3}" type="pres">
      <dgm:prSet presAssocID="{71E30991-2D52-4C96-8D5F-E4169648B5B6}" presName="parentText" presStyleLbl="node1" presStyleIdx="0" presStyleCnt="1">
        <dgm:presLayoutVars>
          <dgm:chMax val="0"/>
          <dgm:bulletEnabled val="1"/>
        </dgm:presLayoutVars>
      </dgm:prSet>
      <dgm:spPr/>
    </dgm:pt>
    <dgm:pt modelId="{DAB02A9E-FD05-774D-B1E6-2A5A7097BFD8}" type="pres">
      <dgm:prSet presAssocID="{71E30991-2D52-4C96-8D5F-E4169648B5B6}" presName="childText" presStyleLbl="revTx" presStyleIdx="0" presStyleCnt="1">
        <dgm:presLayoutVars>
          <dgm:bulletEnabled val="1"/>
        </dgm:presLayoutVars>
      </dgm:prSet>
      <dgm:spPr/>
    </dgm:pt>
  </dgm:ptLst>
  <dgm:cxnLst>
    <dgm:cxn modelId="{58687911-4FF5-4A8A-9075-3C6CF536BDD8}" srcId="{71E30991-2D52-4C96-8D5F-E4169648B5B6}" destId="{5BD7FEA6-D7B3-4B37-8FC6-1C5545A05131}" srcOrd="2" destOrd="0" parTransId="{31965E93-3EBD-4473-82CD-58CEDE359672}" sibTransId="{D6582C50-B65C-4B3D-AEF9-4FA5422942E1}"/>
    <dgm:cxn modelId="{4A1F2121-0053-4942-839C-BAEE5CBEFA15}" type="presOf" srcId="{8E509693-7C6E-46DD-84AF-DED39552BDA6}" destId="{DAB02A9E-FD05-774D-B1E6-2A5A7097BFD8}" srcOrd="0" destOrd="3" presId="urn:microsoft.com/office/officeart/2005/8/layout/vList2"/>
    <dgm:cxn modelId="{49720428-BF88-449F-BAB3-78F9D3B0FFF5}" srcId="{FD735DFB-4449-469E-8401-BE087576DCE7}" destId="{71E30991-2D52-4C96-8D5F-E4169648B5B6}" srcOrd="0" destOrd="0" parTransId="{593AD5EA-384B-44F2-A62D-6FEA94D62555}" sibTransId="{3E139FB6-44CA-431A-A37A-64207ACF1D89}"/>
    <dgm:cxn modelId="{0095872B-A9E7-4FD1-851F-9D6CB26F91EB}" srcId="{71E30991-2D52-4C96-8D5F-E4169648B5B6}" destId="{2F808398-DDFF-485C-9885-B9A8AFA38640}" srcOrd="1" destOrd="0" parTransId="{C435AE13-7CEE-4141-8F97-5AC75F37A783}" sibTransId="{BE352045-7833-4322-8725-2FBF5DB78B86}"/>
    <dgm:cxn modelId="{C8E3D142-277F-A44B-97E5-147188551A6A}" type="presOf" srcId="{FD735DFB-4449-469E-8401-BE087576DCE7}" destId="{EC154519-3705-FC47-9E3A-40C62195DC28}" srcOrd="0" destOrd="0" presId="urn:microsoft.com/office/officeart/2005/8/layout/vList2"/>
    <dgm:cxn modelId="{FC0F1169-BBAF-4279-B7AE-0B5EA4A3A88A}" srcId="{71E30991-2D52-4C96-8D5F-E4169648B5B6}" destId="{8E509693-7C6E-46DD-84AF-DED39552BDA6}" srcOrd="3" destOrd="0" parTransId="{283B65D9-5A05-4546-B2BD-69FA23C82190}" sibTransId="{C30171B8-4926-4E4F-AA90-0C4243E468C5}"/>
    <dgm:cxn modelId="{45018857-62C8-4C6E-986A-4A951FFAD9A2}" srcId="{71E30991-2D52-4C96-8D5F-E4169648B5B6}" destId="{1578CC30-3270-4167-835E-FA9AE854F299}" srcOrd="4" destOrd="0" parTransId="{E9351C86-9F69-46BF-A45A-A613CF2F0677}" sibTransId="{8C67B88A-5FDC-4F6E-823E-463592BBF1C4}"/>
    <dgm:cxn modelId="{F4969357-D280-4A4B-9F51-0BC3C7ADFB0B}" type="presOf" srcId="{2F808398-DDFF-485C-9885-B9A8AFA38640}" destId="{DAB02A9E-FD05-774D-B1E6-2A5A7097BFD8}" srcOrd="0" destOrd="1" presId="urn:microsoft.com/office/officeart/2005/8/layout/vList2"/>
    <dgm:cxn modelId="{83C93C8A-DFE0-3946-BF6C-B1229B9EEAF0}" type="presOf" srcId="{71E30991-2D52-4C96-8D5F-E4169648B5B6}" destId="{35194662-D82F-474C-BC7A-2A21B11B28C3}" srcOrd="0" destOrd="0" presId="urn:microsoft.com/office/officeart/2005/8/layout/vList2"/>
    <dgm:cxn modelId="{56E80B90-249C-FA46-8FDE-947580CFADE3}" type="presOf" srcId="{B6B09E12-DEB9-421E-BE94-B26C5DE3A5B1}" destId="{DAB02A9E-FD05-774D-B1E6-2A5A7097BFD8}" srcOrd="0" destOrd="0" presId="urn:microsoft.com/office/officeart/2005/8/layout/vList2"/>
    <dgm:cxn modelId="{4CE200CF-2D27-4A3D-95A4-CC39F91D09D5}" srcId="{71E30991-2D52-4C96-8D5F-E4169648B5B6}" destId="{B6B09E12-DEB9-421E-BE94-B26C5DE3A5B1}" srcOrd="0" destOrd="0" parTransId="{E80112BE-BF61-4A92-9158-971B07397FDD}" sibTransId="{0A487A4E-941F-49E8-9079-8DC8855A51B8}"/>
    <dgm:cxn modelId="{D5232CE7-FD45-EA47-9530-D4345C14D5AA}" type="presOf" srcId="{5BD7FEA6-D7B3-4B37-8FC6-1C5545A05131}" destId="{DAB02A9E-FD05-774D-B1E6-2A5A7097BFD8}" srcOrd="0" destOrd="2" presId="urn:microsoft.com/office/officeart/2005/8/layout/vList2"/>
    <dgm:cxn modelId="{A50C5DFF-7A5B-6F4D-A065-651676A78151}" type="presOf" srcId="{1578CC30-3270-4167-835E-FA9AE854F299}" destId="{DAB02A9E-FD05-774D-B1E6-2A5A7097BFD8}" srcOrd="0" destOrd="4" presId="urn:microsoft.com/office/officeart/2005/8/layout/vList2"/>
    <dgm:cxn modelId="{9307DAF0-45A5-ED4D-9E4C-BA2967005BA3}" type="presParOf" srcId="{EC154519-3705-FC47-9E3A-40C62195DC28}" destId="{35194662-D82F-474C-BC7A-2A21B11B28C3}" srcOrd="0" destOrd="0" presId="urn:microsoft.com/office/officeart/2005/8/layout/vList2"/>
    <dgm:cxn modelId="{7C6D92BE-51ED-F847-AB9C-3FEFA4672892}" type="presParOf" srcId="{EC154519-3705-FC47-9E3A-40C62195DC28}" destId="{DAB02A9E-FD05-774D-B1E6-2A5A7097BFD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1EA01B-5DE4-4694-9C2E-C17B5D27857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1BAE3F6-E0C1-4059-90EC-03B2081E77F6}">
      <dgm:prSet/>
      <dgm:spPr/>
      <dgm:t>
        <a:bodyPr/>
        <a:lstStyle/>
        <a:p>
          <a:r>
            <a:rPr lang="en-GB" b="1"/>
            <a:t>Learning from strong practice </a:t>
          </a:r>
          <a:endParaRPr lang="en-US"/>
        </a:p>
      </dgm:t>
    </dgm:pt>
    <dgm:pt modelId="{E835A186-A9E1-4A25-BF64-97A64C6E048C}" type="parTrans" cxnId="{8B56FC5D-2AC7-4852-BEE4-8CD8AC48AE37}">
      <dgm:prSet/>
      <dgm:spPr/>
      <dgm:t>
        <a:bodyPr/>
        <a:lstStyle/>
        <a:p>
          <a:endParaRPr lang="en-US"/>
        </a:p>
      </dgm:t>
    </dgm:pt>
    <dgm:pt modelId="{12DEDD19-7D99-46AD-AEA0-36F53DEB9322}" type="sibTrans" cxnId="{8B56FC5D-2AC7-4852-BEE4-8CD8AC48AE37}">
      <dgm:prSet/>
      <dgm:spPr/>
      <dgm:t>
        <a:bodyPr/>
        <a:lstStyle/>
        <a:p>
          <a:endParaRPr lang="en-US"/>
        </a:p>
      </dgm:t>
    </dgm:pt>
    <dgm:pt modelId="{C6C384B5-4507-42E5-A822-695FD157B0AA}">
      <dgm:prSet/>
      <dgm:spPr/>
      <dgm:t>
        <a:bodyPr/>
        <a:lstStyle/>
        <a:p>
          <a:r>
            <a:rPr lang="en-GB"/>
            <a:t>Recognition of a person who is an adult being sexually exploited ensures appropriate risk management plans, multiagency working and use of safeguarding systems</a:t>
          </a:r>
          <a:endParaRPr lang="en-US"/>
        </a:p>
      </dgm:t>
    </dgm:pt>
    <dgm:pt modelId="{C26625AB-4095-44F5-958B-E82113152A22}" type="parTrans" cxnId="{4B3F33C8-C408-4112-8FC5-3FB9C5B1F02E}">
      <dgm:prSet/>
      <dgm:spPr/>
      <dgm:t>
        <a:bodyPr/>
        <a:lstStyle/>
        <a:p>
          <a:endParaRPr lang="en-US"/>
        </a:p>
      </dgm:t>
    </dgm:pt>
    <dgm:pt modelId="{A7F34E19-B99C-47C3-A813-B57BA0468512}" type="sibTrans" cxnId="{4B3F33C8-C408-4112-8FC5-3FB9C5B1F02E}">
      <dgm:prSet/>
      <dgm:spPr/>
      <dgm:t>
        <a:bodyPr/>
        <a:lstStyle/>
        <a:p>
          <a:endParaRPr lang="en-US"/>
        </a:p>
      </dgm:t>
    </dgm:pt>
    <dgm:pt modelId="{1B3BE208-10BE-4571-97DC-F05087C9FDA6}">
      <dgm:prSet/>
      <dgm:spPr/>
      <dgm:t>
        <a:bodyPr/>
        <a:lstStyle/>
        <a:p>
          <a:r>
            <a:rPr lang="en-GB"/>
            <a:t>Recognition that a person is being exploited despite apparently having consented is important.</a:t>
          </a:r>
          <a:endParaRPr lang="en-US"/>
        </a:p>
      </dgm:t>
    </dgm:pt>
    <dgm:pt modelId="{3D849B64-5FA0-4BA3-9994-2081BF0066CA}" type="parTrans" cxnId="{20A439BD-2E93-4B82-B231-4BC12586FE1B}">
      <dgm:prSet/>
      <dgm:spPr/>
      <dgm:t>
        <a:bodyPr/>
        <a:lstStyle/>
        <a:p>
          <a:endParaRPr lang="en-US"/>
        </a:p>
      </dgm:t>
    </dgm:pt>
    <dgm:pt modelId="{7FBC37A0-F289-44F3-B547-BFF3041E5638}" type="sibTrans" cxnId="{20A439BD-2E93-4B82-B231-4BC12586FE1B}">
      <dgm:prSet/>
      <dgm:spPr/>
      <dgm:t>
        <a:bodyPr/>
        <a:lstStyle/>
        <a:p>
          <a:endParaRPr lang="en-US"/>
        </a:p>
      </dgm:t>
    </dgm:pt>
    <dgm:pt modelId="{FED3041F-9A4A-46BB-8BB1-FAD331C327B4}">
      <dgm:prSet/>
      <dgm:spPr/>
      <dgm:t>
        <a:bodyPr/>
        <a:lstStyle/>
        <a:p>
          <a:r>
            <a:rPr lang="en-GB"/>
            <a:t>Understanding of the use that substance misuse has in the ongoing exploitation of  person allows for deeper understanding of the coercion and control in ASE.</a:t>
          </a:r>
          <a:endParaRPr lang="en-US"/>
        </a:p>
      </dgm:t>
    </dgm:pt>
    <dgm:pt modelId="{8C35E318-98E5-4024-8DC9-40B21DCA2FC4}" type="parTrans" cxnId="{5E1A217B-AED0-4307-95B3-C5B622E48A54}">
      <dgm:prSet/>
      <dgm:spPr/>
      <dgm:t>
        <a:bodyPr/>
        <a:lstStyle/>
        <a:p>
          <a:endParaRPr lang="en-US"/>
        </a:p>
      </dgm:t>
    </dgm:pt>
    <dgm:pt modelId="{D24E69F3-91E5-416D-A6D6-47287689FD6A}" type="sibTrans" cxnId="{5E1A217B-AED0-4307-95B3-C5B622E48A54}">
      <dgm:prSet/>
      <dgm:spPr/>
      <dgm:t>
        <a:bodyPr/>
        <a:lstStyle/>
        <a:p>
          <a:endParaRPr lang="en-US"/>
        </a:p>
      </dgm:t>
    </dgm:pt>
    <dgm:pt modelId="{40328D4A-187B-754E-8C66-1A0985DC0A0C}" type="pres">
      <dgm:prSet presAssocID="{EF1EA01B-5DE4-4694-9C2E-C17B5D278572}" presName="linear" presStyleCnt="0">
        <dgm:presLayoutVars>
          <dgm:animLvl val="lvl"/>
          <dgm:resizeHandles val="exact"/>
        </dgm:presLayoutVars>
      </dgm:prSet>
      <dgm:spPr/>
    </dgm:pt>
    <dgm:pt modelId="{E9097B44-C26B-6146-AC1B-0862091502D6}" type="pres">
      <dgm:prSet presAssocID="{B1BAE3F6-E0C1-4059-90EC-03B2081E77F6}" presName="parentText" presStyleLbl="node1" presStyleIdx="0" presStyleCnt="1">
        <dgm:presLayoutVars>
          <dgm:chMax val="0"/>
          <dgm:bulletEnabled val="1"/>
        </dgm:presLayoutVars>
      </dgm:prSet>
      <dgm:spPr/>
    </dgm:pt>
    <dgm:pt modelId="{23A607A1-2ED4-CF41-A453-23110CD387D9}" type="pres">
      <dgm:prSet presAssocID="{B1BAE3F6-E0C1-4059-90EC-03B2081E77F6}" presName="childText" presStyleLbl="revTx" presStyleIdx="0" presStyleCnt="1">
        <dgm:presLayoutVars>
          <dgm:bulletEnabled val="1"/>
        </dgm:presLayoutVars>
      </dgm:prSet>
      <dgm:spPr/>
    </dgm:pt>
  </dgm:ptLst>
  <dgm:cxnLst>
    <dgm:cxn modelId="{594DE502-C4A4-D14A-9D90-D3F395CAC971}" type="presOf" srcId="{C6C384B5-4507-42E5-A822-695FD157B0AA}" destId="{23A607A1-2ED4-CF41-A453-23110CD387D9}" srcOrd="0" destOrd="0" presId="urn:microsoft.com/office/officeart/2005/8/layout/vList2"/>
    <dgm:cxn modelId="{61B8FE2C-0F89-8E4B-8B0A-06198EA6F41B}" type="presOf" srcId="{EF1EA01B-5DE4-4694-9C2E-C17B5D278572}" destId="{40328D4A-187B-754E-8C66-1A0985DC0A0C}" srcOrd="0" destOrd="0" presId="urn:microsoft.com/office/officeart/2005/8/layout/vList2"/>
    <dgm:cxn modelId="{8B56FC5D-2AC7-4852-BEE4-8CD8AC48AE37}" srcId="{EF1EA01B-5DE4-4694-9C2E-C17B5D278572}" destId="{B1BAE3F6-E0C1-4059-90EC-03B2081E77F6}" srcOrd="0" destOrd="0" parTransId="{E835A186-A9E1-4A25-BF64-97A64C6E048C}" sibTransId="{12DEDD19-7D99-46AD-AEA0-36F53DEB9322}"/>
    <dgm:cxn modelId="{5E1A217B-AED0-4307-95B3-C5B622E48A54}" srcId="{B1BAE3F6-E0C1-4059-90EC-03B2081E77F6}" destId="{FED3041F-9A4A-46BB-8BB1-FAD331C327B4}" srcOrd="2" destOrd="0" parTransId="{8C35E318-98E5-4024-8DC9-40B21DCA2FC4}" sibTransId="{D24E69F3-91E5-416D-A6D6-47287689FD6A}"/>
    <dgm:cxn modelId="{64AB9392-94F9-694B-A560-A34327D52CB6}" type="presOf" srcId="{B1BAE3F6-E0C1-4059-90EC-03B2081E77F6}" destId="{E9097B44-C26B-6146-AC1B-0862091502D6}" srcOrd="0" destOrd="0" presId="urn:microsoft.com/office/officeart/2005/8/layout/vList2"/>
    <dgm:cxn modelId="{94B38098-B2CE-CF46-8274-587BF919AEF9}" type="presOf" srcId="{1B3BE208-10BE-4571-97DC-F05087C9FDA6}" destId="{23A607A1-2ED4-CF41-A453-23110CD387D9}" srcOrd="0" destOrd="1" presId="urn:microsoft.com/office/officeart/2005/8/layout/vList2"/>
    <dgm:cxn modelId="{20A439BD-2E93-4B82-B231-4BC12586FE1B}" srcId="{B1BAE3F6-E0C1-4059-90EC-03B2081E77F6}" destId="{1B3BE208-10BE-4571-97DC-F05087C9FDA6}" srcOrd="1" destOrd="0" parTransId="{3D849B64-5FA0-4BA3-9994-2081BF0066CA}" sibTransId="{7FBC37A0-F289-44F3-B547-BFF3041E5638}"/>
    <dgm:cxn modelId="{28EEBCC2-D392-884C-8EB5-521069A0EE4A}" type="presOf" srcId="{FED3041F-9A4A-46BB-8BB1-FAD331C327B4}" destId="{23A607A1-2ED4-CF41-A453-23110CD387D9}" srcOrd="0" destOrd="2" presId="urn:microsoft.com/office/officeart/2005/8/layout/vList2"/>
    <dgm:cxn modelId="{4B3F33C8-C408-4112-8FC5-3FB9C5B1F02E}" srcId="{B1BAE3F6-E0C1-4059-90EC-03B2081E77F6}" destId="{C6C384B5-4507-42E5-A822-695FD157B0AA}" srcOrd="0" destOrd="0" parTransId="{C26625AB-4095-44F5-958B-E82113152A22}" sibTransId="{A7F34E19-B99C-47C3-A813-B57BA0468512}"/>
    <dgm:cxn modelId="{555BD4CF-491F-3F46-82FF-0FC3C7BEFD18}" type="presParOf" srcId="{40328D4A-187B-754E-8C66-1A0985DC0A0C}" destId="{E9097B44-C26B-6146-AC1B-0862091502D6}" srcOrd="0" destOrd="0" presId="urn:microsoft.com/office/officeart/2005/8/layout/vList2"/>
    <dgm:cxn modelId="{43DAB316-B3DE-EA44-9751-505D45F1320D}" type="presParOf" srcId="{40328D4A-187B-754E-8C66-1A0985DC0A0C}" destId="{23A607A1-2ED4-CF41-A453-23110CD387D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DADDAA-2962-46CC-927D-46C346BC478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B45C765-E5ED-465F-9C7C-87FD4B2FA68E}">
      <dgm:prSet/>
      <dgm:spPr/>
      <dgm:t>
        <a:bodyPr/>
        <a:lstStyle/>
        <a:p>
          <a:r>
            <a:rPr lang="en-GB" b="1" dirty="0"/>
            <a:t>Learning from strong practice </a:t>
          </a:r>
          <a:endParaRPr lang="en-US" dirty="0"/>
        </a:p>
      </dgm:t>
    </dgm:pt>
    <dgm:pt modelId="{9FF415D9-C1F4-436A-A2CF-94ED54B37134}" type="parTrans" cxnId="{36E4CD64-ADA6-413E-9429-6334A4EF62A2}">
      <dgm:prSet/>
      <dgm:spPr/>
      <dgm:t>
        <a:bodyPr/>
        <a:lstStyle/>
        <a:p>
          <a:endParaRPr lang="en-US"/>
        </a:p>
      </dgm:t>
    </dgm:pt>
    <dgm:pt modelId="{1CE75ADD-52E7-4AD8-ABDA-D0561FB16CF4}" type="sibTrans" cxnId="{36E4CD64-ADA6-413E-9429-6334A4EF62A2}">
      <dgm:prSet/>
      <dgm:spPr/>
      <dgm:t>
        <a:bodyPr/>
        <a:lstStyle/>
        <a:p>
          <a:endParaRPr lang="en-US"/>
        </a:p>
      </dgm:t>
    </dgm:pt>
    <dgm:pt modelId="{EB8D514B-5C42-42BC-8DCF-246DA45719F9}">
      <dgm:prSet/>
      <dgm:spPr/>
      <dgm:t>
        <a:bodyPr/>
        <a:lstStyle/>
        <a:p>
          <a:r>
            <a:rPr lang="en-GB" dirty="0"/>
            <a:t>Building of good relationships benefits victims of trauma.</a:t>
          </a:r>
          <a:endParaRPr lang="en-US" dirty="0"/>
        </a:p>
      </dgm:t>
    </dgm:pt>
    <dgm:pt modelId="{C5F6F0E0-8963-42D8-A567-4E16CF604FD0}" type="parTrans" cxnId="{4FC210A9-B385-463D-BE2C-D5D7C7ACA967}">
      <dgm:prSet/>
      <dgm:spPr/>
      <dgm:t>
        <a:bodyPr/>
        <a:lstStyle/>
        <a:p>
          <a:endParaRPr lang="en-US"/>
        </a:p>
      </dgm:t>
    </dgm:pt>
    <dgm:pt modelId="{5AB4A0AD-58D3-4F55-A981-B7A028507B3E}" type="sibTrans" cxnId="{4FC210A9-B385-463D-BE2C-D5D7C7ACA967}">
      <dgm:prSet/>
      <dgm:spPr/>
      <dgm:t>
        <a:bodyPr/>
        <a:lstStyle/>
        <a:p>
          <a:endParaRPr lang="en-US"/>
        </a:p>
      </dgm:t>
    </dgm:pt>
    <dgm:pt modelId="{40525ADC-4E61-4536-9616-8C39254AFCFE}">
      <dgm:prSet/>
      <dgm:spPr/>
      <dgm:t>
        <a:bodyPr/>
        <a:lstStyle/>
        <a:p>
          <a:r>
            <a:rPr lang="en-GB"/>
            <a:t>Good relationships with victims can lead to disclosures and ability to start to address trauma.</a:t>
          </a:r>
          <a:endParaRPr lang="en-US"/>
        </a:p>
      </dgm:t>
    </dgm:pt>
    <dgm:pt modelId="{D7AA11D3-ECDB-4682-A3C2-95E33F559225}" type="parTrans" cxnId="{EA88AA62-2F01-4D6A-B09A-139F127216A9}">
      <dgm:prSet/>
      <dgm:spPr/>
      <dgm:t>
        <a:bodyPr/>
        <a:lstStyle/>
        <a:p>
          <a:endParaRPr lang="en-US"/>
        </a:p>
      </dgm:t>
    </dgm:pt>
    <dgm:pt modelId="{E0665361-2693-4471-BA54-40EF2DAA5B68}" type="sibTrans" cxnId="{EA88AA62-2F01-4D6A-B09A-139F127216A9}">
      <dgm:prSet/>
      <dgm:spPr/>
      <dgm:t>
        <a:bodyPr/>
        <a:lstStyle/>
        <a:p>
          <a:endParaRPr lang="en-US"/>
        </a:p>
      </dgm:t>
    </dgm:pt>
    <dgm:pt modelId="{342CBEF4-3026-41CF-AA10-F689276D15A2}">
      <dgm:prSet/>
      <dgm:spPr/>
      <dgm:t>
        <a:bodyPr/>
        <a:lstStyle/>
        <a:p>
          <a:r>
            <a:rPr lang="en-GB"/>
            <a:t>Good TIC will support victims to engage with services.</a:t>
          </a:r>
          <a:endParaRPr lang="en-US"/>
        </a:p>
      </dgm:t>
    </dgm:pt>
    <dgm:pt modelId="{EF9C643B-29C1-480C-AE56-36E670A60BBD}" type="parTrans" cxnId="{C95E4ABF-556C-45B0-BB5B-566448EE819F}">
      <dgm:prSet/>
      <dgm:spPr/>
      <dgm:t>
        <a:bodyPr/>
        <a:lstStyle/>
        <a:p>
          <a:endParaRPr lang="en-US"/>
        </a:p>
      </dgm:t>
    </dgm:pt>
    <dgm:pt modelId="{4A1C7AEA-2131-4127-B487-BC487E092855}" type="sibTrans" cxnId="{C95E4ABF-556C-45B0-BB5B-566448EE819F}">
      <dgm:prSet/>
      <dgm:spPr/>
      <dgm:t>
        <a:bodyPr/>
        <a:lstStyle/>
        <a:p>
          <a:endParaRPr lang="en-US"/>
        </a:p>
      </dgm:t>
    </dgm:pt>
    <dgm:pt modelId="{60DDB4C1-7FA3-4296-9911-69C0072DDD47}">
      <dgm:prSet/>
      <dgm:spPr/>
      <dgm:t>
        <a:bodyPr/>
        <a:lstStyle/>
        <a:p>
          <a:r>
            <a:rPr lang="en-GB"/>
            <a:t>Services that are able to be flexible offer better options to victims of trauma.</a:t>
          </a:r>
          <a:endParaRPr lang="en-US"/>
        </a:p>
      </dgm:t>
    </dgm:pt>
    <dgm:pt modelId="{E9A96C2F-F616-462C-BE09-302ADEFEE249}" type="parTrans" cxnId="{2DBE90D2-E508-48C0-8638-062FCA441070}">
      <dgm:prSet/>
      <dgm:spPr/>
      <dgm:t>
        <a:bodyPr/>
        <a:lstStyle/>
        <a:p>
          <a:endParaRPr lang="en-US"/>
        </a:p>
      </dgm:t>
    </dgm:pt>
    <dgm:pt modelId="{E449E3C3-05BC-44AD-871D-154C8C279A2B}" type="sibTrans" cxnId="{2DBE90D2-E508-48C0-8638-062FCA441070}">
      <dgm:prSet/>
      <dgm:spPr/>
      <dgm:t>
        <a:bodyPr/>
        <a:lstStyle/>
        <a:p>
          <a:endParaRPr lang="en-US"/>
        </a:p>
      </dgm:t>
    </dgm:pt>
    <dgm:pt modelId="{3BBB604C-E913-714B-8D47-2AA4F50F31CB}" type="pres">
      <dgm:prSet presAssocID="{34DADDAA-2962-46CC-927D-46C346BC478D}" presName="linear" presStyleCnt="0">
        <dgm:presLayoutVars>
          <dgm:animLvl val="lvl"/>
          <dgm:resizeHandles val="exact"/>
        </dgm:presLayoutVars>
      </dgm:prSet>
      <dgm:spPr/>
    </dgm:pt>
    <dgm:pt modelId="{78B9904C-D905-8849-8E83-813B9AFA5F10}" type="pres">
      <dgm:prSet presAssocID="{8B45C765-E5ED-465F-9C7C-87FD4B2FA68E}" presName="parentText" presStyleLbl="node1" presStyleIdx="0" presStyleCnt="1">
        <dgm:presLayoutVars>
          <dgm:chMax val="0"/>
          <dgm:bulletEnabled val="1"/>
        </dgm:presLayoutVars>
      </dgm:prSet>
      <dgm:spPr/>
    </dgm:pt>
    <dgm:pt modelId="{BFF5CEF2-F6FF-0D44-B66F-37687E5755E2}" type="pres">
      <dgm:prSet presAssocID="{8B45C765-E5ED-465F-9C7C-87FD4B2FA68E}" presName="childText" presStyleLbl="revTx" presStyleIdx="0" presStyleCnt="1">
        <dgm:presLayoutVars>
          <dgm:bulletEnabled val="1"/>
        </dgm:presLayoutVars>
      </dgm:prSet>
      <dgm:spPr/>
    </dgm:pt>
  </dgm:ptLst>
  <dgm:cxnLst>
    <dgm:cxn modelId="{C0B4885D-1A7D-E241-AE3A-6FDFE28BAA9D}" type="presOf" srcId="{40525ADC-4E61-4536-9616-8C39254AFCFE}" destId="{BFF5CEF2-F6FF-0D44-B66F-37687E5755E2}" srcOrd="0" destOrd="1" presId="urn:microsoft.com/office/officeart/2005/8/layout/vList2"/>
    <dgm:cxn modelId="{EA88AA62-2F01-4D6A-B09A-139F127216A9}" srcId="{8B45C765-E5ED-465F-9C7C-87FD4B2FA68E}" destId="{40525ADC-4E61-4536-9616-8C39254AFCFE}" srcOrd="1" destOrd="0" parTransId="{D7AA11D3-ECDB-4682-A3C2-95E33F559225}" sibTransId="{E0665361-2693-4471-BA54-40EF2DAA5B68}"/>
    <dgm:cxn modelId="{36E4CD64-ADA6-413E-9429-6334A4EF62A2}" srcId="{34DADDAA-2962-46CC-927D-46C346BC478D}" destId="{8B45C765-E5ED-465F-9C7C-87FD4B2FA68E}" srcOrd="0" destOrd="0" parTransId="{9FF415D9-C1F4-436A-A2CF-94ED54B37134}" sibTransId="{1CE75ADD-52E7-4AD8-ABDA-D0561FB16CF4}"/>
    <dgm:cxn modelId="{8BB19172-773D-8248-8598-E94E61A5750B}" type="presOf" srcId="{8B45C765-E5ED-465F-9C7C-87FD4B2FA68E}" destId="{78B9904C-D905-8849-8E83-813B9AFA5F10}" srcOrd="0" destOrd="0" presId="urn:microsoft.com/office/officeart/2005/8/layout/vList2"/>
    <dgm:cxn modelId="{A2578085-DCD1-3E42-979C-A6DDE716220C}" type="presOf" srcId="{EB8D514B-5C42-42BC-8DCF-246DA45719F9}" destId="{BFF5CEF2-F6FF-0D44-B66F-37687E5755E2}" srcOrd="0" destOrd="0" presId="urn:microsoft.com/office/officeart/2005/8/layout/vList2"/>
    <dgm:cxn modelId="{7309E49D-69C8-D24A-B6C6-BCA969AC1CC8}" type="presOf" srcId="{342CBEF4-3026-41CF-AA10-F689276D15A2}" destId="{BFF5CEF2-F6FF-0D44-B66F-37687E5755E2}" srcOrd="0" destOrd="2" presId="urn:microsoft.com/office/officeart/2005/8/layout/vList2"/>
    <dgm:cxn modelId="{0FE8DEA8-99FC-7045-947A-0F47D9979326}" type="presOf" srcId="{60DDB4C1-7FA3-4296-9911-69C0072DDD47}" destId="{BFF5CEF2-F6FF-0D44-B66F-37687E5755E2}" srcOrd="0" destOrd="3" presId="urn:microsoft.com/office/officeart/2005/8/layout/vList2"/>
    <dgm:cxn modelId="{4FC210A9-B385-463D-BE2C-D5D7C7ACA967}" srcId="{8B45C765-E5ED-465F-9C7C-87FD4B2FA68E}" destId="{EB8D514B-5C42-42BC-8DCF-246DA45719F9}" srcOrd="0" destOrd="0" parTransId="{C5F6F0E0-8963-42D8-A567-4E16CF604FD0}" sibTransId="{5AB4A0AD-58D3-4F55-A981-B7A028507B3E}"/>
    <dgm:cxn modelId="{C95E4ABF-556C-45B0-BB5B-566448EE819F}" srcId="{8B45C765-E5ED-465F-9C7C-87FD4B2FA68E}" destId="{342CBEF4-3026-41CF-AA10-F689276D15A2}" srcOrd="2" destOrd="0" parTransId="{EF9C643B-29C1-480C-AE56-36E670A60BBD}" sibTransId="{4A1C7AEA-2131-4127-B487-BC487E092855}"/>
    <dgm:cxn modelId="{2DBE90D2-E508-48C0-8638-062FCA441070}" srcId="{8B45C765-E5ED-465F-9C7C-87FD4B2FA68E}" destId="{60DDB4C1-7FA3-4296-9911-69C0072DDD47}" srcOrd="3" destOrd="0" parTransId="{E9A96C2F-F616-462C-BE09-302ADEFEE249}" sibTransId="{E449E3C3-05BC-44AD-871D-154C8C279A2B}"/>
    <dgm:cxn modelId="{BB6BA8EB-03D0-5244-8CCE-08BF37C243AC}" type="presOf" srcId="{34DADDAA-2962-46CC-927D-46C346BC478D}" destId="{3BBB604C-E913-714B-8D47-2AA4F50F31CB}" srcOrd="0" destOrd="0" presId="urn:microsoft.com/office/officeart/2005/8/layout/vList2"/>
    <dgm:cxn modelId="{51808EF1-5ECD-FB43-A1C1-EB0C54F874E9}" type="presParOf" srcId="{3BBB604C-E913-714B-8D47-2AA4F50F31CB}" destId="{78B9904C-D905-8849-8E83-813B9AFA5F10}" srcOrd="0" destOrd="0" presId="urn:microsoft.com/office/officeart/2005/8/layout/vList2"/>
    <dgm:cxn modelId="{18AD5DBD-4133-F04A-A40C-B0AAA07C2C69}" type="presParOf" srcId="{3BBB604C-E913-714B-8D47-2AA4F50F31CB}" destId="{BFF5CEF2-F6FF-0D44-B66F-37687E5755E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EAE792-59F5-4304-91D0-3BC61AC0011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F24748D-BCCB-47EA-97B5-275A89E0A1FD}">
      <dgm:prSet/>
      <dgm:spPr/>
      <dgm:t>
        <a:bodyPr/>
        <a:lstStyle/>
        <a:p>
          <a:r>
            <a:rPr lang="en-GB" b="1"/>
            <a:t>Learning from strong practice </a:t>
          </a:r>
          <a:endParaRPr lang="en-US"/>
        </a:p>
      </dgm:t>
    </dgm:pt>
    <dgm:pt modelId="{6D9B90B8-9D50-4486-99DC-DCEC5E6CD55C}" type="parTrans" cxnId="{DE0B44F1-0BB4-4416-89CF-9B614B8937CE}">
      <dgm:prSet/>
      <dgm:spPr/>
      <dgm:t>
        <a:bodyPr/>
        <a:lstStyle/>
        <a:p>
          <a:endParaRPr lang="en-US"/>
        </a:p>
      </dgm:t>
    </dgm:pt>
    <dgm:pt modelId="{3DE8C006-4E7E-4BDB-AD3A-F94FDBE1F7B3}" type="sibTrans" cxnId="{DE0B44F1-0BB4-4416-89CF-9B614B8937CE}">
      <dgm:prSet/>
      <dgm:spPr/>
      <dgm:t>
        <a:bodyPr/>
        <a:lstStyle/>
        <a:p>
          <a:endParaRPr lang="en-US"/>
        </a:p>
      </dgm:t>
    </dgm:pt>
    <dgm:pt modelId="{CEFBCAA1-D50A-4CA0-8940-E7EFACE8931D}">
      <dgm:prSet/>
      <dgm:spPr/>
      <dgm:t>
        <a:bodyPr/>
        <a:lstStyle/>
        <a:p>
          <a:r>
            <a:rPr lang="en-GB"/>
            <a:t>Peer support is a very effective way of checking out how other close colleagues (single and multi-agency) are feeling.</a:t>
          </a:r>
          <a:endParaRPr lang="en-US"/>
        </a:p>
      </dgm:t>
    </dgm:pt>
    <dgm:pt modelId="{C23D8AF9-5ACA-4126-B5F2-3CCF5AAF1C7B}" type="parTrans" cxnId="{9F1FED3B-32C4-419C-A7DB-D8AE69CB90F0}">
      <dgm:prSet/>
      <dgm:spPr/>
      <dgm:t>
        <a:bodyPr/>
        <a:lstStyle/>
        <a:p>
          <a:endParaRPr lang="en-US"/>
        </a:p>
      </dgm:t>
    </dgm:pt>
    <dgm:pt modelId="{7598F757-7F7E-4A02-A6C7-404BC825A53B}" type="sibTrans" cxnId="{9F1FED3B-32C4-419C-A7DB-D8AE69CB90F0}">
      <dgm:prSet/>
      <dgm:spPr/>
      <dgm:t>
        <a:bodyPr/>
        <a:lstStyle/>
        <a:p>
          <a:endParaRPr lang="en-US"/>
        </a:p>
      </dgm:t>
    </dgm:pt>
    <dgm:pt modelId="{7B9CC2B3-C811-4CB7-9879-854F27CD35C5}">
      <dgm:prSet/>
      <dgm:spPr/>
      <dgm:t>
        <a:bodyPr/>
        <a:lstStyle/>
        <a:p>
          <a:r>
            <a:rPr lang="en-GB"/>
            <a:t>Bringing all professionals together following a tragic event can help to identify those that need further support whilst recognising the trauma that all working with an individual will feel.</a:t>
          </a:r>
          <a:endParaRPr lang="en-US"/>
        </a:p>
      </dgm:t>
    </dgm:pt>
    <dgm:pt modelId="{803A2DEF-4F7A-4489-928D-88EF0EA1572E}" type="parTrans" cxnId="{5D303F64-2817-4194-AC01-418B4F916FF0}">
      <dgm:prSet/>
      <dgm:spPr/>
      <dgm:t>
        <a:bodyPr/>
        <a:lstStyle/>
        <a:p>
          <a:endParaRPr lang="en-US"/>
        </a:p>
      </dgm:t>
    </dgm:pt>
    <dgm:pt modelId="{A6B143C0-B2B8-4293-84F9-E8B26E0A7682}" type="sibTrans" cxnId="{5D303F64-2817-4194-AC01-418B4F916FF0}">
      <dgm:prSet/>
      <dgm:spPr/>
      <dgm:t>
        <a:bodyPr/>
        <a:lstStyle/>
        <a:p>
          <a:endParaRPr lang="en-US"/>
        </a:p>
      </dgm:t>
    </dgm:pt>
    <dgm:pt modelId="{A5352C4B-7ACC-B64B-9F3A-3897D2BFD58C}" type="pres">
      <dgm:prSet presAssocID="{B8EAE792-59F5-4304-91D0-3BC61AC00115}" presName="linear" presStyleCnt="0">
        <dgm:presLayoutVars>
          <dgm:animLvl val="lvl"/>
          <dgm:resizeHandles val="exact"/>
        </dgm:presLayoutVars>
      </dgm:prSet>
      <dgm:spPr/>
    </dgm:pt>
    <dgm:pt modelId="{2E8B14E3-3DC4-904D-A903-E956490083F7}" type="pres">
      <dgm:prSet presAssocID="{AF24748D-BCCB-47EA-97B5-275A89E0A1FD}" presName="parentText" presStyleLbl="node1" presStyleIdx="0" presStyleCnt="1">
        <dgm:presLayoutVars>
          <dgm:chMax val="0"/>
          <dgm:bulletEnabled val="1"/>
        </dgm:presLayoutVars>
      </dgm:prSet>
      <dgm:spPr/>
    </dgm:pt>
    <dgm:pt modelId="{ED0421DF-7904-664D-BD0A-4F0707933412}" type="pres">
      <dgm:prSet presAssocID="{AF24748D-BCCB-47EA-97B5-275A89E0A1FD}" presName="childText" presStyleLbl="revTx" presStyleIdx="0" presStyleCnt="1">
        <dgm:presLayoutVars>
          <dgm:bulletEnabled val="1"/>
        </dgm:presLayoutVars>
      </dgm:prSet>
      <dgm:spPr/>
    </dgm:pt>
  </dgm:ptLst>
  <dgm:cxnLst>
    <dgm:cxn modelId="{9F1FED3B-32C4-419C-A7DB-D8AE69CB90F0}" srcId="{AF24748D-BCCB-47EA-97B5-275A89E0A1FD}" destId="{CEFBCAA1-D50A-4CA0-8940-E7EFACE8931D}" srcOrd="0" destOrd="0" parTransId="{C23D8AF9-5ACA-4126-B5F2-3CCF5AAF1C7B}" sibTransId="{7598F757-7F7E-4A02-A6C7-404BC825A53B}"/>
    <dgm:cxn modelId="{5D303F64-2817-4194-AC01-418B4F916FF0}" srcId="{AF24748D-BCCB-47EA-97B5-275A89E0A1FD}" destId="{7B9CC2B3-C811-4CB7-9879-854F27CD35C5}" srcOrd="1" destOrd="0" parTransId="{803A2DEF-4F7A-4489-928D-88EF0EA1572E}" sibTransId="{A6B143C0-B2B8-4293-84F9-E8B26E0A7682}"/>
    <dgm:cxn modelId="{1F96B548-D999-8E45-82ED-8DD6D3D15D25}" type="presOf" srcId="{AF24748D-BCCB-47EA-97B5-275A89E0A1FD}" destId="{2E8B14E3-3DC4-904D-A903-E956490083F7}" srcOrd="0" destOrd="0" presId="urn:microsoft.com/office/officeart/2005/8/layout/vList2"/>
    <dgm:cxn modelId="{C6451D58-99AF-6E43-95F2-10C2EF2C82DB}" type="presOf" srcId="{CEFBCAA1-D50A-4CA0-8940-E7EFACE8931D}" destId="{ED0421DF-7904-664D-BD0A-4F0707933412}" srcOrd="0" destOrd="0" presId="urn:microsoft.com/office/officeart/2005/8/layout/vList2"/>
    <dgm:cxn modelId="{07DCF8AC-BC57-B04C-93BD-279FB89D9905}" type="presOf" srcId="{7B9CC2B3-C811-4CB7-9879-854F27CD35C5}" destId="{ED0421DF-7904-664D-BD0A-4F0707933412}" srcOrd="0" destOrd="1" presId="urn:microsoft.com/office/officeart/2005/8/layout/vList2"/>
    <dgm:cxn modelId="{AD6D38B4-32D9-8B47-A968-D9963C575150}" type="presOf" srcId="{B8EAE792-59F5-4304-91D0-3BC61AC00115}" destId="{A5352C4B-7ACC-B64B-9F3A-3897D2BFD58C}" srcOrd="0" destOrd="0" presId="urn:microsoft.com/office/officeart/2005/8/layout/vList2"/>
    <dgm:cxn modelId="{DE0B44F1-0BB4-4416-89CF-9B614B8937CE}" srcId="{B8EAE792-59F5-4304-91D0-3BC61AC00115}" destId="{AF24748D-BCCB-47EA-97B5-275A89E0A1FD}" srcOrd="0" destOrd="0" parTransId="{6D9B90B8-9D50-4486-99DC-DCEC5E6CD55C}" sibTransId="{3DE8C006-4E7E-4BDB-AD3A-F94FDBE1F7B3}"/>
    <dgm:cxn modelId="{5E64291D-951B-2A45-8F87-6F7C6DCDCFD5}" type="presParOf" srcId="{A5352C4B-7ACC-B64B-9F3A-3897D2BFD58C}" destId="{2E8B14E3-3DC4-904D-A903-E956490083F7}" srcOrd="0" destOrd="0" presId="urn:microsoft.com/office/officeart/2005/8/layout/vList2"/>
    <dgm:cxn modelId="{5B55A0E2-5F6F-BD46-934C-9A2FB8DB072E}" type="presParOf" srcId="{A5352C4B-7ACC-B64B-9F3A-3897D2BFD58C}" destId="{ED0421DF-7904-664D-BD0A-4F070793341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9DEBA8-F877-472C-B2F8-9FF5B32F4C59}"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7C029CFE-D7B9-4B27-841A-3825F33E2325}">
      <dgm:prSet custT="1"/>
      <dgm:spPr/>
      <dgm:t>
        <a:bodyPr/>
        <a:lstStyle/>
        <a:p>
          <a:r>
            <a:rPr lang="en-GB" sz="1800" dirty="0"/>
            <a:t>Read the briefing</a:t>
          </a:r>
          <a:endParaRPr lang="en-US" sz="1800" dirty="0"/>
        </a:p>
      </dgm:t>
    </dgm:pt>
    <dgm:pt modelId="{4F9351F0-EC56-4D03-A660-A7A9C40C31EE}" type="parTrans" cxnId="{C4F1603E-F7D5-40C7-945E-98F12B18D6EE}">
      <dgm:prSet/>
      <dgm:spPr/>
      <dgm:t>
        <a:bodyPr/>
        <a:lstStyle/>
        <a:p>
          <a:endParaRPr lang="en-US"/>
        </a:p>
      </dgm:t>
    </dgm:pt>
    <dgm:pt modelId="{0DD2C56D-123D-4CCB-BD08-5797108DA445}" type="sibTrans" cxnId="{C4F1603E-F7D5-40C7-945E-98F12B18D6EE}">
      <dgm:prSet phldrT="1" phldr="0"/>
      <dgm:spPr/>
      <dgm:t>
        <a:bodyPr/>
        <a:lstStyle/>
        <a:p>
          <a:r>
            <a:rPr lang="en-US"/>
            <a:t>1</a:t>
          </a:r>
        </a:p>
      </dgm:t>
    </dgm:pt>
    <dgm:pt modelId="{122CBD5C-1D51-404B-B515-BAD4CC9C3ADB}">
      <dgm:prSet custT="1"/>
      <dgm:spPr/>
      <dgm:t>
        <a:bodyPr/>
        <a:lstStyle/>
        <a:p>
          <a:r>
            <a:rPr lang="en-GB" sz="1600" dirty="0"/>
            <a:t>Read the full review as required</a:t>
          </a:r>
          <a:endParaRPr lang="en-US" sz="1600" dirty="0"/>
        </a:p>
      </dgm:t>
    </dgm:pt>
    <dgm:pt modelId="{A48BED71-2302-47F1-B6BF-2C8464D36EA5}" type="parTrans" cxnId="{C25454D7-4C31-4890-ACBC-EC0028AEFE37}">
      <dgm:prSet/>
      <dgm:spPr/>
      <dgm:t>
        <a:bodyPr/>
        <a:lstStyle/>
        <a:p>
          <a:endParaRPr lang="en-US"/>
        </a:p>
      </dgm:t>
    </dgm:pt>
    <dgm:pt modelId="{2BCE0A6D-D9A4-47D4-A157-EE362C000CE9}" type="sibTrans" cxnId="{C25454D7-4C31-4890-ACBC-EC0028AEFE37}">
      <dgm:prSet phldrT="2" phldr="0"/>
      <dgm:spPr/>
      <dgm:t>
        <a:bodyPr/>
        <a:lstStyle/>
        <a:p>
          <a:r>
            <a:rPr lang="en-US"/>
            <a:t>2</a:t>
          </a:r>
        </a:p>
      </dgm:t>
    </dgm:pt>
    <dgm:pt modelId="{666027B4-42CB-4645-805A-3E7FA1B0CD32}">
      <dgm:prSet custT="1"/>
      <dgm:spPr/>
      <dgm:t>
        <a:bodyPr/>
        <a:lstStyle/>
        <a:p>
          <a:r>
            <a:rPr lang="en-GB" sz="1600" dirty="0"/>
            <a:t>Discuss in </a:t>
          </a:r>
          <a:r>
            <a:rPr lang="en-GB" sz="1600"/>
            <a:t>supervision/ team </a:t>
          </a:r>
          <a:r>
            <a:rPr lang="en-GB" sz="1600" dirty="0"/>
            <a:t>meetings</a:t>
          </a:r>
          <a:endParaRPr lang="en-US" sz="1600" dirty="0"/>
        </a:p>
      </dgm:t>
    </dgm:pt>
    <dgm:pt modelId="{05390885-5C00-4CF4-B9DD-BA100AD11FA6}" type="parTrans" cxnId="{AE7BDF37-A12B-4417-88EC-411701817A0C}">
      <dgm:prSet/>
      <dgm:spPr/>
      <dgm:t>
        <a:bodyPr/>
        <a:lstStyle/>
        <a:p>
          <a:endParaRPr lang="en-US"/>
        </a:p>
      </dgm:t>
    </dgm:pt>
    <dgm:pt modelId="{2AF17BD9-F1D6-4EB9-9D81-CAB1ECC6C8C0}" type="sibTrans" cxnId="{AE7BDF37-A12B-4417-88EC-411701817A0C}">
      <dgm:prSet phldrT="3" phldr="0"/>
      <dgm:spPr/>
      <dgm:t>
        <a:bodyPr/>
        <a:lstStyle/>
        <a:p>
          <a:r>
            <a:rPr lang="en-US"/>
            <a:t>3</a:t>
          </a:r>
        </a:p>
      </dgm:t>
    </dgm:pt>
    <dgm:pt modelId="{20396BDF-82E7-40F6-8579-75A957F5AD1B}">
      <dgm:prSet/>
      <dgm:spPr/>
      <dgm:t>
        <a:bodyPr/>
        <a:lstStyle/>
        <a:p>
          <a:r>
            <a:rPr lang="en-GB"/>
            <a:t>Challenge yourself</a:t>
          </a:r>
          <a:endParaRPr lang="en-US"/>
        </a:p>
      </dgm:t>
    </dgm:pt>
    <dgm:pt modelId="{1F6FC2E4-A443-4BD5-811A-72D8EF266EA0}" type="parTrans" cxnId="{3B429FE7-30F8-4CE2-BADB-CB48D9525439}">
      <dgm:prSet/>
      <dgm:spPr/>
      <dgm:t>
        <a:bodyPr/>
        <a:lstStyle/>
        <a:p>
          <a:endParaRPr lang="en-US"/>
        </a:p>
      </dgm:t>
    </dgm:pt>
    <dgm:pt modelId="{E43CD48C-EB59-4213-95B5-43ACDE9AF64F}" type="sibTrans" cxnId="{3B429FE7-30F8-4CE2-BADB-CB48D9525439}">
      <dgm:prSet phldrT="4" phldr="0"/>
      <dgm:spPr/>
      <dgm:t>
        <a:bodyPr/>
        <a:lstStyle/>
        <a:p>
          <a:r>
            <a:rPr lang="en-US"/>
            <a:t>4</a:t>
          </a:r>
        </a:p>
      </dgm:t>
    </dgm:pt>
    <dgm:pt modelId="{26290F3F-9CDB-484D-9B81-DB4E8CBF90E8}">
      <dgm:prSet/>
      <dgm:spPr/>
      <dgm:t>
        <a:bodyPr/>
        <a:lstStyle/>
        <a:p>
          <a:r>
            <a:rPr lang="en-GB"/>
            <a:t>Use review as a case study</a:t>
          </a:r>
          <a:endParaRPr lang="en-US"/>
        </a:p>
      </dgm:t>
    </dgm:pt>
    <dgm:pt modelId="{9E1118AB-E170-4B90-8EB7-243138E06CE0}" type="parTrans" cxnId="{913B9264-F7EB-4C89-851D-46E8BC1D7FF5}">
      <dgm:prSet/>
      <dgm:spPr/>
      <dgm:t>
        <a:bodyPr/>
        <a:lstStyle/>
        <a:p>
          <a:endParaRPr lang="en-US"/>
        </a:p>
      </dgm:t>
    </dgm:pt>
    <dgm:pt modelId="{565EA345-2EF6-4DC2-AC34-F811F232C035}" type="sibTrans" cxnId="{913B9264-F7EB-4C89-851D-46E8BC1D7FF5}">
      <dgm:prSet phldrT="5" phldr="0"/>
      <dgm:spPr/>
      <dgm:t>
        <a:bodyPr/>
        <a:lstStyle/>
        <a:p>
          <a:r>
            <a:rPr lang="en-US"/>
            <a:t>5</a:t>
          </a:r>
        </a:p>
      </dgm:t>
    </dgm:pt>
    <dgm:pt modelId="{1BD316B2-3CA4-456F-A2AF-2445AE5EBB7A}">
      <dgm:prSet/>
      <dgm:spPr/>
      <dgm:t>
        <a:bodyPr/>
        <a:lstStyle/>
        <a:p>
          <a:r>
            <a:rPr lang="en-GB"/>
            <a:t>Match themes against current caseload</a:t>
          </a:r>
          <a:endParaRPr lang="en-US"/>
        </a:p>
      </dgm:t>
    </dgm:pt>
    <dgm:pt modelId="{64E32CBC-A64E-43EC-9B17-E84830C7A782}" type="parTrans" cxnId="{BBB79DD7-2240-4FBC-B34D-C3F492B83D40}">
      <dgm:prSet/>
      <dgm:spPr/>
      <dgm:t>
        <a:bodyPr/>
        <a:lstStyle/>
        <a:p>
          <a:endParaRPr lang="en-US"/>
        </a:p>
      </dgm:t>
    </dgm:pt>
    <dgm:pt modelId="{8858D238-A821-4642-B011-5C1C2A783B70}" type="sibTrans" cxnId="{BBB79DD7-2240-4FBC-B34D-C3F492B83D40}">
      <dgm:prSet phldrT="6" phldr="0"/>
      <dgm:spPr/>
      <dgm:t>
        <a:bodyPr/>
        <a:lstStyle/>
        <a:p>
          <a:r>
            <a:rPr lang="en-US"/>
            <a:t>6</a:t>
          </a:r>
        </a:p>
      </dgm:t>
    </dgm:pt>
    <dgm:pt modelId="{7F0B5172-5170-9C44-8C08-5BC16484736C}" type="pres">
      <dgm:prSet presAssocID="{F29DEBA8-F877-472C-B2F8-9FF5B32F4C59}" presName="linearFlow" presStyleCnt="0">
        <dgm:presLayoutVars>
          <dgm:dir/>
          <dgm:animLvl val="lvl"/>
          <dgm:resizeHandles val="exact"/>
        </dgm:presLayoutVars>
      </dgm:prSet>
      <dgm:spPr/>
    </dgm:pt>
    <dgm:pt modelId="{67B9563E-8FDB-8B49-A16A-9CEB7A31DB23}" type="pres">
      <dgm:prSet presAssocID="{7C029CFE-D7B9-4B27-841A-3825F33E2325}" presName="compositeNode" presStyleCnt="0"/>
      <dgm:spPr/>
    </dgm:pt>
    <dgm:pt modelId="{653E120E-1FBC-AD41-BDE1-0A1FCD8B30F1}" type="pres">
      <dgm:prSet presAssocID="{7C029CFE-D7B9-4B27-841A-3825F33E2325}" presName="parTx" presStyleLbl="node1" presStyleIdx="0" presStyleCnt="0">
        <dgm:presLayoutVars>
          <dgm:chMax val="0"/>
          <dgm:chPref val="0"/>
          <dgm:bulletEnabled val="1"/>
        </dgm:presLayoutVars>
      </dgm:prSet>
      <dgm:spPr/>
    </dgm:pt>
    <dgm:pt modelId="{B04613C6-B9E8-DA4E-B888-2279E895E93B}" type="pres">
      <dgm:prSet presAssocID="{7C029CFE-D7B9-4B27-841A-3825F33E2325}" presName="parSh" presStyleCnt="0"/>
      <dgm:spPr/>
    </dgm:pt>
    <dgm:pt modelId="{465D92C8-07B3-6F4D-8C5F-D0A83CAC5BB2}" type="pres">
      <dgm:prSet presAssocID="{7C029CFE-D7B9-4B27-841A-3825F33E2325}" presName="lineNode" presStyleLbl="alignAccFollowNode1" presStyleIdx="0" presStyleCnt="18"/>
      <dgm:spPr/>
    </dgm:pt>
    <dgm:pt modelId="{EFBE2013-2EE0-4F4C-B4DA-E6D7720C8C12}" type="pres">
      <dgm:prSet presAssocID="{7C029CFE-D7B9-4B27-841A-3825F33E2325}" presName="lineArrowNode" presStyleLbl="alignAccFollowNode1" presStyleIdx="1" presStyleCnt="18"/>
      <dgm:spPr/>
    </dgm:pt>
    <dgm:pt modelId="{6ADCB830-2DE9-ED4B-A595-ED7F48CBD689}" type="pres">
      <dgm:prSet presAssocID="{0DD2C56D-123D-4CCB-BD08-5797108DA445}" presName="sibTransNodeCircle" presStyleLbl="alignNode1" presStyleIdx="0" presStyleCnt="6">
        <dgm:presLayoutVars>
          <dgm:chMax val="0"/>
          <dgm:bulletEnabled/>
        </dgm:presLayoutVars>
      </dgm:prSet>
      <dgm:spPr/>
    </dgm:pt>
    <dgm:pt modelId="{2C4D05AA-9FB6-0B4C-86E1-598CFEC6479F}" type="pres">
      <dgm:prSet presAssocID="{0DD2C56D-123D-4CCB-BD08-5797108DA445}" presName="spacerBetweenCircleAndCallout" presStyleCnt="0">
        <dgm:presLayoutVars/>
      </dgm:prSet>
      <dgm:spPr/>
    </dgm:pt>
    <dgm:pt modelId="{691475E6-E1E1-8E48-8E0E-F617522160D3}" type="pres">
      <dgm:prSet presAssocID="{7C029CFE-D7B9-4B27-841A-3825F33E2325}" presName="nodeText" presStyleLbl="alignAccFollowNode1" presStyleIdx="2" presStyleCnt="18">
        <dgm:presLayoutVars>
          <dgm:bulletEnabled val="1"/>
        </dgm:presLayoutVars>
      </dgm:prSet>
      <dgm:spPr/>
    </dgm:pt>
    <dgm:pt modelId="{2E3EB569-1BCE-4242-973B-29868AD896ED}" type="pres">
      <dgm:prSet presAssocID="{0DD2C56D-123D-4CCB-BD08-5797108DA445}" presName="sibTransComposite" presStyleCnt="0"/>
      <dgm:spPr/>
    </dgm:pt>
    <dgm:pt modelId="{C4624686-9045-854F-86C4-4FAEA590FE37}" type="pres">
      <dgm:prSet presAssocID="{122CBD5C-1D51-404B-B515-BAD4CC9C3ADB}" presName="compositeNode" presStyleCnt="0"/>
      <dgm:spPr/>
    </dgm:pt>
    <dgm:pt modelId="{D6E2155E-03B8-A942-88FC-79FA1B57481C}" type="pres">
      <dgm:prSet presAssocID="{122CBD5C-1D51-404B-B515-BAD4CC9C3ADB}" presName="parTx" presStyleLbl="node1" presStyleIdx="0" presStyleCnt="0">
        <dgm:presLayoutVars>
          <dgm:chMax val="0"/>
          <dgm:chPref val="0"/>
          <dgm:bulletEnabled val="1"/>
        </dgm:presLayoutVars>
      </dgm:prSet>
      <dgm:spPr/>
    </dgm:pt>
    <dgm:pt modelId="{6D7548A7-E09C-9A47-A5B7-745028EC7EA3}" type="pres">
      <dgm:prSet presAssocID="{122CBD5C-1D51-404B-B515-BAD4CC9C3ADB}" presName="parSh" presStyleCnt="0"/>
      <dgm:spPr/>
    </dgm:pt>
    <dgm:pt modelId="{D2DFF8F3-C5E6-1647-974B-26B5DC995E41}" type="pres">
      <dgm:prSet presAssocID="{122CBD5C-1D51-404B-B515-BAD4CC9C3ADB}" presName="lineNode" presStyleLbl="alignAccFollowNode1" presStyleIdx="3" presStyleCnt="18"/>
      <dgm:spPr/>
    </dgm:pt>
    <dgm:pt modelId="{5D988643-3684-8742-9C84-A8DC2D13AA4E}" type="pres">
      <dgm:prSet presAssocID="{122CBD5C-1D51-404B-B515-BAD4CC9C3ADB}" presName="lineArrowNode" presStyleLbl="alignAccFollowNode1" presStyleIdx="4" presStyleCnt="18"/>
      <dgm:spPr/>
    </dgm:pt>
    <dgm:pt modelId="{B9C9673B-9A2A-9F44-B993-50ADBFB811FC}" type="pres">
      <dgm:prSet presAssocID="{2BCE0A6D-D9A4-47D4-A157-EE362C000CE9}" presName="sibTransNodeCircle" presStyleLbl="alignNode1" presStyleIdx="1" presStyleCnt="6">
        <dgm:presLayoutVars>
          <dgm:chMax val="0"/>
          <dgm:bulletEnabled/>
        </dgm:presLayoutVars>
      </dgm:prSet>
      <dgm:spPr/>
    </dgm:pt>
    <dgm:pt modelId="{E8EAD0F9-5E07-6D44-9782-BE2BE27942A9}" type="pres">
      <dgm:prSet presAssocID="{2BCE0A6D-D9A4-47D4-A157-EE362C000CE9}" presName="spacerBetweenCircleAndCallout" presStyleCnt="0">
        <dgm:presLayoutVars/>
      </dgm:prSet>
      <dgm:spPr/>
    </dgm:pt>
    <dgm:pt modelId="{3C5EC26F-1CA2-A642-B911-48F1EA5A7618}" type="pres">
      <dgm:prSet presAssocID="{122CBD5C-1D51-404B-B515-BAD4CC9C3ADB}" presName="nodeText" presStyleLbl="alignAccFollowNode1" presStyleIdx="5" presStyleCnt="18">
        <dgm:presLayoutVars>
          <dgm:bulletEnabled val="1"/>
        </dgm:presLayoutVars>
      </dgm:prSet>
      <dgm:spPr/>
    </dgm:pt>
    <dgm:pt modelId="{836F77B1-543A-3F49-9B92-01F893DB0605}" type="pres">
      <dgm:prSet presAssocID="{2BCE0A6D-D9A4-47D4-A157-EE362C000CE9}" presName="sibTransComposite" presStyleCnt="0"/>
      <dgm:spPr/>
    </dgm:pt>
    <dgm:pt modelId="{86973DE0-7FED-8744-B02B-91E0AF139255}" type="pres">
      <dgm:prSet presAssocID="{666027B4-42CB-4645-805A-3E7FA1B0CD32}" presName="compositeNode" presStyleCnt="0"/>
      <dgm:spPr/>
    </dgm:pt>
    <dgm:pt modelId="{D59ECEB1-0F78-E047-9EEA-554FFAF9AFDB}" type="pres">
      <dgm:prSet presAssocID="{666027B4-42CB-4645-805A-3E7FA1B0CD32}" presName="parTx" presStyleLbl="node1" presStyleIdx="0" presStyleCnt="0">
        <dgm:presLayoutVars>
          <dgm:chMax val="0"/>
          <dgm:chPref val="0"/>
          <dgm:bulletEnabled val="1"/>
        </dgm:presLayoutVars>
      </dgm:prSet>
      <dgm:spPr/>
    </dgm:pt>
    <dgm:pt modelId="{8421BD83-CD63-0C45-812D-9CDC838DDD67}" type="pres">
      <dgm:prSet presAssocID="{666027B4-42CB-4645-805A-3E7FA1B0CD32}" presName="parSh" presStyleCnt="0"/>
      <dgm:spPr/>
    </dgm:pt>
    <dgm:pt modelId="{A771934E-C911-ED44-9946-F12094C88565}" type="pres">
      <dgm:prSet presAssocID="{666027B4-42CB-4645-805A-3E7FA1B0CD32}" presName="lineNode" presStyleLbl="alignAccFollowNode1" presStyleIdx="6" presStyleCnt="18"/>
      <dgm:spPr/>
    </dgm:pt>
    <dgm:pt modelId="{7E1EE5AA-D9D4-324E-8A7F-ECB62E065F76}" type="pres">
      <dgm:prSet presAssocID="{666027B4-42CB-4645-805A-3E7FA1B0CD32}" presName="lineArrowNode" presStyleLbl="alignAccFollowNode1" presStyleIdx="7" presStyleCnt="18"/>
      <dgm:spPr/>
    </dgm:pt>
    <dgm:pt modelId="{29B330DD-D580-EE4B-8214-94106FC14B58}" type="pres">
      <dgm:prSet presAssocID="{2AF17BD9-F1D6-4EB9-9D81-CAB1ECC6C8C0}" presName="sibTransNodeCircle" presStyleLbl="alignNode1" presStyleIdx="2" presStyleCnt="6">
        <dgm:presLayoutVars>
          <dgm:chMax val="0"/>
          <dgm:bulletEnabled/>
        </dgm:presLayoutVars>
      </dgm:prSet>
      <dgm:spPr/>
    </dgm:pt>
    <dgm:pt modelId="{69233E29-DDF0-7E4E-94B2-3D1DDD7BF58B}" type="pres">
      <dgm:prSet presAssocID="{2AF17BD9-F1D6-4EB9-9D81-CAB1ECC6C8C0}" presName="spacerBetweenCircleAndCallout" presStyleCnt="0">
        <dgm:presLayoutVars/>
      </dgm:prSet>
      <dgm:spPr/>
    </dgm:pt>
    <dgm:pt modelId="{0791DC2D-9DDF-B04C-91B3-2734663CE4B4}" type="pres">
      <dgm:prSet presAssocID="{666027B4-42CB-4645-805A-3E7FA1B0CD32}" presName="nodeText" presStyleLbl="alignAccFollowNode1" presStyleIdx="8" presStyleCnt="18">
        <dgm:presLayoutVars>
          <dgm:bulletEnabled val="1"/>
        </dgm:presLayoutVars>
      </dgm:prSet>
      <dgm:spPr/>
    </dgm:pt>
    <dgm:pt modelId="{3DD059CD-6201-DC48-A193-EBE392E8EA35}" type="pres">
      <dgm:prSet presAssocID="{2AF17BD9-F1D6-4EB9-9D81-CAB1ECC6C8C0}" presName="sibTransComposite" presStyleCnt="0"/>
      <dgm:spPr/>
    </dgm:pt>
    <dgm:pt modelId="{D783FAF0-5128-494E-B112-88467789E62D}" type="pres">
      <dgm:prSet presAssocID="{20396BDF-82E7-40F6-8579-75A957F5AD1B}" presName="compositeNode" presStyleCnt="0"/>
      <dgm:spPr/>
    </dgm:pt>
    <dgm:pt modelId="{BC3F7702-1B71-E843-A629-F877117BEF32}" type="pres">
      <dgm:prSet presAssocID="{20396BDF-82E7-40F6-8579-75A957F5AD1B}" presName="parTx" presStyleLbl="node1" presStyleIdx="0" presStyleCnt="0">
        <dgm:presLayoutVars>
          <dgm:chMax val="0"/>
          <dgm:chPref val="0"/>
          <dgm:bulletEnabled val="1"/>
        </dgm:presLayoutVars>
      </dgm:prSet>
      <dgm:spPr/>
    </dgm:pt>
    <dgm:pt modelId="{42BC3163-84B4-F442-88EB-94D3C77E49BD}" type="pres">
      <dgm:prSet presAssocID="{20396BDF-82E7-40F6-8579-75A957F5AD1B}" presName="parSh" presStyleCnt="0"/>
      <dgm:spPr/>
    </dgm:pt>
    <dgm:pt modelId="{500A13C4-5985-7D44-9F3F-02D9E2740602}" type="pres">
      <dgm:prSet presAssocID="{20396BDF-82E7-40F6-8579-75A957F5AD1B}" presName="lineNode" presStyleLbl="alignAccFollowNode1" presStyleIdx="9" presStyleCnt="18"/>
      <dgm:spPr/>
    </dgm:pt>
    <dgm:pt modelId="{34A17B65-1697-4F48-B5C3-38DD0C4AD0DB}" type="pres">
      <dgm:prSet presAssocID="{20396BDF-82E7-40F6-8579-75A957F5AD1B}" presName="lineArrowNode" presStyleLbl="alignAccFollowNode1" presStyleIdx="10" presStyleCnt="18"/>
      <dgm:spPr/>
    </dgm:pt>
    <dgm:pt modelId="{D2253907-BDAF-BF44-BB82-8F9FCE7A9C0E}" type="pres">
      <dgm:prSet presAssocID="{E43CD48C-EB59-4213-95B5-43ACDE9AF64F}" presName="sibTransNodeCircle" presStyleLbl="alignNode1" presStyleIdx="3" presStyleCnt="6">
        <dgm:presLayoutVars>
          <dgm:chMax val="0"/>
          <dgm:bulletEnabled/>
        </dgm:presLayoutVars>
      </dgm:prSet>
      <dgm:spPr/>
    </dgm:pt>
    <dgm:pt modelId="{01094D77-35B4-AD42-ABC9-6D8EFFF3C782}" type="pres">
      <dgm:prSet presAssocID="{E43CD48C-EB59-4213-95B5-43ACDE9AF64F}" presName="spacerBetweenCircleAndCallout" presStyleCnt="0">
        <dgm:presLayoutVars/>
      </dgm:prSet>
      <dgm:spPr/>
    </dgm:pt>
    <dgm:pt modelId="{A1BCE438-4FC0-6043-A3A2-63FA43EA390D}" type="pres">
      <dgm:prSet presAssocID="{20396BDF-82E7-40F6-8579-75A957F5AD1B}" presName="nodeText" presStyleLbl="alignAccFollowNode1" presStyleIdx="11" presStyleCnt="18">
        <dgm:presLayoutVars>
          <dgm:bulletEnabled val="1"/>
        </dgm:presLayoutVars>
      </dgm:prSet>
      <dgm:spPr/>
    </dgm:pt>
    <dgm:pt modelId="{DE8ED09A-4E0D-C24D-A725-57163E445C85}" type="pres">
      <dgm:prSet presAssocID="{E43CD48C-EB59-4213-95B5-43ACDE9AF64F}" presName="sibTransComposite" presStyleCnt="0"/>
      <dgm:spPr/>
    </dgm:pt>
    <dgm:pt modelId="{E5B728E6-2D7D-F840-A1E2-4FECD6B58AA4}" type="pres">
      <dgm:prSet presAssocID="{26290F3F-9CDB-484D-9B81-DB4E8CBF90E8}" presName="compositeNode" presStyleCnt="0"/>
      <dgm:spPr/>
    </dgm:pt>
    <dgm:pt modelId="{A4A892C7-F132-6F42-94AC-446A83F5D713}" type="pres">
      <dgm:prSet presAssocID="{26290F3F-9CDB-484D-9B81-DB4E8CBF90E8}" presName="parTx" presStyleLbl="node1" presStyleIdx="0" presStyleCnt="0">
        <dgm:presLayoutVars>
          <dgm:chMax val="0"/>
          <dgm:chPref val="0"/>
          <dgm:bulletEnabled val="1"/>
        </dgm:presLayoutVars>
      </dgm:prSet>
      <dgm:spPr/>
    </dgm:pt>
    <dgm:pt modelId="{162589A3-5EE3-394E-8C1B-E46820FB6097}" type="pres">
      <dgm:prSet presAssocID="{26290F3F-9CDB-484D-9B81-DB4E8CBF90E8}" presName="parSh" presStyleCnt="0"/>
      <dgm:spPr/>
    </dgm:pt>
    <dgm:pt modelId="{76DE5B6B-A4FD-8A42-A778-6BC59CFC74BA}" type="pres">
      <dgm:prSet presAssocID="{26290F3F-9CDB-484D-9B81-DB4E8CBF90E8}" presName="lineNode" presStyleLbl="alignAccFollowNode1" presStyleIdx="12" presStyleCnt="18"/>
      <dgm:spPr/>
    </dgm:pt>
    <dgm:pt modelId="{D4139327-C632-6F47-A2CE-03268C62F980}" type="pres">
      <dgm:prSet presAssocID="{26290F3F-9CDB-484D-9B81-DB4E8CBF90E8}" presName="lineArrowNode" presStyleLbl="alignAccFollowNode1" presStyleIdx="13" presStyleCnt="18"/>
      <dgm:spPr/>
    </dgm:pt>
    <dgm:pt modelId="{B0A9EFF0-29F2-B44E-B263-EE3AA3DD8680}" type="pres">
      <dgm:prSet presAssocID="{565EA345-2EF6-4DC2-AC34-F811F232C035}" presName="sibTransNodeCircle" presStyleLbl="alignNode1" presStyleIdx="4" presStyleCnt="6">
        <dgm:presLayoutVars>
          <dgm:chMax val="0"/>
          <dgm:bulletEnabled/>
        </dgm:presLayoutVars>
      </dgm:prSet>
      <dgm:spPr/>
    </dgm:pt>
    <dgm:pt modelId="{E0103A18-33FF-5C4A-AFAB-FC084F90EA2B}" type="pres">
      <dgm:prSet presAssocID="{565EA345-2EF6-4DC2-AC34-F811F232C035}" presName="spacerBetweenCircleAndCallout" presStyleCnt="0">
        <dgm:presLayoutVars/>
      </dgm:prSet>
      <dgm:spPr/>
    </dgm:pt>
    <dgm:pt modelId="{67598CEF-35DC-E24A-A8AC-4C7C0287AB6D}" type="pres">
      <dgm:prSet presAssocID="{26290F3F-9CDB-484D-9B81-DB4E8CBF90E8}" presName="nodeText" presStyleLbl="alignAccFollowNode1" presStyleIdx="14" presStyleCnt="18">
        <dgm:presLayoutVars>
          <dgm:bulletEnabled val="1"/>
        </dgm:presLayoutVars>
      </dgm:prSet>
      <dgm:spPr/>
    </dgm:pt>
    <dgm:pt modelId="{90033550-DACA-EC40-A871-4B89DF368D59}" type="pres">
      <dgm:prSet presAssocID="{565EA345-2EF6-4DC2-AC34-F811F232C035}" presName="sibTransComposite" presStyleCnt="0"/>
      <dgm:spPr/>
    </dgm:pt>
    <dgm:pt modelId="{09BFE34E-8B7B-8F46-BCFA-626846CED168}" type="pres">
      <dgm:prSet presAssocID="{1BD316B2-3CA4-456F-A2AF-2445AE5EBB7A}" presName="compositeNode" presStyleCnt="0"/>
      <dgm:spPr/>
    </dgm:pt>
    <dgm:pt modelId="{8650B9B6-42F2-444F-B7F1-522335734CB8}" type="pres">
      <dgm:prSet presAssocID="{1BD316B2-3CA4-456F-A2AF-2445AE5EBB7A}" presName="parTx" presStyleLbl="node1" presStyleIdx="0" presStyleCnt="0">
        <dgm:presLayoutVars>
          <dgm:chMax val="0"/>
          <dgm:chPref val="0"/>
          <dgm:bulletEnabled val="1"/>
        </dgm:presLayoutVars>
      </dgm:prSet>
      <dgm:spPr/>
    </dgm:pt>
    <dgm:pt modelId="{1CADF1BA-59E5-DB46-A6F6-3008EA8DC06F}" type="pres">
      <dgm:prSet presAssocID="{1BD316B2-3CA4-456F-A2AF-2445AE5EBB7A}" presName="parSh" presStyleCnt="0"/>
      <dgm:spPr/>
    </dgm:pt>
    <dgm:pt modelId="{36A409C3-B63B-A44E-8BE3-2AE82A71A51C}" type="pres">
      <dgm:prSet presAssocID="{1BD316B2-3CA4-456F-A2AF-2445AE5EBB7A}" presName="lineNode" presStyleLbl="alignAccFollowNode1" presStyleIdx="15" presStyleCnt="18"/>
      <dgm:spPr/>
    </dgm:pt>
    <dgm:pt modelId="{E5DCA2E8-2E3F-924A-8BF5-0CE824A9C6A8}" type="pres">
      <dgm:prSet presAssocID="{1BD316B2-3CA4-456F-A2AF-2445AE5EBB7A}" presName="lineArrowNode" presStyleLbl="alignAccFollowNode1" presStyleIdx="16" presStyleCnt="18"/>
      <dgm:spPr/>
    </dgm:pt>
    <dgm:pt modelId="{914F1FDF-67BA-6748-8832-D8772959F1DD}" type="pres">
      <dgm:prSet presAssocID="{8858D238-A821-4642-B011-5C1C2A783B70}" presName="sibTransNodeCircle" presStyleLbl="alignNode1" presStyleIdx="5" presStyleCnt="6">
        <dgm:presLayoutVars>
          <dgm:chMax val="0"/>
          <dgm:bulletEnabled/>
        </dgm:presLayoutVars>
      </dgm:prSet>
      <dgm:spPr/>
    </dgm:pt>
    <dgm:pt modelId="{4E4184BE-2EDD-F14C-BE20-29BE8057F655}" type="pres">
      <dgm:prSet presAssocID="{8858D238-A821-4642-B011-5C1C2A783B70}" presName="spacerBetweenCircleAndCallout" presStyleCnt="0">
        <dgm:presLayoutVars/>
      </dgm:prSet>
      <dgm:spPr/>
    </dgm:pt>
    <dgm:pt modelId="{0EC225F8-DAA4-F542-B958-F55BA9571B2D}" type="pres">
      <dgm:prSet presAssocID="{1BD316B2-3CA4-456F-A2AF-2445AE5EBB7A}" presName="nodeText" presStyleLbl="alignAccFollowNode1" presStyleIdx="17" presStyleCnt="18">
        <dgm:presLayoutVars>
          <dgm:bulletEnabled val="1"/>
        </dgm:presLayoutVars>
      </dgm:prSet>
      <dgm:spPr/>
    </dgm:pt>
  </dgm:ptLst>
  <dgm:cxnLst>
    <dgm:cxn modelId="{D52F840B-8083-F24E-82E6-43F9B3994EA9}" type="presOf" srcId="{8858D238-A821-4642-B011-5C1C2A783B70}" destId="{914F1FDF-67BA-6748-8832-D8772959F1DD}" srcOrd="0" destOrd="0" presId="urn:microsoft.com/office/officeart/2016/7/layout/LinearArrowProcessNumbered"/>
    <dgm:cxn modelId="{D68BC512-F778-2F4B-A179-33F4CAAD369D}" type="presOf" srcId="{1BD316B2-3CA4-456F-A2AF-2445AE5EBB7A}" destId="{0EC225F8-DAA4-F542-B958-F55BA9571B2D}" srcOrd="0" destOrd="0" presId="urn:microsoft.com/office/officeart/2016/7/layout/LinearArrowProcessNumbered"/>
    <dgm:cxn modelId="{E27B6021-9470-4A46-B347-18AE808042DB}" type="presOf" srcId="{2BCE0A6D-D9A4-47D4-A157-EE362C000CE9}" destId="{B9C9673B-9A2A-9F44-B993-50ADBFB811FC}" srcOrd="0" destOrd="0" presId="urn:microsoft.com/office/officeart/2016/7/layout/LinearArrowProcessNumbered"/>
    <dgm:cxn modelId="{15B9A623-2464-A343-9116-FA278B60F5FD}" type="presOf" srcId="{E43CD48C-EB59-4213-95B5-43ACDE9AF64F}" destId="{D2253907-BDAF-BF44-BB82-8F9FCE7A9C0E}" srcOrd="0" destOrd="0" presId="urn:microsoft.com/office/officeart/2016/7/layout/LinearArrowProcessNumbered"/>
    <dgm:cxn modelId="{64CF1531-EA37-F642-A75D-2F996280C2AF}" type="presOf" srcId="{7C029CFE-D7B9-4B27-841A-3825F33E2325}" destId="{691475E6-E1E1-8E48-8E0E-F617522160D3}" srcOrd="0" destOrd="0" presId="urn:microsoft.com/office/officeart/2016/7/layout/LinearArrowProcessNumbered"/>
    <dgm:cxn modelId="{BD855C33-C571-D84D-AB60-5B3DEFA13854}" type="presOf" srcId="{F29DEBA8-F877-472C-B2F8-9FF5B32F4C59}" destId="{7F0B5172-5170-9C44-8C08-5BC16484736C}" srcOrd="0" destOrd="0" presId="urn:microsoft.com/office/officeart/2016/7/layout/LinearArrowProcessNumbered"/>
    <dgm:cxn modelId="{AE7BDF37-A12B-4417-88EC-411701817A0C}" srcId="{F29DEBA8-F877-472C-B2F8-9FF5B32F4C59}" destId="{666027B4-42CB-4645-805A-3E7FA1B0CD32}" srcOrd="2" destOrd="0" parTransId="{05390885-5C00-4CF4-B9DD-BA100AD11FA6}" sibTransId="{2AF17BD9-F1D6-4EB9-9D81-CAB1ECC6C8C0}"/>
    <dgm:cxn modelId="{C4F1603E-F7D5-40C7-945E-98F12B18D6EE}" srcId="{F29DEBA8-F877-472C-B2F8-9FF5B32F4C59}" destId="{7C029CFE-D7B9-4B27-841A-3825F33E2325}" srcOrd="0" destOrd="0" parTransId="{4F9351F0-EC56-4D03-A660-A7A9C40C31EE}" sibTransId="{0DD2C56D-123D-4CCB-BD08-5797108DA445}"/>
    <dgm:cxn modelId="{E4F90264-36F0-2643-93A7-F93F5C310C3B}" type="presOf" srcId="{122CBD5C-1D51-404B-B515-BAD4CC9C3ADB}" destId="{3C5EC26F-1CA2-A642-B911-48F1EA5A7618}" srcOrd="0" destOrd="0" presId="urn:microsoft.com/office/officeart/2016/7/layout/LinearArrowProcessNumbered"/>
    <dgm:cxn modelId="{913B9264-F7EB-4C89-851D-46E8BC1D7FF5}" srcId="{F29DEBA8-F877-472C-B2F8-9FF5B32F4C59}" destId="{26290F3F-9CDB-484D-9B81-DB4E8CBF90E8}" srcOrd="4" destOrd="0" parTransId="{9E1118AB-E170-4B90-8EB7-243138E06CE0}" sibTransId="{565EA345-2EF6-4DC2-AC34-F811F232C035}"/>
    <dgm:cxn modelId="{B5E2FFB3-9AB9-4B4B-8942-DF50E5692D9E}" type="presOf" srcId="{26290F3F-9CDB-484D-9B81-DB4E8CBF90E8}" destId="{67598CEF-35DC-E24A-A8AC-4C7C0287AB6D}" srcOrd="0" destOrd="0" presId="urn:microsoft.com/office/officeart/2016/7/layout/LinearArrowProcessNumbered"/>
    <dgm:cxn modelId="{6441F9BD-8D9C-0540-86C4-88BC26EDC4CE}" type="presOf" srcId="{666027B4-42CB-4645-805A-3E7FA1B0CD32}" destId="{0791DC2D-9DDF-B04C-91B3-2734663CE4B4}" srcOrd="0" destOrd="0" presId="urn:microsoft.com/office/officeart/2016/7/layout/LinearArrowProcessNumbered"/>
    <dgm:cxn modelId="{A6299DD0-37DB-DF48-9EA7-A8E3543FA240}" type="presOf" srcId="{20396BDF-82E7-40F6-8579-75A957F5AD1B}" destId="{A1BCE438-4FC0-6043-A3A2-63FA43EA390D}" srcOrd="0" destOrd="0" presId="urn:microsoft.com/office/officeart/2016/7/layout/LinearArrowProcessNumbered"/>
    <dgm:cxn modelId="{C25454D7-4C31-4890-ACBC-EC0028AEFE37}" srcId="{F29DEBA8-F877-472C-B2F8-9FF5B32F4C59}" destId="{122CBD5C-1D51-404B-B515-BAD4CC9C3ADB}" srcOrd="1" destOrd="0" parTransId="{A48BED71-2302-47F1-B6BF-2C8464D36EA5}" sibTransId="{2BCE0A6D-D9A4-47D4-A157-EE362C000CE9}"/>
    <dgm:cxn modelId="{BBB79DD7-2240-4FBC-B34D-C3F492B83D40}" srcId="{F29DEBA8-F877-472C-B2F8-9FF5B32F4C59}" destId="{1BD316B2-3CA4-456F-A2AF-2445AE5EBB7A}" srcOrd="5" destOrd="0" parTransId="{64E32CBC-A64E-43EC-9B17-E84830C7A782}" sibTransId="{8858D238-A821-4642-B011-5C1C2A783B70}"/>
    <dgm:cxn modelId="{EC61BAD9-B281-1B4D-A605-31C75FA6C135}" type="presOf" srcId="{2AF17BD9-F1D6-4EB9-9D81-CAB1ECC6C8C0}" destId="{29B330DD-D580-EE4B-8214-94106FC14B58}" srcOrd="0" destOrd="0" presId="urn:microsoft.com/office/officeart/2016/7/layout/LinearArrowProcessNumbered"/>
    <dgm:cxn modelId="{3B429FE7-30F8-4CE2-BADB-CB48D9525439}" srcId="{F29DEBA8-F877-472C-B2F8-9FF5B32F4C59}" destId="{20396BDF-82E7-40F6-8579-75A957F5AD1B}" srcOrd="3" destOrd="0" parTransId="{1F6FC2E4-A443-4BD5-811A-72D8EF266EA0}" sibTransId="{E43CD48C-EB59-4213-95B5-43ACDE9AF64F}"/>
    <dgm:cxn modelId="{15F441E8-FD3E-3F48-A0B9-8D29989D05D1}" type="presOf" srcId="{565EA345-2EF6-4DC2-AC34-F811F232C035}" destId="{B0A9EFF0-29F2-B44E-B263-EE3AA3DD8680}" srcOrd="0" destOrd="0" presId="urn:microsoft.com/office/officeart/2016/7/layout/LinearArrowProcessNumbered"/>
    <dgm:cxn modelId="{01B176FD-DB47-8149-921E-E9A21D931617}" type="presOf" srcId="{0DD2C56D-123D-4CCB-BD08-5797108DA445}" destId="{6ADCB830-2DE9-ED4B-A595-ED7F48CBD689}" srcOrd="0" destOrd="0" presId="urn:microsoft.com/office/officeart/2016/7/layout/LinearArrowProcessNumbered"/>
    <dgm:cxn modelId="{7920BEC4-8DCF-5148-93DF-1A327AE04894}" type="presParOf" srcId="{7F0B5172-5170-9C44-8C08-5BC16484736C}" destId="{67B9563E-8FDB-8B49-A16A-9CEB7A31DB23}" srcOrd="0" destOrd="0" presId="urn:microsoft.com/office/officeart/2016/7/layout/LinearArrowProcessNumbered"/>
    <dgm:cxn modelId="{9C0220F6-BBC9-0549-9EA3-9AE227437B01}" type="presParOf" srcId="{67B9563E-8FDB-8B49-A16A-9CEB7A31DB23}" destId="{653E120E-1FBC-AD41-BDE1-0A1FCD8B30F1}" srcOrd="0" destOrd="0" presId="urn:microsoft.com/office/officeart/2016/7/layout/LinearArrowProcessNumbered"/>
    <dgm:cxn modelId="{AB4121E3-4984-0F4B-B5F4-C26B67D9CA0F}" type="presParOf" srcId="{67B9563E-8FDB-8B49-A16A-9CEB7A31DB23}" destId="{B04613C6-B9E8-DA4E-B888-2279E895E93B}" srcOrd="1" destOrd="0" presId="urn:microsoft.com/office/officeart/2016/7/layout/LinearArrowProcessNumbered"/>
    <dgm:cxn modelId="{AF707545-6145-0148-81F7-1B04C5B0FA25}" type="presParOf" srcId="{B04613C6-B9E8-DA4E-B888-2279E895E93B}" destId="{465D92C8-07B3-6F4D-8C5F-D0A83CAC5BB2}" srcOrd="0" destOrd="0" presId="urn:microsoft.com/office/officeart/2016/7/layout/LinearArrowProcessNumbered"/>
    <dgm:cxn modelId="{FAF70E91-6310-1E40-A35E-B7FF66656E35}" type="presParOf" srcId="{B04613C6-B9E8-DA4E-B888-2279E895E93B}" destId="{EFBE2013-2EE0-4F4C-B4DA-E6D7720C8C12}" srcOrd="1" destOrd="0" presId="urn:microsoft.com/office/officeart/2016/7/layout/LinearArrowProcessNumbered"/>
    <dgm:cxn modelId="{C37D9C34-CA38-A447-B524-EA1A2EDC8174}" type="presParOf" srcId="{B04613C6-B9E8-DA4E-B888-2279E895E93B}" destId="{6ADCB830-2DE9-ED4B-A595-ED7F48CBD689}" srcOrd="2" destOrd="0" presId="urn:microsoft.com/office/officeart/2016/7/layout/LinearArrowProcessNumbered"/>
    <dgm:cxn modelId="{4D3ECB42-2A98-B546-A1A8-46DE61F9A54E}" type="presParOf" srcId="{B04613C6-B9E8-DA4E-B888-2279E895E93B}" destId="{2C4D05AA-9FB6-0B4C-86E1-598CFEC6479F}" srcOrd="3" destOrd="0" presId="urn:microsoft.com/office/officeart/2016/7/layout/LinearArrowProcessNumbered"/>
    <dgm:cxn modelId="{72061F3D-9CE2-5C4E-8258-F80DFF00B821}" type="presParOf" srcId="{67B9563E-8FDB-8B49-A16A-9CEB7A31DB23}" destId="{691475E6-E1E1-8E48-8E0E-F617522160D3}" srcOrd="2" destOrd="0" presId="urn:microsoft.com/office/officeart/2016/7/layout/LinearArrowProcessNumbered"/>
    <dgm:cxn modelId="{081BC27B-67F6-CE4D-B17C-BF48898D7A0C}" type="presParOf" srcId="{7F0B5172-5170-9C44-8C08-5BC16484736C}" destId="{2E3EB569-1BCE-4242-973B-29868AD896ED}" srcOrd="1" destOrd="0" presId="urn:microsoft.com/office/officeart/2016/7/layout/LinearArrowProcessNumbered"/>
    <dgm:cxn modelId="{7FB9C581-359D-CA46-8402-BA56EDD84AFA}" type="presParOf" srcId="{7F0B5172-5170-9C44-8C08-5BC16484736C}" destId="{C4624686-9045-854F-86C4-4FAEA590FE37}" srcOrd="2" destOrd="0" presId="urn:microsoft.com/office/officeart/2016/7/layout/LinearArrowProcessNumbered"/>
    <dgm:cxn modelId="{877A30B4-AFFC-7443-80E7-58FCF5F6A726}" type="presParOf" srcId="{C4624686-9045-854F-86C4-4FAEA590FE37}" destId="{D6E2155E-03B8-A942-88FC-79FA1B57481C}" srcOrd="0" destOrd="0" presId="urn:microsoft.com/office/officeart/2016/7/layout/LinearArrowProcessNumbered"/>
    <dgm:cxn modelId="{86EF349C-848C-FB49-B7F4-47D5315FD84A}" type="presParOf" srcId="{C4624686-9045-854F-86C4-4FAEA590FE37}" destId="{6D7548A7-E09C-9A47-A5B7-745028EC7EA3}" srcOrd="1" destOrd="0" presId="urn:microsoft.com/office/officeart/2016/7/layout/LinearArrowProcessNumbered"/>
    <dgm:cxn modelId="{257FB01B-8D9F-7C4D-9913-FF37F0F0BE99}" type="presParOf" srcId="{6D7548A7-E09C-9A47-A5B7-745028EC7EA3}" destId="{D2DFF8F3-C5E6-1647-974B-26B5DC995E41}" srcOrd="0" destOrd="0" presId="urn:microsoft.com/office/officeart/2016/7/layout/LinearArrowProcessNumbered"/>
    <dgm:cxn modelId="{5BE05816-F045-1E46-BECF-0F650CE7B489}" type="presParOf" srcId="{6D7548A7-E09C-9A47-A5B7-745028EC7EA3}" destId="{5D988643-3684-8742-9C84-A8DC2D13AA4E}" srcOrd="1" destOrd="0" presId="urn:microsoft.com/office/officeart/2016/7/layout/LinearArrowProcessNumbered"/>
    <dgm:cxn modelId="{6FA43804-B3EA-5A44-B129-69DEEB47710D}" type="presParOf" srcId="{6D7548A7-E09C-9A47-A5B7-745028EC7EA3}" destId="{B9C9673B-9A2A-9F44-B993-50ADBFB811FC}" srcOrd="2" destOrd="0" presId="urn:microsoft.com/office/officeart/2016/7/layout/LinearArrowProcessNumbered"/>
    <dgm:cxn modelId="{AB593A9F-1DAD-024A-8FD7-6B5020C87320}" type="presParOf" srcId="{6D7548A7-E09C-9A47-A5B7-745028EC7EA3}" destId="{E8EAD0F9-5E07-6D44-9782-BE2BE27942A9}" srcOrd="3" destOrd="0" presId="urn:microsoft.com/office/officeart/2016/7/layout/LinearArrowProcessNumbered"/>
    <dgm:cxn modelId="{C8923E24-56CA-9F4D-8F4B-B61A30F3712D}" type="presParOf" srcId="{C4624686-9045-854F-86C4-4FAEA590FE37}" destId="{3C5EC26F-1CA2-A642-B911-48F1EA5A7618}" srcOrd="2" destOrd="0" presId="urn:microsoft.com/office/officeart/2016/7/layout/LinearArrowProcessNumbered"/>
    <dgm:cxn modelId="{80AAFB25-107B-654E-AA06-E8F0ED60C891}" type="presParOf" srcId="{7F0B5172-5170-9C44-8C08-5BC16484736C}" destId="{836F77B1-543A-3F49-9B92-01F893DB0605}" srcOrd="3" destOrd="0" presId="urn:microsoft.com/office/officeart/2016/7/layout/LinearArrowProcessNumbered"/>
    <dgm:cxn modelId="{3BE10E55-5189-E242-81EE-62828E0F8C57}" type="presParOf" srcId="{7F0B5172-5170-9C44-8C08-5BC16484736C}" destId="{86973DE0-7FED-8744-B02B-91E0AF139255}" srcOrd="4" destOrd="0" presId="urn:microsoft.com/office/officeart/2016/7/layout/LinearArrowProcessNumbered"/>
    <dgm:cxn modelId="{35C7DC83-6C31-2144-A74B-66E078585444}" type="presParOf" srcId="{86973DE0-7FED-8744-B02B-91E0AF139255}" destId="{D59ECEB1-0F78-E047-9EEA-554FFAF9AFDB}" srcOrd="0" destOrd="0" presId="urn:microsoft.com/office/officeart/2016/7/layout/LinearArrowProcessNumbered"/>
    <dgm:cxn modelId="{48D6C75E-E08F-B24E-BC60-ABB600EDFF15}" type="presParOf" srcId="{86973DE0-7FED-8744-B02B-91E0AF139255}" destId="{8421BD83-CD63-0C45-812D-9CDC838DDD67}" srcOrd="1" destOrd="0" presId="urn:microsoft.com/office/officeart/2016/7/layout/LinearArrowProcessNumbered"/>
    <dgm:cxn modelId="{9A1381CA-D462-5444-A0D2-B8E398FA6528}" type="presParOf" srcId="{8421BD83-CD63-0C45-812D-9CDC838DDD67}" destId="{A771934E-C911-ED44-9946-F12094C88565}" srcOrd="0" destOrd="0" presId="urn:microsoft.com/office/officeart/2016/7/layout/LinearArrowProcessNumbered"/>
    <dgm:cxn modelId="{72B29254-2439-0648-A68B-28DE2DC8DB72}" type="presParOf" srcId="{8421BD83-CD63-0C45-812D-9CDC838DDD67}" destId="{7E1EE5AA-D9D4-324E-8A7F-ECB62E065F76}" srcOrd="1" destOrd="0" presId="urn:microsoft.com/office/officeart/2016/7/layout/LinearArrowProcessNumbered"/>
    <dgm:cxn modelId="{470DD144-ABE7-EF46-AC15-F104FFD8F952}" type="presParOf" srcId="{8421BD83-CD63-0C45-812D-9CDC838DDD67}" destId="{29B330DD-D580-EE4B-8214-94106FC14B58}" srcOrd="2" destOrd="0" presId="urn:microsoft.com/office/officeart/2016/7/layout/LinearArrowProcessNumbered"/>
    <dgm:cxn modelId="{8D0A67B4-EEB3-8844-A8FE-BF82BCE4C001}" type="presParOf" srcId="{8421BD83-CD63-0C45-812D-9CDC838DDD67}" destId="{69233E29-DDF0-7E4E-94B2-3D1DDD7BF58B}" srcOrd="3" destOrd="0" presId="urn:microsoft.com/office/officeart/2016/7/layout/LinearArrowProcessNumbered"/>
    <dgm:cxn modelId="{454F1F3D-CF91-C847-AEE3-112345FA45F3}" type="presParOf" srcId="{86973DE0-7FED-8744-B02B-91E0AF139255}" destId="{0791DC2D-9DDF-B04C-91B3-2734663CE4B4}" srcOrd="2" destOrd="0" presId="urn:microsoft.com/office/officeart/2016/7/layout/LinearArrowProcessNumbered"/>
    <dgm:cxn modelId="{EC35E5B1-B882-5A42-A196-4023EF585B60}" type="presParOf" srcId="{7F0B5172-5170-9C44-8C08-5BC16484736C}" destId="{3DD059CD-6201-DC48-A193-EBE392E8EA35}" srcOrd="5" destOrd="0" presId="urn:microsoft.com/office/officeart/2016/7/layout/LinearArrowProcessNumbered"/>
    <dgm:cxn modelId="{5BF36753-A047-BC44-A720-45125CDE7A31}" type="presParOf" srcId="{7F0B5172-5170-9C44-8C08-5BC16484736C}" destId="{D783FAF0-5128-494E-B112-88467789E62D}" srcOrd="6" destOrd="0" presId="urn:microsoft.com/office/officeart/2016/7/layout/LinearArrowProcessNumbered"/>
    <dgm:cxn modelId="{8E83C461-8083-8446-8417-7E7EA50AFCC1}" type="presParOf" srcId="{D783FAF0-5128-494E-B112-88467789E62D}" destId="{BC3F7702-1B71-E843-A629-F877117BEF32}" srcOrd="0" destOrd="0" presId="urn:microsoft.com/office/officeart/2016/7/layout/LinearArrowProcessNumbered"/>
    <dgm:cxn modelId="{63FB145B-9DD4-2343-8C4C-00E3A3F7DEA0}" type="presParOf" srcId="{D783FAF0-5128-494E-B112-88467789E62D}" destId="{42BC3163-84B4-F442-88EB-94D3C77E49BD}" srcOrd="1" destOrd="0" presId="urn:microsoft.com/office/officeart/2016/7/layout/LinearArrowProcessNumbered"/>
    <dgm:cxn modelId="{8587F508-4ACB-EC4A-B06B-E648C0D93BC0}" type="presParOf" srcId="{42BC3163-84B4-F442-88EB-94D3C77E49BD}" destId="{500A13C4-5985-7D44-9F3F-02D9E2740602}" srcOrd="0" destOrd="0" presId="urn:microsoft.com/office/officeart/2016/7/layout/LinearArrowProcessNumbered"/>
    <dgm:cxn modelId="{A89E5DDF-B4B4-2141-89F8-0E551A5F76E9}" type="presParOf" srcId="{42BC3163-84B4-F442-88EB-94D3C77E49BD}" destId="{34A17B65-1697-4F48-B5C3-38DD0C4AD0DB}" srcOrd="1" destOrd="0" presId="urn:microsoft.com/office/officeart/2016/7/layout/LinearArrowProcessNumbered"/>
    <dgm:cxn modelId="{98D03E2B-DA3B-514E-BB0D-665DFA4A2131}" type="presParOf" srcId="{42BC3163-84B4-F442-88EB-94D3C77E49BD}" destId="{D2253907-BDAF-BF44-BB82-8F9FCE7A9C0E}" srcOrd="2" destOrd="0" presId="urn:microsoft.com/office/officeart/2016/7/layout/LinearArrowProcessNumbered"/>
    <dgm:cxn modelId="{D2AA9DFA-B51C-E94B-9769-B7F45A7E3491}" type="presParOf" srcId="{42BC3163-84B4-F442-88EB-94D3C77E49BD}" destId="{01094D77-35B4-AD42-ABC9-6D8EFFF3C782}" srcOrd="3" destOrd="0" presId="urn:microsoft.com/office/officeart/2016/7/layout/LinearArrowProcessNumbered"/>
    <dgm:cxn modelId="{21D177A7-6038-974F-9246-EA1544BEB676}" type="presParOf" srcId="{D783FAF0-5128-494E-B112-88467789E62D}" destId="{A1BCE438-4FC0-6043-A3A2-63FA43EA390D}" srcOrd="2" destOrd="0" presId="urn:microsoft.com/office/officeart/2016/7/layout/LinearArrowProcessNumbered"/>
    <dgm:cxn modelId="{57BB1EFB-6BF9-6640-AADD-DA0D3FD4185B}" type="presParOf" srcId="{7F0B5172-5170-9C44-8C08-5BC16484736C}" destId="{DE8ED09A-4E0D-C24D-A725-57163E445C85}" srcOrd="7" destOrd="0" presId="urn:microsoft.com/office/officeart/2016/7/layout/LinearArrowProcessNumbered"/>
    <dgm:cxn modelId="{D0F1BF06-8D6F-3449-AF18-A9D9B0F1F720}" type="presParOf" srcId="{7F0B5172-5170-9C44-8C08-5BC16484736C}" destId="{E5B728E6-2D7D-F840-A1E2-4FECD6B58AA4}" srcOrd="8" destOrd="0" presId="urn:microsoft.com/office/officeart/2016/7/layout/LinearArrowProcessNumbered"/>
    <dgm:cxn modelId="{E773DCDA-65C0-AD4E-932A-88B86D6A8ACC}" type="presParOf" srcId="{E5B728E6-2D7D-F840-A1E2-4FECD6B58AA4}" destId="{A4A892C7-F132-6F42-94AC-446A83F5D713}" srcOrd="0" destOrd="0" presId="urn:microsoft.com/office/officeart/2016/7/layout/LinearArrowProcessNumbered"/>
    <dgm:cxn modelId="{240BF055-A568-C146-8A74-5F3C363A71EB}" type="presParOf" srcId="{E5B728E6-2D7D-F840-A1E2-4FECD6B58AA4}" destId="{162589A3-5EE3-394E-8C1B-E46820FB6097}" srcOrd="1" destOrd="0" presId="urn:microsoft.com/office/officeart/2016/7/layout/LinearArrowProcessNumbered"/>
    <dgm:cxn modelId="{B6BD7AA7-ABF7-3443-8F8A-E1584A8DDEAB}" type="presParOf" srcId="{162589A3-5EE3-394E-8C1B-E46820FB6097}" destId="{76DE5B6B-A4FD-8A42-A778-6BC59CFC74BA}" srcOrd="0" destOrd="0" presId="urn:microsoft.com/office/officeart/2016/7/layout/LinearArrowProcessNumbered"/>
    <dgm:cxn modelId="{501B7558-310C-0743-B9F6-BEF4F894B9A6}" type="presParOf" srcId="{162589A3-5EE3-394E-8C1B-E46820FB6097}" destId="{D4139327-C632-6F47-A2CE-03268C62F980}" srcOrd="1" destOrd="0" presId="urn:microsoft.com/office/officeart/2016/7/layout/LinearArrowProcessNumbered"/>
    <dgm:cxn modelId="{A141B977-194A-7C4E-9775-69D8A30502CF}" type="presParOf" srcId="{162589A3-5EE3-394E-8C1B-E46820FB6097}" destId="{B0A9EFF0-29F2-B44E-B263-EE3AA3DD8680}" srcOrd="2" destOrd="0" presId="urn:microsoft.com/office/officeart/2016/7/layout/LinearArrowProcessNumbered"/>
    <dgm:cxn modelId="{B9E7B4D1-FA51-8C4F-A1CE-76F0DA90CFEE}" type="presParOf" srcId="{162589A3-5EE3-394E-8C1B-E46820FB6097}" destId="{E0103A18-33FF-5C4A-AFAB-FC084F90EA2B}" srcOrd="3" destOrd="0" presId="urn:microsoft.com/office/officeart/2016/7/layout/LinearArrowProcessNumbered"/>
    <dgm:cxn modelId="{2777C88D-04C2-9946-B1B3-A662355702F9}" type="presParOf" srcId="{E5B728E6-2D7D-F840-A1E2-4FECD6B58AA4}" destId="{67598CEF-35DC-E24A-A8AC-4C7C0287AB6D}" srcOrd="2" destOrd="0" presId="urn:microsoft.com/office/officeart/2016/7/layout/LinearArrowProcessNumbered"/>
    <dgm:cxn modelId="{E596AEB6-77A9-CA48-A733-D9EF8067F240}" type="presParOf" srcId="{7F0B5172-5170-9C44-8C08-5BC16484736C}" destId="{90033550-DACA-EC40-A871-4B89DF368D59}" srcOrd="9" destOrd="0" presId="urn:microsoft.com/office/officeart/2016/7/layout/LinearArrowProcessNumbered"/>
    <dgm:cxn modelId="{89573511-1FCA-D447-8E39-5A8785BB5282}" type="presParOf" srcId="{7F0B5172-5170-9C44-8C08-5BC16484736C}" destId="{09BFE34E-8B7B-8F46-BCFA-626846CED168}" srcOrd="10" destOrd="0" presId="urn:microsoft.com/office/officeart/2016/7/layout/LinearArrowProcessNumbered"/>
    <dgm:cxn modelId="{60C0077A-3CF0-654C-A191-0E6E4BDF31AD}" type="presParOf" srcId="{09BFE34E-8B7B-8F46-BCFA-626846CED168}" destId="{8650B9B6-42F2-444F-B7F1-522335734CB8}" srcOrd="0" destOrd="0" presId="urn:microsoft.com/office/officeart/2016/7/layout/LinearArrowProcessNumbered"/>
    <dgm:cxn modelId="{5B1A03DD-1DBD-124E-983D-9C540011C726}" type="presParOf" srcId="{09BFE34E-8B7B-8F46-BCFA-626846CED168}" destId="{1CADF1BA-59E5-DB46-A6F6-3008EA8DC06F}" srcOrd="1" destOrd="0" presId="urn:microsoft.com/office/officeart/2016/7/layout/LinearArrowProcessNumbered"/>
    <dgm:cxn modelId="{AE5A16C7-4B12-3C4F-8C5B-FB17A1FB8909}" type="presParOf" srcId="{1CADF1BA-59E5-DB46-A6F6-3008EA8DC06F}" destId="{36A409C3-B63B-A44E-8BE3-2AE82A71A51C}" srcOrd="0" destOrd="0" presId="urn:microsoft.com/office/officeart/2016/7/layout/LinearArrowProcessNumbered"/>
    <dgm:cxn modelId="{AD5F0494-E6C0-2048-9862-21409E411C16}" type="presParOf" srcId="{1CADF1BA-59E5-DB46-A6F6-3008EA8DC06F}" destId="{E5DCA2E8-2E3F-924A-8BF5-0CE824A9C6A8}" srcOrd="1" destOrd="0" presId="urn:microsoft.com/office/officeart/2016/7/layout/LinearArrowProcessNumbered"/>
    <dgm:cxn modelId="{9D2BA013-2F1E-264F-8A73-2DF1544ABCC1}" type="presParOf" srcId="{1CADF1BA-59E5-DB46-A6F6-3008EA8DC06F}" destId="{914F1FDF-67BA-6748-8832-D8772959F1DD}" srcOrd="2" destOrd="0" presId="urn:microsoft.com/office/officeart/2016/7/layout/LinearArrowProcessNumbered"/>
    <dgm:cxn modelId="{94EBE9F7-BA5F-2842-B752-5DD4634DE6EF}" type="presParOf" srcId="{1CADF1BA-59E5-DB46-A6F6-3008EA8DC06F}" destId="{4E4184BE-2EDD-F14C-BE20-29BE8057F655}" srcOrd="3" destOrd="0" presId="urn:microsoft.com/office/officeart/2016/7/layout/LinearArrowProcessNumbered"/>
    <dgm:cxn modelId="{0573A184-B286-444D-806F-9544F98FE109}" type="presParOf" srcId="{09BFE34E-8B7B-8F46-BCFA-626846CED168}" destId="{0EC225F8-DAA4-F542-B958-F55BA9571B2D}"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8F262-D0F5-624D-AF45-FAAA2F5EEC48}">
      <dsp:nvSpPr>
        <dsp:cNvPr id="0" name=""/>
        <dsp:cNvSpPr/>
      </dsp:nvSpPr>
      <dsp:spPr>
        <a:xfrm>
          <a:off x="0" y="55454"/>
          <a:ext cx="6263640" cy="26292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GB" sz="4700" kern="1200"/>
            <a:t>How well were they used</a:t>
          </a:r>
          <a:endParaRPr lang="en-US" sz="4700" kern="1200"/>
        </a:p>
      </dsp:txBody>
      <dsp:txXfrm>
        <a:off x="128347" y="183801"/>
        <a:ext cx="6006946" cy="2372515"/>
      </dsp:txXfrm>
    </dsp:sp>
    <dsp:sp modelId="{84CE5269-3252-FE45-91AD-103C4CAAE97F}">
      <dsp:nvSpPr>
        <dsp:cNvPr id="0" name=""/>
        <dsp:cNvSpPr/>
      </dsp:nvSpPr>
      <dsp:spPr>
        <a:xfrm>
          <a:off x="0" y="2820024"/>
          <a:ext cx="6263640" cy="262920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GB" sz="4700" kern="1200"/>
            <a:t>What do you think blocks and barriers might be?</a:t>
          </a:r>
          <a:endParaRPr lang="en-US" sz="4700" kern="1200"/>
        </a:p>
      </dsp:txBody>
      <dsp:txXfrm>
        <a:off x="128347" y="2948371"/>
        <a:ext cx="6006946" cy="2372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17BCB-9025-E843-BF6B-1131DC8B945A}">
      <dsp:nvSpPr>
        <dsp:cNvPr id="0" name=""/>
        <dsp:cNvSpPr/>
      </dsp:nvSpPr>
      <dsp:spPr>
        <a:xfrm>
          <a:off x="923543" y="0"/>
          <a:ext cx="4937760" cy="4937760"/>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t>Broader legal, financial and policy context</a:t>
          </a:r>
        </a:p>
      </dsp:txBody>
      <dsp:txXfrm>
        <a:off x="2466593" y="246888"/>
        <a:ext cx="1851660" cy="493776"/>
      </dsp:txXfrm>
    </dsp:sp>
    <dsp:sp modelId="{86FF1ED0-F0AB-3A46-B0E6-D82E510DEE70}">
      <dsp:nvSpPr>
        <dsp:cNvPr id="0" name=""/>
        <dsp:cNvSpPr/>
      </dsp:nvSpPr>
      <dsp:spPr>
        <a:xfrm>
          <a:off x="1293875" y="740663"/>
          <a:ext cx="4197096" cy="4197096"/>
        </a:xfrm>
        <a:prstGeom prst="ellipse">
          <a:avLst/>
        </a:prstGeom>
        <a:gradFill rotWithShape="0">
          <a:gsLst>
            <a:gs pos="0">
              <a:schemeClr val="accent1">
                <a:shade val="80000"/>
                <a:hueOff val="-29082"/>
                <a:satOff val="-9333"/>
                <a:lumOff val="7451"/>
                <a:alphaOff val="0"/>
                <a:satMod val="103000"/>
                <a:lumMod val="102000"/>
                <a:tint val="94000"/>
              </a:schemeClr>
            </a:gs>
            <a:gs pos="50000">
              <a:schemeClr val="accent1">
                <a:shade val="80000"/>
                <a:hueOff val="-29082"/>
                <a:satOff val="-9333"/>
                <a:lumOff val="7451"/>
                <a:alphaOff val="0"/>
                <a:satMod val="110000"/>
                <a:lumMod val="100000"/>
                <a:shade val="100000"/>
              </a:schemeClr>
            </a:gs>
            <a:gs pos="100000">
              <a:schemeClr val="accent1">
                <a:shade val="80000"/>
                <a:hueOff val="-29082"/>
                <a:satOff val="-9333"/>
                <a:lumOff val="7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a:t>Governance/Policy</a:t>
          </a:r>
        </a:p>
      </dsp:txBody>
      <dsp:txXfrm>
        <a:off x="2487425" y="981997"/>
        <a:ext cx="1809997" cy="482666"/>
      </dsp:txXfrm>
    </dsp:sp>
    <dsp:sp modelId="{8006BD3B-ED56-364E-A55E-B6B681691C66}">
      <dsp:nvSpPr>
        <dsp:cNvPr id="0" name=""/>
        <dsp:cNvSpPr/>
      </dsp:nvSpPr>
      <dsp:spPr>
        <a:xfrm>
          <a:off x="1664207" y="1481327"/>
          <a:ext cx="3456432" cy="3456432"/>
        </a:xfrm>
        <a:prstGeom prst="ellipse">
          <a:avLst/>
        </a:prstGeom>
        <a:gradFill rotWithShape="0">
          <a:gsLst>
            <a:gs pos="0">
              <a:schemeClr val="accent1">
                <a:shade val="80000"/>
                <a:hueOff val="-58163"/>
                <a:satOff val="-18666"/>
                <a:lumOff val="14902"/>
                <a:alphaOff val="0"/>
                <a:satMod val="103000"/>
                <a:lumMod val="102000"/>
                <a:tint val="94000"/>
              </a:schemeClr>
            </a:gs>
            <a:gs pos="50000">
              <a:schemeClr val="accent1">
                <a:shade val="80000"/>
                <a:hueOff val="-58163"/>
                <a:satOff val="-18666"/>
                <a:lumOff val="14902"/>
                <a:alphaOff val="0"/>
                <a:satMod val="110000"/>
                <a:lumMod val="100000"/>
                <a:shade val="100000"/>
              </a:schemeClr>
            </a:gs>
            <a:gs pos="100000">
              <a:schemeClr val="accent1">
                <a:shade val="80000"/>
                <a:hueOff val="-58163"/>
                <a:satOff val="-18666"/>
                <a:lumOff val="1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a:t>Interagency Factors</a:t>
          </a:r>
        </a:p>
      </dsp:txBody>
      <dsp:txXfrm>
        <a:off x="2498072" y="1719821"/>
        <a:ext cx="1788703" cy="476987"/>
      </dsp:txXfrm>
    </dsp:sp>
    <dsp:sp modelId="{87FA51B3-159B-C742-9A53-1A6D3BD5494E}">
      <dsp:nvSpPr>
        <dsp:cNvPr id="0" name=""/>
        <dsp:cNvSpPr/>
      </dsp:nvSpPr>
      <dsp:spPr>
        <a:xfrm>
          <a:off x="2034539" y="2221991"/>
          <a:ext cx="2715768" cy="2715768"/>
        </a:xfrm>
        <a:prstGeom prst="ellipse">
          <a:avLst/>
        </a:prstGeom>
        <a:gradFill rotWithShape="0">
          <a:gsLst>
            <a:gs pos="0">
              <a:schemeClr val="accent1">
                <a:shade val="80000"/>
                <a:hueOff val="-87245"/>
                <a:satOff val="-27998"/>
                <a:lumOff val="22354"/>
                <a:alphaOff val="0"/>
                <a:satMod val="103000"/>
                <a:lumMod val="102000"/>
                <a:tint val="94000"/>
              </a:schemeClr>
            </a:gs>
            <a:gs pos="50000">
              <a:schemeClr val="accent1">
                <a:shade val="80000"/>
                <a:hueOff val="-87245"/>
                <a:satOff val="-27998"/>
                <a:lumOff val="22354"/>
                <a:alphaOff val="0"/>
                <a:satMod val="110000"/>
                <a:lumMod val="100000"/>
                <a:shade val="100000"/>
              </a:schemeClr>
            </a:gs>
            <a:gs pos="100000">
              <a:schemeClr val="accent1">
                <a:shade val="80000"/>
                <a:hueOff val="-87245"/>
                <a:satOff val="-27998"/>
                <a:lumOff val="223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a:t>Organisatioinal Factors</a:t>
          </a:r>
        </a:p>
      </dsp:txBody>
      <dsp:txXfrm>
        <a:off x="2659166" y="2466411"/>
        <a:ext cx="1466514" cy="488838"/>
      </dsp:txXfrm>
    </dsp:sp>
    <dsp:sp modelId="{99F1A005-23E9-874B-8EF5-870820C01B6B}">
      <dsp:nvSpPr>
        <dsp:cNvPr id="0" name=""/>
        <dsp:cNvSpPr/>
      </dsp:nvSpPr>
      <dsp:spPr>
        <a:xfrm>
          <a:off x="2404871" y="2962655"/>
          <a:ext cx="1975104" cy="1975104"/>
        </a:xfrm>
        <a:prstGeom prst="ellipse">
          <a:avLst/>
        </a:prstGeom>
        <a:gradFill rotWithShape="0">
          <a:gsLst>
            <a:gs pos="0">
              <a:schemeClr val="accent1">
                <a:shade val="80000"/>
                <a:hueOff val="-116327"/>
                <a:satOff val="-37331"/>
                <a:lumOff val="29805"/>
                <a:alphaOff val="0"/>
                <a:satMod val="103000"/>
                <a:lumMod val="102000"/>
                <a:tint val="94000"/>
              </a:schemeClr>
            </a:gs>
            <a:gs pos="50000">
              <a:schemeClr val="accent1">
                <a:shade val="80000"/>
                <a:hueOff val="-116327"/>
                <a:satOff val="-37331"/>
                <a:lumOff val="29805"/>
                <a:alphaOff val="0"/>
                <a:satMod val="110000"/>
                <a:lumMod val="100000"/>
                <a:shade val="100000"/>
              </a:schemeClr>
            </a:gs>
            <a:gs pos="100000">
              <a:schemeClr val="accent1">
                <a:shade val="80000"/>
                <a:hueOff val="-116327"/>
                <a:satOff val="-37331"/>
                <a:lumOff val="298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a:t>Direct Practice</a:t>
          </a:r>
        </a:p>
      </dsp:txBody>
      <dsp:txXfrm>
        <a:off x="2750515" y="3209544"/>
        <a:ext cx="1283817" cy="493776"/>
      </dsp:txXfrm>
    </dsp:sp>
    <dsp:sp modelId="{D3ED323E-51AA-6040-A809-05366F709893}">
      <dsp:nvSpPr>
        <dsp:cNvPr id="0" name=""/>
        <dsp:cNvSpPr/>
      </dsp:nvSpPr>
      <dsp:spPr>
        <a:xfrm>
          <a:off x="2642532" y="3738341"/>
          <a:ext cx="1575355" cy="1164397"/>
        </a:xfrm>
        <a:prstGeom prst="ellipse">
          <a:avLst/>
        </a:prstGeom>
        <a:gradFill rotWithShape="0">
          <a:gsLst>
            <a:gs pos="0">
              <a:schemeClr val="accent1">
                <a:shade val="80000"/>
                <a:hueOff val="-145409"/>
                <a:satOff val="-46664"/>
                <a:lumOff val="37256"/>
                <a:alphaOff val="0"/>
                <a:satMod val="103000"/>
                <a:lumMod val="102000"/>
                <a:tint val="94000"/>
              </a:schemeClr>
            </a:gs>
            <a:gs pos="50000">
              <a:schemeClr val="accent1">
                <a:shade val="80000"/>
                <a:hueOff val="-145409"/>
                <a:satOff val="-46664"/>
                <a:lumOff val="37256"/>
                <a:alphaOff val="0"/>
                <a:satMod val="110000"/>
                <a:lumMod val="100000"/>
                <a:shade val="100000"/>
              </a:schemeClr>
            </a:gs>
            <a:gs pos="100000">
              <a:schemeClr val="accent1">
                <a:shade val="80000"/>
                <a:hueOff val="-145409"/>
                <a:satOff val="-46664"/>
                <a:lumOff val="372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Molly</a:t>
          </a:r>
        </a:p>
      </dsp:txBody>
      <dsp:txXfrm>
        <a:off x="2873238" y="4029440"/>
        <a:ext cx="1113944" cy="582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94662-D82F-474C-BC7A-2A21B11B28C3}">
      <dsp:nvSpPr>
        <dsp:cNvPr id="0" name=""/>
        <dsp:cNvSpPr/>
      </dsp:nvSpPr>
      <dsp:spPr>
        <a:xfrm>
          <a:off x="0" y="4819"/>
          <a:ext cx="6666833" cy="5756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Learning from strong practice </a:t>
          </a:r>
          <a:endParaRPr lang="en-US" sz="2400" kern="1200"/>
        </a:p>
      </dsp:txBody>
      <dsp:txXfrm>
        <a:off x="28100" y="32919"/>
        <a:ext cx="6610633" cy="519439"/>
      </dsp:txXfrm>
    </dsp:sp>
    <dsp:sp modelId="{DAB02A9E-FD05-774D-B1E6-2A5A7097BFD8}">
      <dsp:nvSpPr>
        <dsp:cNvPr id="0" name=""/>
        <dsp:cNvSpPr/>
      </dsp:nvSpPr>
      <dsp:spPr>
        <a:xfrm>
          <a:off x="0" y="580459"/>
          <a:ext cx="6666833" cy="486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Regular safeguarding meetings keep all professionals up to date with risk, roles of others, and agreed actions and impacts.</a:t>
          </a:r>
          <a:endParaRPr lang="en-US" sz="1900" kern="1200"/>
        </a:p>
        <a:p>
          <a:pPr marL="171450" lvl="1" indent="-171450" algn="l" defTabSz="844550">
            <a:lnSpc>
              <a:spcPct val="90000"/>
            </a:lnSpc>
            <a:spcBef>
              <a:spcPct val="0"/>
            </a:spcBef>
            <a:spcAft>
              <a:spcPct val="20000"/>
            </a:spcAft>
            <a:buChar char="•"/>
          </a:pPr>
          <a:r>
            <a:rPr lang="en-GB" sz="1900" kern="1200"/>
            <a:t>The interface between safeguarding enquiry meetings and TATI meetings ensures senior managers are involved in risk management in complex cases.</a:t>
          </a:r>
          <a:endParaRPr lang="en-US" sz="1900" kern="1200"/>
        </a:p>
        <a:p>
          <a:pPr marL="171450" lvl="1" indent="-171450" algn="l" defTabSz="844550">
            <a:lnSpc>
              <a:spcPct val="90000"/>
            </a:lnSpc>
            <a:spcBef>
              <a:spcPct val="0"/>
            </a:spcBef>
            <a:spcAft>
              <a:spcPct val="20000"/>
            </a:spcAft>
            <a:buChar char="•"/>
          </a:pPr>
          <a:r>
            <a:rPr lang="en-GB" sz="1900" kern="1200"/>
            <a:t>Applying a Making Safeguarding Personal Approach keeps a person engaged with the meetings that are related to their own safety and wellbeing. Sharing plans ensures that the person has a record of concerns and actions of agencies and themselves. </a:t>
          </a:r>
          <a:endParaRPr lang="en-US" sz="1900" kern="1200"/>
        </a:p>
        <a:p>
          <a:pPr marL="171450" lvl="1" indent="-171450" algn="l" defTabSz="844550">
            <a:lnSpc>
              <a:spcPct val="90000"/>
            </a:lnSpc>
            <a:spcBef>
              <a:spcPct val="0"/>
            </a:spcBef>
            <a:spcAft>
              <a:spcPct val="20000"/>
            </a:spcAft>
            <a:buChar char="•"/>
          </a:pPr>
          <a:r>
            <a:rPr lang="en-GB" sz="1900" kern="1200"/>
            <a:t>Invoking the escalation policy for safeguarding can have positive outcomes in the resolution of disagreements and concerns regarding way an agency is responding to safeguarding duties. </a:t>
          </a:r>
          <a:endParaRPr lang="en-US" sz="1900" kern="1200"/>
        </a:p>
        <a:p>
          <a:pPr marL="171450" lvl="1" indent="-171450" algn="l" defTabSz="844550">
            <a:lnSpc>
              <a:spcPct val="90000"/>
            </a:lnSpc>
            <a:spcBef>
              <a:spcPct val="0"/>
            </a:spcBef>
            <a:spcAft>
              <a:spcPct val="20000"/>
            </a:spcAft>
            <a:buChar char="•"/>
          </a:pPr>
          <a:r>
            <a:rPr lang="en-GB" sz="1900" kern="1200"/>
            <a:t>Constant review of changes made due to Covid restrictions limits gaps in services beyond which is unavoidable </a:t>
          </a:r>
          <a:endParaRPr lang="en-US" sz="1900" kern="1200"/>
        </a:p>
      </dsp:txBody>
      <dsp:txXfrm>
        <a:off x="0" y="580459"/>
        <a:ext cx="6666833" cy="4868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97B44-C26B-6146-AC1B-0862091502D6}">
      <dsp:nvSpPr>
        <dsp:cNvPr id="0" name=""/>
        <dsp:cNvSpPr/>
      </dsp:nvSpPr>
      <dsp:spPr>
        <a:xfrm>
          <a:off x="0" y="34051"/>
          <a:ext cx="626364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b="1" kern="1200"/>
            <a:t>Learning from strong practice </a:t>
          </a:r>
          <a:endParaRPr lang="en-US" sz="3300" kern="1200"/>
        </a:p>
      </dsp:txBody>
      <dsp:txXfrm>
        <a:off x="38638" y="72689"/>
        <a:ext cx="6186364" cy="714229"/>
      </dsp:txXfrm>
    </dsp:sp>
    <dsp:sp modelId="{23A607A1-2ED4-CF41-A453-23110CD387D9}">
      <dsp:nvSpPr>
        <dsp:cNvPr id="0" name=""/>
        <dsp:cNvSpPr/>
      </dsp:nvSpPr>
      <dsp:spPr>
        <a:xfrm>
          <a:off x="0" y="825556"/>
          <a:ext cx="6263640" cy="46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GB" sz="2600" kern="1200"/>
            <a:t>Recognition of a person who is an adult being sexually exploited ensures appropriate risk management plans, multiagency working and use of safeguarding systems</a:t>
          </a:r>
          <a:endParaRPr lang="en-US" sz="2600" kern="1200"/>
        </a:p>
        <a:p>
          <a:pPr marL="228600" lvl="1" indent="-228600" algn="l" defTabSz="1155700">
            <a:lnSpc>
              <a:spcPct val="90000"/>
            </a:lnSpc>
            <a:spcBef>
              <a:spcPct val="0"/>
            </a:spcBef>
            <a:spcAft>
              <a:spcPct val="20000"/>
            </a:spcAft>
            <a:buChar char="•"/>
          </a:pPr>
          <a:r>
            <a:rPr lang="en-GB" sz="2600" kern="1200"/>
            <a:t>Recognition that a person is being exploited despite apparently having consented is important.</a:t>
          </a:r>
          <a:endParaRPr lang="en-US" sz="2600" kern="1200"/>
        </a:p>
        <a:p>
          <a:pPr marL="228600" lvl="1" indent="-228600" algn="l" defTabSz="1155700">
            <a:lnSpc>
              <a:spcPct val="90000"/>
            </a:lnSpc>
            <a:spcBef>
              <a:spcPct val="0"/>
            </a:spcBef>
            <a:spcAft>
              <a:spcPct val="20000"/>
            </a:spcAft>
            <a:buChar char="•"/>
          </a:pPr>
          <a:r>
            <a:rPr lang="en-GB" sz="2600" kern="1200"/>
            <a:t>Understanding of the use that substance misuse has in the ongoing exploitation of  person allows for deeper understanding of the coercion and control in ASE.</a:t>
          </a:r>
          <a:endParaRPr lang="en-US" sz="2600" kern="1200"/>
        </a:p>
      </dsp:txBody>
      <dsp:txXfrm>
        <a:off x="0" y="825556"/>
        <a:ext cx="6263640" cy="4645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9904C-D905-8849-8E83-813B9AFA5F10}">
      <dsp:nvSpPr>
        <dsp:cNvPr id="0" name=""/>
        <dsp:cNvSpPr/>
      </dsp:nvSpPr>
      <dsp:spPr>
        <a:xfrm>
          <a:off x="0" y="87511"/>
          <a:ext cx="6263640"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dirty="0"/>
            <a:t>Learning from strong practice </a:t>
          </a:r>
          <a:endParaRPr lang="en-US" sz="3700" kern="1200" dirty="0"/>
        </a:p>
      </dsp:txBody>
      <dsp:txXfrm>
        <a:off x="43321" y="130832"/>
        <a:ext cx="6176998" cy="800803"/>
      </dsp:txXfrm>
    </dsp:sp>
    <dsp:sp modelId="{BFF5CEF2-F6FF-0D44-B66F-37687E5755E2}">
      <dsp:nvSpPr>
        <dsp:cNvPr id="0" name=""/>
        <dsp:cNvSpPr/>
      </dsp:nvSpPr>
      <dsp:spPr>
        <a:xfrm>
          <a:off x="0" y="974956"/>
          <a:ext cx="6263640" cy="444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dirty="0"/>
            <a:t>Building of good relationships benefits victims of trauma.</a:t>
          </a:r>
          <a:endParaRPr lang="en-US" sz="2900" kern="1200" dirty="0"/>
        </a:p>
        <a:p>
          <a:pPr marL="285750" lvl="1" indent="-285750" algn="l" defTabSz="1289050">
            <a:lnSpc>
              <a:spcPct val="90000"/>
            </a:lnSpc>
            <a:spcBef>
              <a:spcPct val="0"/>
            </a:spcBef>
            <a:spcAft>
              <a:spcPct val="20000"/>
            </a:spcAft>
            <a:buChar char="•"/>
          </a:pPr>
          <a:r>
            <a:rPr lang="en-GB" sz="2900" kern="1200"/>
            <a:t>Good relationships with victims can lead to disclosures and ability to start to address trauma.</a:t>
          </a:r>
          <a:endParaRPr lang="en-US" sz="2900" kern="1200"/>
        </a:p>
        <a:p>
          <a:pPr marL="285750" lvl="1" indent="-285750" algn="l" defTabSz="1289050">
            <a:lnSpc>
              <a:spcPct val="90000"/>
            </a:lnSpc>
            <a:spcBef>
              <a:spcPct val="0"/>
            </a:spcBef>
            <a:spcAft>
              <a:spcPct val="20000"/>
            </a:spcAft>
            <a:buChar char="•"/>
          </a:pPr>
          <a:r>
            <a:rPr lang="en-GB" sz="2900" kern="1200"/>
            <a:t>Good TIC will support victims to engage with services.</a:t>
          </a:r>
          <a:endParaRPr lang="en-US" sz="2900" kern="1200"/>
        </a:p>
        <a:p>
          <a:pPr marL="285750" lvl="1" indent="-285750" algn="l" defTabSz="1289050">
            <a:lnSpc>
              <a:spcPct val="90000"/>
            </a:lnSpc>
            <a:spcBef>
              <a:spcPct val="0"/>
            </a:spcBef>
            <a:spcAft>
              <a:spcPct val="20000"/>
            </a:spcAft>
            <a:buChar char="•"/>
          </a:pPr>
          <a:r>
            <a:rPr lang="en-GB" sz="2900" kern="1200"/>
            <a:t>Services that are able to be flexible offer better options to victims of trauma.</a:t>
          </a:r>
          <a:endParaRPr lang="en-US" sz="2900" kern="1200"/>
        </a:p>
      </dsp:txBody>
      <dsp:txXfrm>
        <a:off x="0" y="974956"/>
        <a:ext cx="6263640" cy="4442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B14E3-3DC4-904D-A903-E956490083F7}">
      <dsp:nvSpPr>
        <dsp:cNvPr id="0" name=""/>
        <dsp:cNvSpPr/>
      </dsp:nvSpPr>
      <dsp:spPr>
        <a:xfrm>
          <a:off x="0" y="164101"/>
          <a:ext cx="6263640"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Learning from strong practice </a:t>
          </a:r>
          <a:endParaRPr lang="en-US" sz="3700" kern="1200"/>
        </a:p>
      </dsp:txBody>
      <dsp:txXfrm>
        <a:off x="43321" y="207422"/>
        <a:ext cx="6176998" cy="800803"/>
      </dsp:txXfrm>
    </dsp:sp>
    <dsp:sp modelId="{ED0421DF-7904-664D-BD0A-4F0707933412}">
      <dsp:nvSpPr>
        <dsp:cNvPr id="0" name=""/>
        <dsp:cNvSpPr/>
      </dsp:nvSpPr>
      <dsp:spPr>
        <a:xfrm>
          <a:off x="0" y="1051546"/>
          <a:ext cx="6263640" cy="42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a:t>Peer support is a very effective way of checking out how other close colleagues (single and multi-agency) are feeling.</a:t>
          </a:r>
          <a:endParaRPr lang="en-US" sz="2900" kern="1200"/>
        </a:p>
        <a:p>
          <a:pPr marL="285750" lvl="1" indent="-285750" algn="l" defTabSz="1289050">
            <a:lnSpc>
              <a:spcPct val="90000"/>
            </a:lnSpc>
            <a:spcBef>
              <a:spcPct val="0"/>
            </a:spcBef>
            <a:spcAft>
              <a:spcPct val="20000"/>
            </a:spcAft>
            <a:buChar char="•"/>
          </a:pPr>
          <a:r>
            <a:rPr lang="en-GB" sz="2900" kern="1200"/>
            <a:t>Bringing all professionals together following a tragic event can help to identify those that need further support whilst recognising the trauma that all working with an individual will feel.</a:t>
          </a:r>
          <a:endParaRPr lang="en-US" sz="2900" kern="1200"/>
        </a:p>
      </dsp:txBody>
      <dsp:txXfrm>
        <a:off x="0" y="1051546"/>
        <a:ext cx="6263640" cy="4289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92C8-07B3-6F4D-8C5F-D0A83CAC5BB2}">
      <dsp:nvSpPr>
        <dsp:cNvPr id="0" name=""/>
        <dsp:cNvSpPr/>
      </dsp:nvSpPr>
      <dsp:spPr>
        <a:xfrm>
          <a:off x="915098" y="779066"/>
          <a:ext cx="727810"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E2013-2EE0-4F4C-B4DA-E6D7720C8C12}">
      <dsp:nvSpPr>
        <dsp:cNvPr id="0" name=""/>
        <dsp:cNvSpPr/>
      </dsp:nvSpPr>
      <dsp:spPr>
        <a:xfrm>
          <a:off x="1686578" y="717966"/>
          <a:ext cx="83698" cy="157206"/>
        </a:xfrm>
        <a:prstGeom prst="chevron">
          <a:avLst>
            <a:gd name="adj" fmla="val 90000"/>
          </a:avLst>
        </a:prstGeom>
        <a:solidFill>
          <a:schemeClr val="accent2">
            <a:tint val="40000"/>
            <a:alpha val="90000"/>
            <a:hueOff val="37066"/>
            <a:satOff val="965"/>
            <a:lumOff val="58"/>
            <a:alphaOff val="0"/>
          </a:schemeClr>
        </a:solidFill>
        <a:ln w="12700" cap="flat" cmpd="sng" algn="ctr">
          <a:solidFill>
            <a:schemeClr val="accent2">
              <a:tint val="40000"/>
              <a:alpha val="90000"/>
              <a:hueOff val="37066"/>
              <a:satOff val="965"/>
              <a:lumOff val="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CB830-2DE9-ED4B-A595-ED7F48CBD689}">
      <dsp:nvSpPr>
        <dsp:cNvPr id="0" name=""/>
        <dsp:cNvSpPr/>
      </dsp:nvSpPr>
      <dsp:spPr>
        <a:xfrm>
          <a:off x="470236" y="425216"/>
          <a:ext cx="707772" cy="7077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6" tIns="27466" rIns="27466" bIns="27466"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73887" y="528867"/>
        <a:ext cx="500470" cy="500470"/>
      </dsp:txXfrm>
    </dsp:sp>
    <dsp:sp modelId="{691475E6-E1E1-8E48-8E0E-F617522160D3}">
      <dsp:nvSpPr>
        <dsp:cNvPr id="0" name=""/>
        <dsp:cNvSpPr/>
      </dsp:nvSpPr>
      <dsp:spPr>
        <a:xfrm>
          <a:off x="5335" y="1298588"/>
          <a:ext cx="1637573" cy="1965600"/>
        </a:xfrm>
        <a:prstGeom prst="upArrowCallout">
          <a:avLst>
            <a:gd name="adj1" fmla="val 50000"/>
            <a:gd name="adj2" fmla="val 20000"/>
            <a:gd name="adj3" fmla="val 20000"/>
            <a:gd name="adj4" fmla="val 100000"/>
          </a:avLst>
        </a:prstGeom>
        <a:solidFill>
          <a:schemeClr val="accent2">
            <a:tint val="40000"/>
            <a:alpha val="90000"/>
            <a:hueOff val="74132"/>
            <a:satOff val="1930"/>
            <a:lumOff val="116"/>
            <a:alphaOff val="0"/>
          </a:schemeClr>
        </a:solidFill>
        <a:ln w="12700" cap="flat" cmpd="sng" algn="ctr">
          <a:solidFill>
            <a:schemeClr val="accent2">
              <a:tint val="40000"/>
              <a:alpha val="90000"/>
              <a:hueOff val="74132"/>
              <a:satOff val="1930"/>
              <a:lumOff val="1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174" tIns="165100" rIns="129174" bIns="165100" numCol="1" spcCol="1270" anchor="t" anchorCtr="0">
          <a:noAutofit/>
        </a:bodyPr>
        <a:lstStyle/>
        <a:p>
          <a:pPr marL="0" lvl="0" indent="0" algn="l" defTabSz="800100">
            <a:lnSpc>
              <a:spcPct val="90000"/>
            </a:lnSpc>
            <a:spcBef>
              <a:spcPct val="0"/>
            </a:spcBef>
            <a:spcAft>
              <a:spcPct val="35000"/>
            </a:spcAft>
            <a:buNone/>
          </a:pPr>
          <a:r>
            <a:rPr lang="en-GB" sz="1800" kern="1200" dirty="0"/>
            <a:t>Read the briefing</a:t>
          </a:r>
          <a:endParaRPr lang="en-US" sz="1800" kern="1200" dirty="0"/>
        </a:p>
      </dsp:txBody>
      <dsp:txXfrm>
        <a:off x="5335" y="1626103"/>
        <a:ext cx="1637573" cy="1638085"/>
      </dsp:txXfrm>
    </dsp:sp>
    <dsp:sp modelId="{D2DFF8F3-C5E6-1647-974B-26B5DC995E41}">
      <dsp:nvSpPr>
        <dsp:cNvPr id="0" name=""/>
        <dsp:cNvSpPr/>
      </dsp:nvSpPr>
      <dsp:spPr>
        <a:xfrm>
          <a:off x="1824862" y="779066"/>
          <a:ext cx="1637573" cy="72"/>
        </a:xfrm>
        <a:prstGeom prst="rect">
          <a:avLst/>
        </a:prstGeom>
        <a:solidFill>
          <a:schemeClr val="accent2">
            <a:tint val="40000"/>
            <a:alpha val="90000"/>
            <a:hueOff val="111197"/>
            <a:satOff val="2894"/>
            <a:lumOff val="175"/>
            <a:alphaOff val="0"/>
          </a:schemeClr>
        </a:solidFill>
        <a:ln w="12700" cap="flat" cmpd="sng" algn="ctr">
          <a:solidFill>
            <a:schemeClr val="accent2">
              <a:tint val="40000"/>
              <a:alpha val="90000"/>
              <a:hueOff val="111197"/>
              <a:satOff val="2894"/>
              <a:lumOff val="1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988643-3684-8742-9C84-A8DC2D13AA4E}">
      <dsp:nvSpPr>
        <dsp:cNvPr id="0" name=""/>
        <dsp:cNvSpPr/>
      </dsp:nvSpPr>
      <dsp:spPr>
        <a:xfrm>
          <a:off x="3506104" y="717966"/>
          <a:ext cx="83698" cy="157207"/>
        </a:xfrm>
        <a:prstGeom prst="chevron">
          <a:avLst>
            <a:gd name="adj" fmla="val 90000"/>
          </a:avLst>
        </a:prstGeom>
        <a:solidFill>
          <a:schemeClr val="accent2">
            <a:tint val="40000"/>
            <a:alpha val="90000"/>
            <a:hueOff val="148263"/>
            <a:satOff val="3859"/>
            <a:lumOff val="233"/>
            <a:alphaOff val="0"/>
          </a:schemeClr>
        </a:solidFill>
        <a:ln w="12700" cap="flat" cmpd="sng" algn="ctr">
          <a:solidFill>
            <a:schemeClr val="accent2">
              <a:tint val="40000"/>
              <a:alpha val="90000"/>
              <a:hueOff val="148263"/>
              <a:satOff val="3859"/>
              <a:lumOff val="2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C9673B-9A2A-9F44-B993-50ADBFB811FC}">
      <dsp:nvSpPr>
        <dsp:cNvPr id="0" name=""/>
        <dsp:cNvSpPr/>
      </dsp:nvSpPr>
      <dsp:spPr>
        <a:xfrm>
          <a:off x="2289762" y="425216"/>
          <a:ext cx="707772" cy="707772"/>
        </a:xfrm>
        <a:prstGeom prst="ellipse">
          <a:avLst/>
        </a:prstGeom>
        <a:solidFill>
          <a:schemeClr val="accent2">
            <a:hueOff val="113664"/>
            <a:satOff val="2229"/>
            <a:lumOff val="549"/>
            <a:alphaOff val="0"/>
          </a:schemeClr>
        </a:solidFill>
        <a:ln w="12700" cap="flat" cmpd="sng" algn="ctr">
          <a:solidFill>
            <a:schemeClr val="accent2">
              <a:hueOff val="113664"/>
              <a:satOff val="2229"/>
              <a:lumOff val="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6" tIns="27466" rIns="27466" bIns="27466"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393413" y="528867"/>
        <a:ext cx="500470" cy="500470"/>
      </dsp:txXfrm>
    </dsp:sp>
    <dsp:sp modelId="{3C5EC26F-1CA2-A642-B911-48F1EA5A7618}">
      <dsp:nvSpPr>
        <dsp:cNvPr id="0" name=""/>
        <dsp:cNvSpPr/>
      </dsp:nvSpPr>
      <dsp:spPr>
        <a:xfrm>
          <a:off x="1824862" y="1298588"/>
          <a:ext cx="1637573" cy="1965600"/>
        </a:xfrm>
        <a:prstGeom prst="upArrowCallout">
          <a:avLst>
            <a:gd name="adj1" fmla="val 50000"/>
            <a:gd name="adj2" fmla="val 20000"/>
            <a:gd name="adj3" fmla="val 20000"/>
            <a:gd name="adj4" fmla="val 100000"/>
          </a:avLst>
        </a:prstGeom>
        <a:solidFill>
          <a:schemeClr val="accent2">
            <a:tint val="40000"/>
            <a:alpha val="90000"/>
            <a:hueOff val="185329"/>
            <a:satOff val="4824"/>
            <a:lumOff val="291"/>
            <a:alphaOff val="0"/>
          </a:schemeClr>
        </a:solidFill>
        <a:ln w="12700" cap="flat" cmpd="sng" algn="ctr">
          <a:solidFill>
            <a:schemeClr val="accent2">
              <a:tint val="40000"/>
              <a:alpha val="90000"/>
              <a:hueOff val="185329"/>
              <a:satOff val="4824"/>
              <a:lumOff val="2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174" tIns="165100" rIns="129174" bIns="165100" numCol="1" spcCol="1270" anchor="t" anchorCtr="0">
          <a:noAutofit/>
        </a:bodyPr>
        <a:lstStyle/>
        <a:p>
          <a:pPr marL="0" lvl="0" indent="0" algn="l" defTabSz="711200">
            <a:lnSpc>
              <a:spcPct val="90000"/>
            </a:lnSpc>
            <a:spcBef>
              <a:spcPct val="0"/>
            </a:spcBef>
            <a:spcAft>
              <a:spcPct val="35000"/>
            </a:spcAft>
            <a:buNone/>
          </a:pPr>
          <a:r>
            <a:rPr lang="en-GB" sz="1600" kern="1200" dirty="0"/>
            <a:t>Read the full review as required</a:t>
          </a:r>
          <a:endParaRPr lang="en-US" sz="1600" kern="1200" dirty="0"/>
        </a:p>
      </dsp:txBody>
      <dsp:txXfrm>
        <a:off x="1824862" y="1626103"/>
        <a:ext cx="1637573" cy="1638085"/>
      </dsp:txXfrm>
    </dsp:sp>
    <dsp:sp modelId="{A771934E-C911-ED44-9946-F12094C88565}">
      <dsp:nvSpPr>
        <dsp:cNvPr id="0" name=""/>
        <dsp:cNvSpPr/>
      </dsp:nvSpPr>
      <dsp:spPr>
        <a:xfrm>
          <a:off x="3644388" y="779066"/>
          <a:ext cx="1637573" cy="72"/>
        </a:xfrm>
        <a:prstGeom prst="rect">
          <a:avLst/>
        </a:prstGeom>
        <a:solidFill>
          <a:schemeClr val="accent2">
            <a:tint val="40000"/>
            <a:alpha val="90000"/>
            <a:hueOff val="222395"/>
            <a:satOff val="5789"/>
            <a:lumOff val="349"/>
            <a:alphaOff val="0"/>
          </a:schemeClr>
        </a:solidFill>
        <a:ln w="12700" cap="flat" cmpd="sng" algn="ctr">
          <a:solidFill>
            <a:schemeClr val="accent2">
              <a:tint val="40000"/>
              <a:alpha val="90000"/>
              <a:hueOff val="222395"/>
              <a:satOff val="5789"/>
              <a:lumOff val="3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1EE5AA-D9D4-324E-8A7F-ECB62E065F76}">
      <dsp:nvSpPr>
        <dsp:cNvPr id="0" name=""/>
        <dsp:cNvSpPr/>
      </dsp:nvSpPr>
      <dsp:spPr>
        <a:xfrm>
          <a:off x="5325630" y="717966"/>
          <a:ext cx="83698" cy="157207"/>
        </a:xfrm>
        <a:prstGeom prst="chevron">
          <a:avLst>
            <a:gd name="adj" fmla="val 90000"/>
          </a:avLst>
        </a:prstGeom>
        <a:solidFill>
          <a:schemeClr val="accent2">
            <a:tint val="40000"/>
            <a:alpha val="90000"/>
            <a:hueOff val="259461"/>
            <a:satOff val="6754"/>
            <a:lumOff val="408"/>
            <a:alphaOff val="0"/>
          </a:schemeClr>
        </a:solidFill>
        <a:ln w="12700" cap="flat" cmpd="sng" algn="ctr">
          <a:solidFill>
            <a:schemeClr val="accent2">
              <a:tint val="40000"/>
              <a:alpha val="90000"/>
              <a:hueOff val="259461"/>
              <a:satOff val="6754"/>
              <a:lumOff val="4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B330DD-D580-EE4B-8214-94106FC14B58}">
      <dsp:nvSpPr>
        <dsp:cNvPr id="0" name=""/>
        <dsp:cNvSpPr/>
      </dsp:nvSpPr>
      <dsp:spPr>
        <a:xfrm>
          <a:off x="4109288" y="425216"/>
          <a:ext cx="707772" cy="707772"/>
        </a:xfrm>
        <a:prstGeom prst="ellipse">
          <a:avLst/>
        </a:prstGeom>
        <a:solidFill>
          <a:schemeClr val="accent2">
            <a:hueOff val="227328"/>
            <a:satOff val="4457"/>
            <a:lumOff val="1098"/>
            <a:alphaOff val="0"/>
          </a:schemeClr>
        </a:solidFill>
        <a:ln w="12700" cap="flat" cmpd="sng" algn="ctr">
          <a:solidFill>
            <a:schemeClr val="accent2">
              <a:hueOff val="227328"/>
              <a:satOff val="4457"/>
              <a:lumOff val="1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6" tIns="27466" rIns="27466" bIns="27466"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4212939" y="528867"/>
        <a:ext cx="500470" cy="500470"/>
      </dsp:txXfrm>
    </dsp:sp>
    <dsp:sp modelId="{0791DC2D-9DDF-B04C-91B3-2734663CE4B4}">
      <dsp:nvSpPr>
        <dsp:cNvPr id="0" name=""/>
        <dsp:cNvSpPr/>
      </dsp:nvSpPr>
      <dsp:spPr>
        <a:xfrm>
          <a:off x="3644388" y="1298588"/>
          <a:ext cx="1637573" cy="1965600"/>
        </a:xfrm>
        <a:prstGeom prst="upArrowCallout">
          <a:avLst>
            <a:gd name="adj1" fmla="val 50000"/>
            <a:gd name="adj2" fmla="val 20000"/>
            <a:gd name="adj3" fmla="val 20000"/>
            <a:gd name="adj4" fmla="val 100000"/>
          </a:avLst>
        </a:prstGeom>
        <a:solidFill>
          <a:schemeClr val="accent2">
            <a:tint val="40000"/>
            <a:alpha val="90000"/>
            <a:hueOff val="296527"/>
            <a:satOff val="7719"/>
            <a:lumOff val="466"/>
            <a:alphaOff val="0"/>
          </a:schemeClr>
        </a:solidFill>
        <a:ln w="12700" cap="flat" cmpd="sng" algn="ctr">
          <a:solidFill>
            <a:schemeClr val="accent2">
              <a:tint val="40000"/>
              <a:alpha val="90000"/>
              <a:hueOff val="296527"/>
              <a:satOff val="7719"/>
              <a:lumOff val="4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174" tIns="165100" rIns="129174" bIns="165100" numCol="1" spcCol="1270" anchor="t" anchorCtr="0">
          <a:noAutofit/>
        </a:bodyPr>
        <a:lstStyle/>
        <a:p>
          <a:pPr marL="0" lvl="0" indent="0" algn="l" defTabSz="711200">
            <a:lnSpc>
              <a:spcPct val="90000"/>
            </a:lnSpc>
            <a:spcBef>
              <a:spcPct val="0"/>
            </a:spcBef>
            <a:spcAft>
              <a:spcPct val="35000"/>
            </a:spcAft>
            <a:buNone/>
          </a:pPr>
          <a:r>
            <a:rPr lang="en-GB" sz="1600" kern="1200" dirty="0"/>
            <a:t>Discuss in </a:t>
          </a:r>
          <a:r>
            <a:rPr lang="en-GB" sz="1600" kern="1200"/>
            <a:t>supervision/ team </a:t>
          </a:r>
          <a:r>
            <a:rPr lang="en-GB" sz="1600" kern="1200" dirty="0"/>
            <a:t>meetings</a:t>
          </a:r>
          <a:endParaRPr lang="en-US" sz="1600" kern="1200" dirty="0"/>
        </a:p>
      </dsp:txBody>
      <dsp:txXfrm>
        <a:off x="3644388" y="1626103"/>
        <a:ext cx="1637573" cy="1638085"/>
      </dsp:txXfrm>
    </dsp:sp>
    <dsp:sp modelId="{500A13C4-5985-7D44-9F3F-02D9E2740602}">
      <dsp:nvSpPr>
        <dsp:cNvPr id="0" name=""/>
        <dsp:cNvSpPr/>
      </dsp:nvSpPr>
      <dsp:spPr>
        <a:xfrm>
          <a:off x="5463914" y="779066"/>
          <a:ext cx="1637573" cy="72"/>
        </a:xfrm>
        <a:prstGeom prst="rect">
          <a:avLst/>
        </a:prstGeom>
        <a:solidFill>
          <a:schemeClr val="accent2">
            <a:tint val="40000"/>
            <a:alpha val="90000"/>
            <a:hueOff val="333592"/>
            <a:satOff val="8683"/>
            <a:lumOff val="524"/>
            <a:alphaOff val="0"/>
          </a:schemeClr>
        </a:solidFill>
        <a:ln w="12700" cap="flat" cmpd="sng" algn="ctr">
          <a:solidFill>
            <a:schemeClr val="accent2">
              <a:tint val="40000"/>
              <a:alpha val="90000"/>
              <a:hueOff val="333592"/>
              <a:satOff val="8683"/>
              <a:lumOff val="5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A17B65-1697-4F48-B5C3-38DD0C4AD0DB}">
      <dsp:nvSpPr>
        <dsp:cNvPr id="0" name=""/>
        <dsp:cNvSpPr/>
      </dsp:nvSpPr>
      <dsp:spPr>
        <a:xfrm>
          <a:off x="7145156" y="717966"/>
          <a:ext cx="83698" cy="157207"/>
        </a:xfrm>
        <a:prstGeom prst="chevron">
          <a:avLst>
            <a:gd name="adj" fmla="val 90000"/>
          </a:avLst>
        </a:prstGeom>
        <a:solidFill>
          <a:schemeClr val="accent2">
            <a:tint val="40000"/>
            <a:alpha val="90000"/>
            <a:hueOff val="370658"/>
            <a:satOff val="9648"/>
            <a:lumOff val="582"/>
            <a:alphaOff val="0"/>
          </a:schemeClr>
        </a:solidFill>
        <a:ln w="12700" cap="flat" cmpd="sng" algn="ctr">
          <a:solidFill>
            <a:schemeClr val="accent2">
              <a:tint val="40000"/>
              <a:alpha val="90000"/>
              <a:hueOff val="370658"/>
              <a:satOff val="9648"/>
              <a:lumOff val="5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253907-BDAF-BF44-BB82-8F9FCE7A9C0E}">
      <dsp:nvSpPr>
        <dsp:cNvPr id="0" name=""/>
        <dsp:cNvSpPr/>
      </dsp:nvSpPr>
      <dsp:spPr>
        <a:xfrm>
          <a:off x="5928815" y="425216"/>
          <a:ext cx="707772" cy="707772"/>
        </a:xfrm>
        <a:prstGeom prst="ellipse">
          <a:avLst/>
        </a:prstGeom>
        <a:solidFill>
          <a:schemeClr val="accent2">
            <a:hueOff val="340992"/>
            <a:satOff val="6686"/>
            <a:lumOff val="1646"/>
            <a:alphaOff val="0"/>
          </a:schemeClr>
        </a:solidFill>
        <a:ln w="12700" cap="flat" cmpd="sng" algn="ctr">
          <a:solidFill>
            <a:schemeClr val="accent2">
              <a:hueOff val="340992"/>
              <a:satOff val="6686"/>
              <a:lumOff val="1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6" tIns="27466" rIns="27466" bIns="27466"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6032466" y="528867"/>
        <a:ext cx="500470" cy="500470"/>
      </dsp:txXfrm>
    </dsp:sp>
    <dsp:sp modelId="{A1BCE438-4FC0-6043-A3A2-63FA43EA390D}">
      <dsp:nvSpPr>
        <dsp:cNvPr id="0" name=""/>
        <dsp:cNvSpPr/>
      </dsp:nvSpPr>
      <dsp:spPr>
        <a:xfrm>
          <a:off x="5463914" y="1298588"/>
          <a:ext cx="1637573" cy="1965600"/>
        </a:xfrm>
        <a:prstGeom prst="upArrowCallout">
          <a:avLst>
            <a:gd name="adj1" fmla="val 50000"/>
            <a:gd name="adj2" fmla="val 20000"/>
            <a:gd name="adj3" fmla="val 20000"/>
            <a:gd name="adj4" fmla="val 100000"/>
          </a:avLst>
        </a:prstGeom>
        <a:solidFill>
          <a:schemeClr val="accent2">
            <a:tint val="40000"/>
            <a:alpha val="90000"/>
            <a:hueOff val="407724"/>
            <a:satOff val="10613"/>
            <a:lumOff val="641"/>
            <a:alphaOff val="0"/>
          </a:schemeClr>
        </a:solidFill>
        <a:ln w="12700" cap="flat" cmpd="sng" algn="ctr">
          <a:solidFill>
            <a:schemeClr val="accent2">
              <a:tint val="40000"/>
              <a:alpha val="90000"/>
              <a:hueOff val="407724"/>
              <a:satOff val="10613"/>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174" tIns="165100" rIns="129174" bIns="165100" numCol="1" spcCol="1270" anchor="t" anchorCtr="0">
          <a:noAutofit/>
        </a:bodyPr>
        <a:lstStyle/>
        <a:p>
          <a:pPr marL="0" lvl="0" indent="0" algn="l" defTabSz="800100">
            <a:lnSpc>
              <a:spcPct val="90000"/>
            </a:lnSpc>
            <a:spcBef>
              <a:spcPct val="0"/>
            </a:spcBef>
            <a:spcAft>
              <a:spcPct val="35000"/>
            </a:spcAft>
            <a:buNone/>
          </a:pPr>
          <a:r>
            <a:rPr lang="en-GB" sz="1800" kern="1200"/>
            <a:t>Challenge yourself</a:t>
          </a:r>
          <a:endParaRPr lang="en-US" sz="1800" kern="1200"/>
        </a:p>
      </dsp:txBody>
      <dsp:txXfrm>
        <a:off x="5463914" y="1626103"/>
        <a:ext cx="1637573" cy="1638085"/>
      </dsp:txXfrm>
    </dsp:sp>
    <dsp:sp modelId="{76DE5B6B-A4FD-8A42-A778-6BC59CFC74BA}">
      <dsp:nvSpPr>
        <dsp:cNvPr id="0" name=""/>
        <dsp:cNvSpPr/>
      </dsp:nvSpPr>
      <dsp:spPr>
        <a:xfrm>
          <a:off x="7283440" y="779066"/>
          <a:ext cx="1637573" cy="72"/>
        </a:xfrm>
        <a:prstGeom prst="rect">
          <a:avLst/>
        </a:prstGeom>
        <a:solidFill>
          <a:schemeClr val="accent2">
            <a:tint val="40000"/>
            <a:alpha val="90000"/>
            <a:hueOff val="444790"/>
            <a:satOff val="11578"/>
            <a:lumOff val="699"/>
            <a:alphaOff val="0"/>
          </a:schemeClr>
        </a:solidFill>
        <a:ln w="12700" cap="flat" cmpd="sng" algn="ctr">
          <a:solidFill>
            <a:schemeClr val="accent2">
              <a:tint val="40000"/>
              <a:alpha val="90000"/>
              <a:hueOff val="444790"/>
              <a:satOff val="11578"/>
              <a:lumOff val="6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139327-C632-6F47-A2CE-03268C62F980}">
      <dsp:nvSpPr>
        <dsp:cNvPr id="0" name=""/>
        <dsp:cNvSpPr/>
      </dsp:nvSpPr>
      <dsp:spPr>
        <a:xfrm>
          <a:off x="8964682" y="717966"/>
          <a:ext cx="83698" cy="157207"/>
        </a:xfrm>
        <a:prstGeom prst="chevron">
          <a:avLst>
            <a:gd name="adj" fmla="val 90000"/>
          </a:avLst>
        </a:prstGeom>
        <a:solidFill>
          <a:schemeClr val="accent2">
            <a:tint val="40000"/>
            <a:alpha val="90000"/>
            <a:hueOff val="481856"/>
            <a:satOff val="12543"/>
            <a:lumOff val="757"/>
            <a:alphaOff val="0"/>
          </a:schemeClr>
        </a:solidFill>
        <a:ln w="12700" cap="flat" cmpd="sng" algn="ctr">
          <a:solidFill>
            <a:schemeClr val="accent2">
              <a:tint val="40000"/>
              <a:alpha val="90000"/>
              <a:hueOff val="481856"/>
              <a:satOff val="12543"/>
              <a:lumOff val="7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9EFF0-29F2-B44E-B263-EE3AA3DD8680}">
      <dsp:nvSpPr>
        <dsp:cNvPr id="0" name=""/>
        <dsp:cNvSpPr/>
      </dsp:nvSpPr>
      <dsp:spPr>
        <a:xfrm>
          <a:off x="7748341" y="425216"/>
          <a:ext cx="707772" cy="707772"/>
        </a:xfrm>
        <a:prstGeom prst="ellipse">
          <a:avLst/>
        </a:prstGeom>
        <a:solidFill>
          <a:schemeClr val="accent2">
            <a:hueOff val="454656"/>
            <a:satOff val="8914"/>
            <a:lumOff val="2195"/>
            <a:alphaOff val="0"/>
          </a:schemeClr>
        </a:solidFill>
        <a:ln w="12700" cap="flat" cmpd="sng" algn="ctr">
          <a:solidFill>
            <a:schemeClr val="accent2">
              <a:hueOff val="454656"/>
              <a:satOff val="8914"/>
              <a:lumOff val="21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6" tIns="27466" rIns="27466" bIns="27466" numCol="1" spcCol="1270" anchor="ctr" anchorCtr="0">
          <a:noAutofit/>
        </a:bodyPr>
        <a:lstStyle/>
        <a:p>
          <a:pPr marL="0" lvl="0" indent="0" algn="ctr" defTabSz="1377950">
            <a:lnSpc>
              <a:spcPct val="90000"/>
            </a:lnSpc>
            <a:spcBef>
              <a:spcPct val="0"/>
            </a:spcBef>
            <a:spcAft>
              <a:spcPct val="35000"/>
            </a:spcAft>
            <a:buNone/>
          </a:pPr>
          <a:r>
            <a:rPr lang="en-US" sz="3100" kern="1200"/>
            <a:t>5</a:t>
          </a:r>
        </a:p>
      </dsp:txBody>
      <dsp:txXfrm>
        <a:off x="7851992" y="528867"/>
        <a:ext cx="500470" cy="500470"/>
      </dsp:txXfrm>
    </dsp:sp>
    <dsp:sp modelId="{67598CEF-35DC-E24A-A8AC-4C7C0287AB6D}">
      <dsp:nvSpPr>
        <dsp:cNvPr id="0" name=""/>
        <dsp:cNvSpPr/>
      </dsp:nvSpPr>
      <dsp:spPr>
        <a:xfrm>
          <a:off x="7283440" y="1298588"/>
          <a:ext cx="1637573" cy="1965600"/>
        </a:xfrm>
        <a:prstGeom prst="upArrowCallout">
          <a:avLst>
            <a:gd name="adj1" fmla="val 50000"/>
            <a:gd name="adj2" fmla="val 20000"/>
            <a:gd name="adj3" fmla="val 20000"/>
            <a:gd name="adj4" fmla="val 100000"/>
          </a:avLst>
        </a:prstGeom>
        <a:solidFill>
          <a:schemeClr val="accent2">
            <a:tint val="40000"/>
            <a:alpha val="90000"/>
            <a:hueOff val="518921"/>
            <a:satOff val="13508"/>
            <a:lumOff val="815"/>
            <a:alphaOff val="0"/>
          </a:schemeClr>
        </a:solidFill>
        <a:ln w="12700" cap="flat" cmpd="sng" algn="ctr">
          <a:solidFill>
            <a:schemeClr val="accent2">
              <a:tint val="40000"/>
              <a:alpha val="90000"/>
              <a:hueOff val="518921"/>
              <a:satOff val="13508"/>
              <a:lumOff val="8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174" tIns="165100" rIns="129174" bIns="165100" numCol="1" spcCol="1270" anchor="t" anchorCtr="0">
          <a:noAutofit/>
        </a:bodyPr>
        <a:lstStyle/>
        <a:p>
          <a:pPr marL="0" lvl="0" indent="0" algn="l" defTabSz="800100">
            <a:lnSpc>
              <a:spcPct val="90000"/>
            </a:lnSpc>
            <a:spcBef>
              <a:spcPct val="0"/>
            </a:spcBef>
            <a:spcAft>
              <a:spcPct val="35000"/>
            </a:spcAft>
            <a:buNone/>
          </a:pPr>
          <a:r>
            <a:rPr lang="en-GB" sz="1800" kern="1200"/>
            <a:t>Use review as a case study</a:t>
          </a:r>
          <a:endParaRPr lang="en-US" sz="1800" kern="1200"/>
        </a:p>
      </dsp:txBody>
      <dsp:txXfrm>
        <a:off x="7283440" y="1626103"/>
        <a:ext cx="1637573" cy="1638085"/>
      </dsp:txXfrm>
    </dsp:sp>
    <dsp:sp modelId="{36A409C3-B63B-A44E-8BE3-2AE82A71A51C}">
      <dsp:nvSpPr>
        <dsp:cNvPr id="0" name=""/>
        <dsp:cNvSpPr/>
      </dsp:nvSpPr>
      <dsp:spPr>
        <a:xfrm>
          <a:off x="9102966" y="779066"/>
          <a:ext cx="818786" cy="72"/>
        </a:xfrm>
        <a:prstGeom prst="rect">
          <a:avLst/>
        </a:prstGeom>
        <a:solidFill>
          <a:schemeClr val="accent2">
            <a:tint val="40000"/>
            <a:alpha val="90000"/>
            <a:hueOff val="555987"/>
            <a:satOff val="14472"/>
            <a:lumOff val="874"/>
            <a:alphaOff val="0"/>
          </a:schemeClr>
        </a:solidFill>
        <a:ln w="12700" cap="flat" cmpd="sng" algn="ctr">
          <a:solidFill>
            <a:schemeClr val="accent2">
              <a:tint val="40000"/>
              <a:alpha val="90000"/>
              <a:hueOff val="555987"/>
              <a:satOff val="14472"/>
              <a:lumOff val="8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F1FDF-67BA-6748-8832-D8772959F1DD}">
      <dsp:nvSpPr>
        <dsp:cNvPr id="0" name=""/>
        <dsp:cNvSpPr/>
      </dsp:nvSpPr>
      <dsp:spPr>
        <a:xfrm>
          <a:off x="9567867" y="425216"/>
          <a:ext cx="707772" cy="707772"/>
        </a:xfrm>
        <a:prstGeom prst="ellipse">
          <a:avLst/>
        </a:prstGeom>
        <a:solidFill>
          <a:schemeClr val="accent2">
            <a:hueOff val="568320"/>
            <a:satOff val="11143"/>
            <a:lumOff val="2744"/>
            <a:alphaOff val="0"/>
          </a:schemeClr>
        </a:solidFill>
        <a:ln w="12700" cap="flat" cmpd="sng" algn="ctr">
          <a:solidFill>
            <a:schemeClr val="accent2">
              <a:hueOff val="568320"/>
              <a:satOff val="11143"/>
              <a:lumOff val="27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6" tIns="27466" rIns="27466" bIns="27466" numCol="1" spcCol="1270" anchor="ctr" anchorCtr="0">
          <a:noAutofit/>
        </a:bodyPr>
        <a:lstStyle/>
        <a:p>
          <a:pPr marL="0" lvl="0" indent="0" algn="ctr" defTabSz="1377950">
            <a:lnSpc>
              <a:spcPct val="90000"/>
            </a:lnSpc>
            <a:spcBef>
              <a:spcPct val="0"/>
            </a:spcBef>
            <a:spcAft>
              <a:spcPct val="35000"/>
            </a:spcAft>
            <a:buNone/>
          </a:pPr>
          <a:r>
            <a:rPr lang="en-US" sz="3100" kern="1200"/>
            <a:t>6</a:t>
          </a:r>
        </a:p>
      </dsp:txBody>
      <dsp:txXfrm>
        <a:off x="9671518" y="528867"/>
        <a:ext cx="500470" cy="500470"/>
      </dsp:txXfrm>
    </dsp:sp>
    <dsp:sp modelId="{0EC225F8-DAA4-F542-B958-F55BA9571B2D}">
      <dsp:nvSpPr>
        <dsp:cNvPr id="0" name=""/>
        <dsp:cNvSpPr/>
      </dsp:nvSpPr>
      <dsp:spPr>
        <a:xfrm>
          <a:off x="9102966" y="1298588"/>
          <a:ext cx="1637573" cy="1965600"/>
        </a:xfrm>
        <a:prstGeom prst="upArrowCallout">
          <a:avLst>
            <a:gd name="adj1" fmla="val 50000"/>
            <a:gd name="adj2" fmla="val 20000"/>
            <a:gd name="adj3" fmla="val 20000"/>
            <a:gd name="adj4" fmla="val 100000"/>
          </a:avLst>
        </a:prstGeom>
        <a:solidFill>
          <a:schemeClr val="accent2">
            <a:tint val="40000"/>
            <a:alpha val="90000"/>
            <a:hueOff val="630119"/>
            <a:satOff val="16402"/>
            <a:lumOff val="990"/>
            <a:alphaOff val="0"/>
          </a:schemeClr>
        </a:solidFill>
        <a:ln w="12700" cap="flat" cmpd="sng" algn="ctr">
          <a:solidFill>
            <a:schemeClr val="accent2">
              <a:tint val="40000"/>
              <a:alpha val="90000"/>
              <a:hueOff val="630119"/>
              <a:satOff val="16402"/>
              <a:lumOff val="9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174" tIns="165100" rIns="129174" bIns="165100" numCol="1" spcCol="1270" anchor="t" anchorCtr="0">
          <a:noAutofit/>
        </a:bodyPr>
        <a:lstStyle/>
        <a:p>
          <a:pPr marL="0" lvl="0" indent="0" algn="l" defTabSz="800100">
            <a:lnSpc>
              <a:spcPct val="90000"/>
            </a:lnSpc>
            <a:spcBef>
              <a:spcPct val="0"/>
            </a:spcBef>
            <a:spcAft>
              <a:spcPct val="35000"/>
            </a:spcAft>
            <a:buNone/>
          </a:pPr>
          <a:r>
            <a:rPr lang="en-GB" sz="1800" kern="1200"/>
            <a:t>Match themes against current caseload</a:t>
          </a:r>
          <a:endParaRPr lang="en-US" sz="1800" kern="1200"/>
        </a:p>
      </dsp:txBody>
      <dsp:txXfrm>
        <a:off x="9102966" y="1626103"/>
        <a:ext cx="1637573" cy="16380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8F90D-8E36-1247-BA94-33830C99AC8B}"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184F1-4879-A641-870A-E0F34B794F8C}" type="slidenum">
              <a:rPr lang="en-US" smtClean="0"/>
              <a:t>‹#›</a:t>
            </a:fld>
            <a:endParaRPr lang="en-US"/>
          </a:p>
        </p:txBody>
      </p:sp>
    </p:spTree>
    <p:extLst>
      <p:ext uri="{BB962C8B-B14F-4D97-AF65-F5344CB8AC3E}">
        <p14:creationId xmlns:p14="http://schemas.microsoft.com/office/powerpoint/2010/main" val="33442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184F1-4879-A641-870A-E0F34B794F8C}" type="slidenum">
              <a:rPr lang="en-US" smtClean="0"/>
              <a:t>1</a:t>
            </a:fld>
            <a:endParaRPr lang="en-US"/>
          </a:p>
        </p:txBody>
      </p:sp>
    </p:spTree>
    <p:extLst>
      <p:ext uri="{BB962C8B-B14F-4D97-AF65-F5344CB8AC3E}">
        <p14:creationId xmlns:p14="http://schemas.microsoft.com/office/powerpoint/2010/main" val="164106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D184F1-4879-A641-870A-E0F34B794F8C}" type="slidenum">
              <a:rPr lang="en-US" smtClean="0"/>
              <a:t>18</a:t>
            </a:fld>
            <a:endParaRPr lang="en-US"/>
          </a:p>
        </p:txBody>
      </p:sp>
    </p:spTree>
    <p:extLst>
      <p:ext uri="{BB962C8B-B14F-4D97-AF65-F5344CB8AC3E}">
        <p14:creationId xmlns:p14="http://schemas.microsoft.com/office/powerpoint/2010/main" val="926095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137744" y="6277817"/>
            <a:ext cx="2743200" cy="365125"/>
          </a:xfrm>
        </p:spPr>
        <p:txBody>
          <a:bodyPr/>
          <a:lstStyle/>
          <a:p>
            <a:fld id="{DE253993-12BE-3443-8A7A-2523E6C8C67E}"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3100" y="5868698"/>
            <a:ext cx="2209800" cy="818237"/>
          </a:xfrm>
          <a:prstGeom prst="rect">
            <a:avLst/>
          </a:prstGeom>
        </p:spPr>
      </p:pic>
    </p:spTree>
    <p:extLst>
      <p:ext uri="{BB962C8B-B14F-4D97-AF65-F5344CB8AC3E}">
        <p14:creationId xmlns:p14="http://schemas.microsoft.com/office/powerpoint/2010/main" val="10102000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06612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99075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4194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64313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81481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GB"/>
              <a:t>29/11/2015</a:t>
            </a:r>
            <a:endParaRPr lang="en-US"/>
          </a:p>
        </p:txBody>
      </p:sp>
      <p:sp>
        <p:nvSpPr>
          <p:cNvPr id="8" name="Footer Placeholder 7"/>
          <p:cNvSpPr>
            <a:spLocks noGrp="1"/>
          </p:cNvSpPr>
          <p:nvPr>
            <p:ph type="ftr" sz="quarter" idx="11"/>
          </p:nvPr>
        </p:nvSpPr>
        <p:spPr/>
        <p:txBody>
          <a:bodyPr/>
          <a:lstStyle/>
          <a:p>
            <a:r>
              <a:rPr lang="en-US"/>
              <a:t>402k Consultancy Ltd.</a:t>
            </a:r>
          </a:p>
        </p:txBody>
      </p:sp>
      <p:sp>
        <p:nvSpPr>
          <p:cNvPr id="9" name="Slide Number Placeholder 8"/>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0462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GB"/>
              <a:t>29/11/2015</a:t>
            </a:r>
            <a:endParaRPr lang="en-US"/>
          </a:p>
        </p:txBody>
      </p:sp>
      <p:sp>
        <p:nvSpPr>
          <p:cNvPr id="4" name="Footer Placeholder 3"/>
          <p:cNvSpPr>
            <a:spLocks noGrp="1"/>
          </p:cNvSpPr>
          <p:nvPr>
            <p:ph type="ftr" sz="quarter" idx="11"/>
          </p:nvPr>
        </p:nvSpPr>
        <p:spPr/>
        <p:txBody>
          <a:bodyPr/>
          <a:lstStyle/>
          <a:p>
            <a:r>
              <a:rPr lang="en-US"/>
              <a:t>402k Consultancy Ltd.</a:t>
            </a:r>
          </a:p>
        </p:txBody>
      </p:sp>
      <p:sp>
        <p:nvSpPr>
          <p:cNvPr id="5" name="Slide Number Placeholder 4"/>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75268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29/11/2015</a:t>
            </a:r>
            <a:endParaRPr lang="en-US"/>
          </a:p>
        </p:txBody>
      </p:sp>
      <p:sp>
        <p:nvSpPr>
          <p:cNvPr id="3" name="Footer Placeholder 2"/>
          <p:cNvSpPr>
            <a:spLocks noGrp="1"/>
          </p:cNvSpPr>
          <p:nvPr>
            <p:ph type="ftr" sz="quarter" idx="11"/>
          </p:nvPr>
        </p:nvSpPr>
        <p:spPr/>
        <p:txBody>
          <a:bodyPr/>
          <a:lstStyle/>
          <a:p>
            <a:r>
              <a:rPr lang="en-US"/>
              <a:t>402k Consultancy Ltd.</a:t>
            </a:r>
          </a:p>
        </p:txBody>
      </p:sp>
      <p:sp>
        <p:nvSpPr>
          <p:cNvPr id="4" name="Slide Number Placeholder 3"/>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3251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83451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45084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29/11/2015</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402k Consultancy Ltd.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53993-12BE-3443-8A7A-2523E6C8C67E}" type="slidenum">
              <a:rPr lang="en-US" smtClean="0"/>
              <a:t>‹#›</a:t>
            </a:fld>
            <a:endParaRPr lang="en-US"/>
          </a:p>
        </p:txBody>
      </p:sp>
      <p:sp>
        <p:nvSpPr>
          <p:cNvPr id="8" name="TextBox 7">
            <a:extLst>
              <a:ext uri="{FF2B5EF4-FFF2-40B4-BE49-F238E27FC236}">
                <a16:creationId xmlns:a16="http://schemas.microsoft.com/office/drawing/2014/main" id="{51FB4487-CF1A-41F3-8B61-7FDA4A4BB988}"/>
              </a:ext>
            </a:extLst>
          </p:cNvPr>
          <p:cNvSpPr txBox="1"/>
          <p:nvPr userDrawn="1">
            <p:extLst>
              <p:ext uri="{1162E1C5-73C7-4A58-AE30-91384D911F3F}">
                <p184:classification xmlns:p184="http://schemas.microsoft.com/office/powerpoint/2018/4/main" val="hdr"/>
              </p:ext>
            </p:extLst>
          </p:nvPr>
        </p:nvSpPr>
        <p:spPr>
          <a:xfrm>
            <a:off x="0" y="0"/>
            <a:ext cx="21764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This document was classified as: OFFICIAL</a:t>
            </a:r>
          </a:p>
        </p:txBody>
      </p:sp>
    </p:spTree>
    <p:extLst>
      <p:ext uri="{BB962C8B-B14F-4D97-AF65-F5344CB8AC3E}">
        <p14:creationId xmlns:p14="http://schemas.microsoft.com/office/powerpoint/2010/main" val="313615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Layout" Target="../slideLayouts/slideLayout2.xml"/><Relationship Id="rId7" Type="http://schemas.openxmlformats.org/officeDocument/2006/relationships/diagramColors" Target="../diagrams/colors6.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2.xml"/><Relationship Id="rId7" Type="http://schemas.openxmlformats.org/officeDocument/2006/relationships/diagramColors" Target="../diagrams/colors7.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4.png"/><Relationship Id="rId5" Type="http://schemas.openxmlformats.org/officeDocument/2006/relationships/hyperlink" Target="http://www.402kconsultancy.co.uk/" TargetMode="External"/><Relationship Id="rId4" Type="http://schemas.openxmlformats.org/officeDocument/2006/relationships/hyperlink" Target="mailto:karenrees@402kconsultancy.co.uk"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7.xml"/><Relationship Id="rId7" Type="http://schemas.openxmlformats.org/officeDocument/2006/relationships/diagramColors" Target="../diagrams/colors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7.xml"/><Relationship Id="rId7" Type="http://schemas.openxmlformats.org/officeDocument/2006/relationships/diagramColors" Target="../diagrams/colors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42661" y="1634944"/>
            <a:ext cx="9144000" cy="953039"/>
          </a:xfrm>
        </p:spPr>
        <p:txBody>
          <a:bodyPr>
            <a:normAutofit/>
          </a:bodyPr>
          <a:lstStyle/>
          <a:p>
            <a:r>
              <a:rPr lang="en-US" sz="4400" b="1" dirty="0" err="1">
                <a:solidFill>
                  <a:schemeClr val="accent2"/>
                </a:solidFill>
              </a:rPr>
              <a:t>Teeswide</a:t>
            </a:r>
            <a:r>
              <a:rPr lang="en-US" sz="4400" b="1" dirty="0">
                <a:solidFill>
                  <a:schemeClr val="accent2"/>
                </a:solidFill>
              </a:rPr>
              <a:t> Safeguarding Adults Board</a:t>
            </a:r>
          </a:p>
        </p:txBody>
      </p:sp>
      <p:sp>
        <p:nvSpPr>
          <p:cNvPr id="5" name="Subtitle 4"/>
          <p:cNvSpPr>
            <a:spLocks noGrp="1"/>
          </p:cNvSpPr>
          <p:nvPr>
            <p:ph type="subTitle" idx="1"/>
          </p:nvPr>
        </p:nvSpPr>
        <p:spPr>
          <a:xfrm>
            <a:off x="1524000" y="3602037"/>
            <a:ext cx="9144000" cy="2499211"/>
          </a:xfrm>
        </p:spPr>
        <p:txBody>
          <a:bodyPr>
            <a:normAutofit/>
          </a:bodyPr>
          <a:lstStyle/>
          <a:p>
            <a:r>
              <a:rPr lang="en-US" sz="3200" b="1" dirty="0">
                <a:solidFill>
                  <a:schemeClr val="accent1"/>
                </a:solidFill>
              </a:rPr>
              <a:t>Molly SAR[R] Review</a:t>
            </a:r>
          </a:p>
          <a:p>
            <a:r>
              <a:rPr lang="en-US" sz="3200" b="1" dirty="0">
                <a:solidFill>
                  <a:schemeClr val="accent1"/>
                </a:solidFill>
              </a:rPr>
              <a:t>What have we learnt?</a:t>
            </a:r>
          </a:p>
          <a:p>
            <a:r>
              <a:rPr lang="en-US" sz="3200" b="1" dirty="0">
                <a:solidFill>
                  <a:schemeClr val="accent1"/>
                </a:solidFill>
              </a:rPr>
              <a:t>Karen Rees</a:t>
            </a:r>
          </a:p>
          <a:p>
            <a:r>
              <a:rPr lang="en-US" sz="3200" b="1" dirty="0">
                <a:solidFill>
                  <a:schemeClr val="accent1"/>
                </a:solidFill>
              </a:rPr>
              <a:t>Author</a:t>
            </a:r>
          </a:p>
        </p:txBody>
      </p:sp>
      <p:sp>
        <p:nvSpPr>
          <p:cNvPr id="8" name="Slide Number Placeholder 7"/>
          <p:cNvSpPr>
            <a:spLocks noGrp="1"/>
          </p:cNvSpPr>
          <p:nvPr>
            <p:ph type="sldNum" sz="quarter" idx="12"/>
          </p:nvPr>
        </p:nvSpPr>
        <p:spPr/>
        <p:txBody>
          <a:bodyPr/>
          <a:lstStyle/>
          <a:p>
            <a:fld id="{DE253993-12BE-3443-8A7A-2523E6C8C67E}" type="slidenum">
              <a:rPr lang="en-US" smtClean="0"/>
              <a:t>1</a:t>
            </a:fld>
            <a:endParaRPr lang="en-US"/>
          </a:p>
        </p:txBody>
      </p:sp>
      <p:sp>
        <p:nvSpPr>
          <p:cNvPr id="6" name="Footer Placeholder 5"/>
          <p:cNvSpPr>
            <a:spLocks noGrp="1"/>
          </p:cNvSpPr>
          <p:nvPr>
            <p:ph type="ftr" sz="quarter" idx="4294967295"/>
          </p:nvPr>
        </p:nvSpPr>
        <p:spPr>
          <a:xfrm>
            <a:off x="0" y="6356350"/>
            <a:ext cx="4114800" cy="365125"/>
          </a:xfrm>
        </p:spPr>
        <p:txBody>
          <a:bodyPr/>
          <a:lstStyle/>
          <a:p>
            <a:r>
              <a:rPr lang="en-US"/>
              <a:t>402k Consultancy Ltd.</a:t>
            </a:r>
          </a:p>
        </p:txBody>
      </p:sp>
      <p:sp>
        <p:nvSpPr>
          <p:cNvPr id="7" name="Date Placeholder 6"/>
          <p:cNvSpPr>
            <a:spLocks noGrp="1"/>
          </p:cNvSpPr>
          <p:nvPr>
            <p:ph type="dt" sz="half" idx="4294967295"/>
          </p:nvPr>
        </p:nvSpPr>
        <p:spPr>
          <a:xfrm>
            <a:off x="0" y="6356350"/>
            <a:ext cx="2743200" cy="365125"/>
          </a:xfrm>
        </p:spPr>
        <p:txBody>
          <a:bodyPr/>
          <a:lstStyle/>
          <a:p>
            <a:r>
              <a:rPr lang="en-GB"/>
              <a:t>29/11/2015</a:t>
            </a:r>
            <a:endParaRPr lang="en-US"/>
          </a:p>
        </p:txBody>
      </p:sp>
      <p:pic>
        <p:nvPicPr>
          <p:cNvPr id="10" name="Picture 9">
            <a:extLst>
              <a:ext uri="{FF2B5EF4-FFF2-40B4-BE49-F238E27FC236}">
                <a16:creationId xmlns:a16="http://schemas.microsoft.com/office/drawing/2014/main" id="{5823B52A-F897-ED46-BFE5-5044801C73DC}"/>
              </a:ext>
            </a:extLst>
          </p:cNvPr>
          <p:cNvPicPr/>
          <p:nvPr/>
        </p:nvPicPr>
        <p:blipFill>
          <a:blip r:embed="rId5">
            <a:extLst>
              <a:ext uri="{28A0092B-C50C-407E-A947-70E740481C1C}">
                <a14:useLocalDpi xmlns:a14="http://schemas.microsoft.com/office/drawing/2010/main" val="0"/>
              </a:ext>
            </a:extLst>
          </a:blip>
          <a:stretch>
            <a:fillRect/>
          </a:stretch>
        </p:blipFill>
        <p:spPr>
          <a:xfrm>
            <a:off x="4959667" y="365410"/>
            <a:ext cx="2272665" cy="1477645"/>
          </a:xfrm>
          <a:prstGeom prst="rect">
            <a:avLst/>
          </a:prstGeom>
        </p:spPr>
      </p:pic>
      <p:pic>
        <p:nvPicPr>
          <p:cNvPr id="3" name="Audio 2">
            <a:hlinkClick r:id="" action="ppaction://media"/>
            <a:extLst>
              <a:ext uri="{FF2B5EF4-FFF2-40B4-BE49-F238E27FC236}">
                <a16:creationId xmlns:a16="http://schemas.microsoft.com/office/drawing/2014/main" id="{8134602E-23D9-27C5-B6CD-0534C1A7FD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07902415"/>
      </p:ext>
    </p:extLst>
  </p:cSld>
  <p:clrMapOvr>
    <a:masterClrMapping/>
  </p:clrMapOvr>
  <mc:AlternateContent xmlns:mc="http://schemas.openxmlformats.org/markup-compatibility/2006" xmlns:p14="http://schemas.microsoft.com/office/powerpoint/2010/main">
    <mc:Choice Requires="p14">
      <p:transition spd="slow" p14:dur="2000" advTm="17856"/>
    </mc:Choice>
    <mc:Fallback xmlns="">
      <p:transition spd="slow" advTm="17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B3A015-E6EB-7E41-B6DB-36520171BAC4}"/>
              </a:ext>
            </a:extLst>
          </p:cNvPr>
          <p:cNvSpPr>
            <a:spLocks noGrp="1"/>
          </p:cNvSpPr>
          <p:nvPr>
            <p:ph type="title"/>
          </p:nvPr>
        </p:nvSpPr>
        <p:spPr>
          <a:xfrm>
            <a:off x="524740" y="620392"/>
            <a:ext cx="4018383" cy="5504688"/>
          </a:xfrm>
        </p:spPr>
        <p:txBody>
          <a:bodyPr>
            <a:normAutofit/>
          </a:bodyPr>
          <a:lstStyle/>
          <a:p>
            <a:r>
              <a:rPr lang="en-GB" sz="6000" b="1">
                <a:solidFill>
                  <a:schemeClr val="bg1"/>
                </a:solidFill>
              </a:rPr>
              <a:t>Adult Sexual Exploitation</a:t>
            </a:r>
            <a:r>
              <a:rPr lang="en-GB" sz="6000">
                <a:solidFill>
                  <a:schemeClr val="bg1"/>
                </a:solidFill>
              </a:rPr>
              <a:t> </a:t>
            </a:r>
          </a:p>
        </p:txBody>
      </p:sp>
      <p:sp>
        <p:nvSpPr>
          <p:cNvPr id="4" name="Date Placeholder 3">
            <a:extLst>
              <a:ext uri="{FF2B5EF4-FFF2-40B4-BE49-F238E27FC236}">
                <a16:creationId xmlns:a16="http://schemas.microsoft.com/office/drawing/2014/main" id="{3C5DBC76-97DA-8445-BE3D-4AC4CF324C5F}"/>
              </a:ext>
            </a:extLst>
          </p:cNvPr>
          <p:cNvSpPr>
            <a:spLocks noGrp="1"/>
          </p:cNvSpPr>
          <p:nvPr>
            <p:ph type="dt" sz="half" idx="10"/>
          </p:nvPr>
        </p:nvSpPr>
        <p:spPr>
          <a:xfrm>
            <a:off x="593763" y="6356350"/>
            <a:ext cx="2743200" cy="365125"/>
          </a:xfrm>
        </p:spPr>
        <p:txBody>
          <a:bodyPr>
            <a:normAutofit/>
          </a:bodyPr>
          <a:lstStyle/>
          <a:p>
            <a:pPr>
              <a:spcAft>
                <a:spcPts val="600"/>
              </a:spcAft>
            </a:pPr>
            <a:r>
              <a:rPr lang="en-GB">
                <a:solidFill>
                  <a:schemeClr val="bg1">
                    <a:lumMod val="85000"/>
                  </a:schemeClr>
                </a:solidFill>
              </a:rPr>
              <a:t>29/11/2015</a:t>
            </a:r>
            <a:endParaRPr lang="en-US">
              <a:solidFill>
                <a:schemeClr val="bg1">
                  <a:lumMod val="85000"/>
                </a:schemeClr>
              </a:solidFill>
            </a:endParaRPr>
          </a:p>
        </p:txBody>
      </p:sp>
      <p:sp>
        <p:nvSpPr>
          <p:cNvPr id="5" name="Footer Placeholder 4">
            <a:extLst>
              <a:ext uri="{FF2B5EF4-FFF2-40B4-BE49-F238E27FC236}">
                <a16:creationId xmlns:a16="http://schemas.microsoft.com/office/drawing/2014/main" id="{DF545F52-67BC-DD44-AEE4-6CE1DA8455C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464AC1FB-A63B-374B-9AE6-D0ECA1BD0AB9}"/>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10</a:t>
            </a:fld>
            <a:endParaRPr lang="en-US"/>
          </a:p>
        </p:txBody>
      </p:sp>
      <p:graphicFrame>
        <p:nvGraphicFramePr>
          <p:cNvPr id="9" name="Text Box 1">
            <a:extLst>
              <a:ext uri="{FF2B5EF4-FFF2-40B4-BE49-F238E27FC236}">
                <a16:creationId xmlns:a16="http://schemas.microsoft.com/office/drawing/2014/main" id="{21428F71-B17C-435C-87D8-616F325C069D}"/>
              </a:ext>
            </a:extLst>
          </p:cNvPr>
          <p:cNvGraphicFramePr>
            <a:graphicFrameLocks noGrp="1"/>
          </p:cNvGraphicFramePr>
          <p:nvPr>
            <p:ph idx="1"/>
            <p:extLst>
              <p:ext uri="{D42A27DB-BD31-4B8C-83A1-F6EECF244321}">
                <p14:modId xmlns:p14="http://schemas.microsoft.com/office/powerpoint/2010/main" val="398264200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Audio 6">
            <a:hlinkClick r:id="" action="ppaction://media"/>
            <a:extLst>
              <a:ext uri="{FF2B5EF4-FFF2-40B4-BE49-F238E27FC236}">
                <a16:creationId xmlns:a16="http://schemas.microsoft.com/office/drawing/2014/main" id="{4E790083-5C00-E5F5-88B1-E766326969A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035706159"/>
      </p:ext>
    </p:extLst>
  </p:cSld>
  <p:clrMapOvr>
    <a:masterClrMapping/>
  </p:clrMapOvr>
  <mc:AlternateContent xmlns:mc="http://schemas.openxmlformats.org/markup-compatibility/2006" xmlns:p14="http://schemas.microsoft.com/office/powerpoint/2010/main">
    <mc:Choice Requires="p14">
      <p:transition spd="slow" p14:dur="2000" advTm="49408"/>
    </mc:Choice>
    <mc:Fallback xmlns="">
      <p:transition spd="slow" advTm="49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71EBC3-6750-7E4C-9672-FF340C3D30C4}"/>
              </a:ext>
            </a:extLst>
          </p:cNvPr>
          <p:cNvSpPr>
            <a:spLocks noGrp="1"/>
          </p:cNvSpPr>
          <p:nvPr>
            <p:ph type="title"/>
          </p:nvPr>
        </p:nvSpPr>
        <p:spPr>
          <a:xfrm>
            <a:off x="826395" y="1525929"/>
            <a:ext cx="4230100" cy="3387497"/>
          </a:xfrm>
        </p:spPr>
        <p:txBody>
          <a:bodyPr anchor="b">
            <a:normAutofit/>
          </a:bodyPr>
          <a:lstStyle/>
          <a:p>
            <a:pPr algn="r"/>
            <a:r>
              <a:rPr lang="en-GB" sz="4000" b="1" dirty="0">
                <a:solidFill>
                  <a:srgbClr val="FFFFFF"/>
                </a:solidFill>
                <a:ea typeface="Calibri" panose="020F0502020204030204" pitchFamily="34" charset="0"/>
                <a:cs typeface="Times New Roman" panose="02020603050405020304" pitchFamily="18" charset="0"/>
              </a:rPr>
              <a:t>Points for strengthening practice</a:t>
            </a:r>
            <a:r>
              <a:rPr lang="en-GB" sz="4000" dirty="0">
                <a:solidFill>
                  <a:srgbClr val="FFFFFF"/>
                </a:solidFill>
                <a:ea typeface="Calibri" panose="020F0502020204030204" pitchFamily="34" charset="0"/>
                <a:cs typeface="Times New Roman" panose="02020603050405020304" pitchFamily="18" charset="0"/>
              </a:rPr>
              <a:t> </a:t>
            </a:r>
            <a:br>
              <a:rPr lang="en-GB" sz="4000" dirty="0">
                <a:solidFill>
                  <a:srgbClr val="FFFFFF"/>
                </a:solidFill>
                <a:ea typeface="Calibri" panose="020F0502020204030204" pitchFamily="34" charset="0"/>
                <a:cs typeface="Times New Roman" panose="02020603050405020304" pitchFamily="18" charset="0"/>
              </a:rPr>
            </a:br>
            <a:r>
              <a:rPr lang="en-GB" sz="4000" dirty="0">
                <a:solidFill>
                  <a:srgbClr val="FFFFFF"/>
                </a:solidFill>
                <a:ea typeface="Calibri" panose="020F0502020204030204" pitchFamily="34" charset="0"/>
                <a:cs typeface="Times New Roman" panose="02020603050405020304" pitchFamily="18" charset="0"/>
              </a:rPr>
              <a:t> </a:t>
            </a:r>
            <a:br>
              <a:rPr lang="en-GB" sz="4000" dirty="0">
                <a:solidFill>
                  <a:srgbClr val="FFFFFF"/>
                </a:solidFill>
                <a:ea typeface="Calibri" panose="020F0502020204030204" pitchFamily="34" charset="0"/>
                <a:cs typeface="Times New Roman" panose="02020603050405020304" pitchFamily="18" charset="0"/>
              </a:rPr>
            </a:br>
            <a:endParaRPr lang="en-GB" sz="4000" dirty="0">
              <a:solidFill>
                <a:srgbClr val="FFFFFF"/>
              </a:solidFill>
            </a:endParaRPr>
          </a:p>
        </p:txBody>
      </p:sp>
      <p:sp>
        <p:nvSpPr>
          <p:cNvPr id="5" name="Footer Placeholder 4">
            <a:extLst>
              <a:ext uri="{FF2B5EF4-FFF2-40B4-BE49-F238E27FC236}">
                <a16:creationId xmlns:a16="http://schemas.microsoft.com/office/drawing/2014/main" id="{F698021A-4E0B-1A48-A37F-AF766918711D}"/>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402k Consultancy Ltd.</a:t>
            </a:r>
          </a:p>
        </p:txBody>
      </p:sp>
      <p:sp>
        <p:nvSpPr>
          <p:cNvPr id="7" name="Text Box 3">
            <a:extLst>
              <a:ext uri="{FF2B5EF4-FFF2-40B4-BE49-F238E27FC236}">
                <a16:creationId xmlns:a16="http://schemas.microsoft.com/office/drawing/2014/main" id="{8E053917-EDF2-0943-838C-5F7BB4C6CCB3}"/>
              </a:ext>
            </a:extLst>
          </p:cNvPr>
          <p:cNvSpPr txBox="1">
            <a:spLocks noGrp="1"/>
          </p:cNvSpPr>
          <p:nvPr>
            <p:ph idx="1"/>
          </p:nvPr>
        </p:nvSpPr>
        <p:spPr>
          <a:xfrm>
            <a:off x="6503158" y="649480"/>
            <a:ext cx="4862447" cy="5546047"/>
          </a:xfrm>
          <a:prstGeom prst="rect">
            <a:avLst/>
          </a:prstGeom>
        </p:spPr>
        <p:style>
          <a:lnRef idx="0">
            <a:schemeClr val="accent1"/>
          </a:lnRef>
          <a:fillRef idx="0">
            <a:schemeClr val="accent1"/>
          </a:fillRef>
          <a:effectRef idx="0">
            <a:schemeClr val="accent1"/>
          </a:effectRef>
          <a:fontRef idx="minor">
            <a:schemeClr val="dk1"/>
          </a:fontRef>
        </p:style>
        <p:txBody>
          <a:bodyPr rot="0" spcFirstLastPara="0" vert="horz" lIns="91440" tIns="45720" rIns="91440" bIns="45720" numCol="1" spcCol="0" rtlCol="0" fromWordArt="0" anchor="ctr" anchorCtr="0" forceAA="0" compatLnSpc="1">
            <a:prstTxWarp prst="textNoShape">
              <a:avLst/>
            </a:prstTxWarp>
            <a:normAutofit/>
          </a:bodyPr>
          <a:lstStyle/>
          <a:p>
            <a:pPr marL="342900" lvl="0" indent="-342900">
              <a:buFont typeface="Symbol" pitchFamily="2" charset="2"/>
              <a:buChar char=""/>
            </a:pPr>
            <a:r>
              <a:rPr lang="en-GB" sz="1700">
                <a:effectLst/>
                <a:ea typeface="Calibri" panose="020F0502020204030204" pitchFamily="34" charset="0"/>
                <a:cs typeface="Times New Roman" panose="02020603050405020304" pitchFamily="18" charset="0"/>
              </a:rPr>
              <a:t>Child Sexual Exploitation has more focus than Adult Sexual Exploitation despite many adult victims were victims as children.</a:t>
            </a:r>
          </a:p>
          <a:p>
            <a:pPr marL="342900" lvl="0" indent="-342900">
              <a:buFont typeface="Symbol" pitchFamily="2" charset="2"/>
              <a:buChar char=""/>
            </a:pPr>
            <a:r>
              <a:rPr lang="en-GB" sz="1700">
                <a:effectLst/>
                <a:ea typeface="Calibri" panose="020F0502020204030204" pitchFamily="34" charset="0"/>
                <a:cs typeface="Times New Roman" panose="02020603050405020304" pitchFamily="18" charset="0"/>
              </a:rPr>
              <a:t>Protocols that state that they include adults but in reality, do not, are misleading and unhelpful.</a:t>
            </a:r>
          </a:p>
          <a:p>
            <a:pPr marL="342900" lvl="0" indent="-342900">
              <a:buFont typeface="Symbol" pitchFamily="2" charset="2"/>
              <a:buChar char=""/>
            </a:pPr>
            <a:r>
              <a:rPr lang="en-GB" sz="1700">
                <a:effectLst/>
                <a:ea typeface="Calibri" panose="020F0502020204030204" pitchFamily="34" charset="0"/>
                <a:cs typeface="Times New Roman" panose="02020603050405020304" pitchFamily="18" charset="0"/>
              </a:rPr>
              <a:t>When a specific issue is included in an overarching strategy that covers other linked areas, each areas must have its own underpinning strategy to ensure that each element receives full attention and resourcing. </a:t>
            </a:r>
          </a:p>
          <a:p>
            <a:pPr marL="342900" lvl="0" indent="-342900">
              <a:buFont typeface="Symbol" pitchFamily="2" charset="2"/>
              <a:buChar char=""/>
            </a:pPr>
            <a:r>
              <a:rPr lang="en-GB" sz="1700">
                <a:effectLst/>
                <a:ea typeface="Calibri" panose="020F0502020204030204" pitchFamily="34" charset="0"/>
                <a:cs typeface="Times New Roman" panose="02020603050405020304" pitchFamily="18" charset="0"/>
              </a:rPr>
              <a:t>Ensuring all intelligence to a specific victim can be linked across all force areas is imperative to ensure safety and robust information sharing. </a:t>
            </a:r>
          </a:p>
          <a:p>
            <a:pPr marL="342900" lvl="0" indent="-342900">
              <a:buFont typeface="Symbol" pitchFamily="2" charset="2"/>
              <a:buChar char=""/>
            </a:pPr>
            <a:r>
              <a:rPr lang="en-GB" sz="1700">
                <a:effectLst/>
                <a:ea typeface="Calibri" panose="020F0502020204030204" pitchFamily="34" charset="0"/>
                <a:cs typeface="Times New Roman" panose="02020603050405020304" pitchFamily="18" charset="0"/>
              </a:rPr>
              <a:t>In ensuring robust working ASE, perpetrator pursuit and disruption must be a key priority in any strategy.</a:t>
            </a:r>
          </a:p>
          <a:p>
            <a:pPr marL="342900" lvl="0" indent="-342900">
              <a:buFont typeface="Symbol" pitchFamily="2" charset="2"/>
              <a:buChar char=""/>
            </a:pPr>
            <a:r>
              <a:rPr lang="en-GB" sz="1700">
                <a:effectLst/>
                <a:ea typeface="Calibri" panose="020F0502020204030204" pitchFamily="34" charset="0"/>
                <a:cs typeface="Times New Roman" panose="02020603050405020304" pitchFamily="18" charset="0"/>
              </a:rPr>
              <a:t>Understanding the national perspective from other reviews can inform learning locally. </a:t>
            </a:r>
          </a:p>
        </p:txBody>
      </p:sp>
      <p:sp>
        <p:nvSpPr>
          <p:cNvPr id="4" name="Date Placeholder 3">
            <a:extLst>
              <a:ext uri="{FF2B5EF4-FFF2-40B4-BE49-F238E27FC236}">
                <a16:creationId xmlns:a16="http://schemas.microsoft.com/office/drawing/2014/main" id="{EDAE7BD8-22C2-C643-B46E-6FE4951F1123}"/>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GB" sz="1100">
                <a:solidFill>
                  <a:schemeClr val="tx1">
                    <a:lumMod val="50000"/>
                    <a:lumOff val="50000"/>
                  </a:schemeClr>
                </a:solidFill>
              </a:rPr>
              <a:t>29/11/2015</a:t>
            </a:r>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4BFE1E45-37C4-834F-AC33-423130BEA157}"/>
              </a:ext>
            </a:extLst>
          </p:cNvPr>
          <p:cNvSpPr>
            <a:spLocks noGrp="1"/>
          </p:cNvSpPr>
          <p:nvPr>
            <p:ph type="sldNum" sz="quarter" idx="12"/>
          </p:nvPr>
        </p:nvSpPr>
        <p:spPr>
          <a:xfrm>
            <a:off x="11704320" y="6455664"/>
            <a:ext cx="448056" cy="365125"/>
          </a:xfrm>
        </p:spPr>
        <p:txBody>
          <a:bodyP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pic>
        <p:nvPicPr>
          <p:cNvPr id="3" name="Audio 2">
            <a:hlinkClick r:id="" action="ppaction://media"/>
            <a:extLst>
              <a:ext uri="{FF2B5EF4-FFF2-40B4-BE49-F238E27FC236}">
                <a16:creationId xmlns:a16="http://schemas.microsoft.com/office/drawing/2014/main" id="{DA9B5ABC-D014-1093-F39D-8328740FA8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83254380"/>
      </p:ext>
    </p:extLst>
  </p:cSld>
  <p:clrMapOvr>
    <a:masterClrMapping/>
  </p:clrMapOvr>
  <mc:AlternateContent xmlns:mc="http://schemas.openxmlformats.org/markup-compatibility/2006" xmlns:p14="http://schemas.microsoft.com/office/powerpoint/2010/main">
    <mc:Choice Requires="p14">
      <p:transition spd="slow" p14:dur="2000" advTm="160512"/>
    </mc:Choice>
    <mc:Fallback xmlns="">
      <p:transition spd="slow" advTm="160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B98A22-4514-FA41-BB13-164C3B29D88E}"/>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Trauma Informed Care</a:t>
            </a:r>
          </a:p>
        </p:txBody>
      </p:sp>
      <p:sp>
        <p:nvSpPr>
          <p:cNvPr id="4" name="Date Placeholder 3">
            <a:extLst>
              <a:ext uri="{FF2B5EF4-FFF2-40B4-BE49-F238E27FC236}">
                <a16:creationId xmlns:a16="http://schemas.microsoft.com/office/drawing/2014/main" id="{329CF8F6-B6FD-6247-AD08-7F45A54F3270}"/>
              </a:ext>
            </a:extLst>
          </p:cNvPr>
          <p:cNvSpPr>
            <a:spLocks noGrp="1"/>
          </p:cNvSpPr>
          <p:nvPr>
            <p:ph type="dt" sz="half" idx="10"/>
          </p:nvPr>
        </p:nvSpPr>
        <p:spPr>
          <a:xfrm>
            <a:off x="593763" y="6356350"/>
            <a:ext cx="2743200" cy="365125"/>
          </a:xfrm>
        </p:spPr>
        <p:txBody>
          <a:bodyPr>
            <a:normAutofit/>
          </a:bodyPr>
          <a:lstStyle/>
          <a:p>
            <a:pPr>
              <a:spcAft>
                <a:spcPts val="600"/>
              </a:spcAft>
            </a:pPr>
            <a:r>
              <a:rPr lang="en-GB">
                <a:solidFill>
                  <a:schemeClr val="bg1">
                    <a:lumMod val="85000"/>
                  </a:schemeClr>
                </a:solidFill>
              </a:rPr>
              <a:t>29/11/2015</a:t>
            </a:r>
            <a:endParaRPr lang="en-US">
              <a:solidFill>
                <a:schemeClr val="bg1">
                  <a:lumMod val="85000"/>
                </a:schemeClr>
              </a:solidFill>
            </a:endParaRPr>
          </a:p>
        </p:txBody>
      </p:sp>
      <p:sp>
        <p:nvSpPr>
          <p:cNvPr id="5" name="Footer Placeholder 4">
            <a:extLst>
              <a:ext uri="{FF2B5EF4-FFF2-40B4-BE49-F238E27FC236}">
                <a16:creationId xmlns:a16="http://schemas.microsoft.com/office/drawing/2014/main" id="{F628E4C4-DAA6-484C-BF9D-4FDF33C1754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BFE0FA54-F916-0042-810F-0F69D9287197}"/>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12</a:t>
            </a:fld>
            <a:endParaRPr lang="en-US"/>
          </a:p>
        </p:txBody>
      </p:sp>
      <p:graphicFrame>
        <p:nvGraphicFramePr>
          <p:cNvPr id="9" name="Text Box 4">
            <a:extLst>
              <a:ext uri="{FF2B5EF4-FFF2-40B4-BE49-F238E27FC236}">
                <a16:creationId xmlns:a16="http://schemas.microsoft.com/office/drawing/2014/main" id="{43CE10B0-8683-4543-9DF7-06F71539061F}"/>
              </a:ext>
            </a:extLst>
          </p:cNvPr>
          <p:cNvGraphicFramePr>
            <a:graphicFrameLocks noGrp="1"/>
          </p:cNvGraphicFramePr>
          <p:nvPr>
            <p:ph idx="1"/>
            <p:extLst>
              <p:ext uri="{D42A27DB-BD31-4B8C-83A1-F6EECF244321}">
                <p14:modId xmlns:p14="http://schemas.microsoft.com/office/powerpoint/2010/main" val="142205381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A423804B-BCFE-FA14-338D-0AA5E64240D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49727836"/>
      </p:ext>
    </p:extLst>
  </p:cSld>
  <p:clrMapOvr>
    <a:masterClrMapping/>
  </p:clrMapOvr>
  <mc:AlternateContent xmlns:mc="http://schemas.openxmlformats.org/markup-compatibility/2006" xmlns:p14="http://schemas.microsoft.com/office/powerpoint/2010/main">
    <mc:Choice Requires="p14">
      <p:transition spd="slow" p14:dur="2000" advTm="39936"/>
    </mc:Choice>
    <mc:Fallback xmlns="">
      <p:transition spd="slow" advTm="39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EE88CD-EFF5-2645-9D5D-C6D821EC0AAE}"/>
              </a:ext>
            </a:extLst>
          </p:cNvPr>
          <p:cNvSpPr>
            <a:spLocks noGrp="1"/>
          </p:cNvSpPr>
          <p:nvPr>
            <p:ph type="title"/>
          </p:nvPr>
        </p:nvSpPr>
        <p:spPr>
          <a:xfrm>
            <a:off x="826396" y="586855"/>
            <a:ext cx="4230100" cy="3387497"/>
          </a:xfrm>
        </p:spPr>
        <p:txBody>
          <a:bodyPr anchor="b">
            <a:normAutofit/>
          </a:bodyPr>
          <a:lstStyle/>
          <a:p>
            <a:pPr algn="r"/>
            <a:r>
              <a:rPr lang="en-GB" sz="4000" b="1">
                <a:solidFill>
                  <a:srgbClr val="FFFFFF"/>
                </a:solidFill>
                <a:ea typeface="Calibri" panose="020F0502020204030204" pitchFamily="34" charset="0"/>
                <a:cs typeface="Times New Roman" panose="02020603050405020304" pitchFamily="18" charset="0"/>
              </a:rPr>
              <a:t>Points for strengthening practice</a:t>
            </a:r>
            <a:r>
              <a:rPr lang="en-GB" sz="4000">
                <a:solidFill>
                  <a:srgbClr val="FFFFFF"/>
                </a:solidFill>
                <a:ea typeface="Calibri" panose="020F0502020204030204" pitchFamily="34" charset="0"/>
                <a:cs typeface="Times New Roman" panose="02020603050405020304" pitchFamily="18" charset="0"/>
              </a:rPr>
              <a:t> </a:t>
            </a:r>
            <a:br>
              <a:rPr lang="en-GB" sz="4000">
                <a:solidFill>
                  <a:srgbClr val="FFFFFF"/>
                </a:solidFill>
                <a:ea typeface="Calibri" panose="020F0502020204030204" pitchFamily="34" charset="0"/>
                <a:cs typeface="Times New Roman" panose="02020603050405020304" pitchFamily="18" charset="0"/>
              </a:rPr>
            </a:br>
            <a:endParaRPr lang="en-GB" sz="4000">
              <a:solidFill>
                <a:srgbClr val="FFFFFF"/>
              </a:solidFill>
            </a:endParaRPr>
          </a:p>
        </p:txBody>
      </p:sp>
      <p:sp>
        <p:nvSpPr>
          <p:cNvPr id="5" name="Footer Placeholder 4">
            <a:extLst>
              <a:ext uri="{FF2B5EF4-FFF2-40B4-BE49-F238E27FC236}">
                <a16:creationId xmlns:a16="http://schemas.microsoft.com/office/drawing/2014/main" id="{C9FE355E-CD7B-5E41-B77C-9FF6E6710658}"/>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402k Consultancy Ltd.</a:t>
            </a:r>
          </a:p>
        </p:txBody>
      </p:sp>
      <p:sp>
        <p:nvSpPr>
          <p:cNvPr id="8" name="Text Box 9">
            <a:extLst>
              <a:ext uri="{FF2B5EF4-FFF2-40B4-BE49-F238E27FC236}">
                <a16:creationId xmlns:a16="http://schemas.microsoft.com/office/drawing/2014/main" id="{59209F7B-6F1C-FA4F-B9B7-0392448DCA4F}"/>
              </a:ext>
            </a:extLst>
          </p:cNvPr>
          <p:cNvSpPr txBox="1">
            <a:spLocks noGrp="1"/>
          </p:cNvSpPr>
          <p:nvPr>
            <p:ph idx="1"/>
          </p:nvPr>
        </p:nvSpPr>
        <p:spPr>
          <a:xfrm>
            <a:off x="6503158" y="649480"/>
            <a:ext cx="4862447" cy="5546047"/>
          </a:xfrm>
          <a:prstGeom prst="rect">
            <a:avLst/>
          </a:prstGeom>
        </p:spPr>
        <p:style>
          <a:lnRef idx="0">
            <a:schemeClr val="accent1"/>
          </a:lnRef>
          <a:fillRef idx="0">
            <a:schemeClr val="accent1"/>
          </a:fillRef>
          <a:effectRef idx="0">
            <a:schemeClr val="accent1"/>
          </a:effectRef>
          <a:fontRef idx="minor">
            <a:schemeClr val="dk1"/>
          </a:fontRef>
        </p:style>
        <p:txBody>
          <a:bodyPr rot="0" spcFirstLastPara="0" vert="horz" lIns="91440" tIns="45720" rIns="91440" bIns="45720" numCol="1" spcCol="0" rtlCol="0" fromWordArt="0" anchor="ctr" anchorCtr="0" forceAA="0" compatLnSpc="1">
            <a:prstTxWarp prst="textNoShape">
              <a:avLst/>
            </a:prstTxWarp>
            <a:normAutofit/>
          </a:bodyPr>
          <a:lstStyle/>
          <a:p>
            <a:pPr marL="342900" lvl="0" indent="-342900">
              <a:buFont typeface="Symbol" pitchFamily="2" charset="2"/>
              <a:buChar char=""/>
            </a:pPr>
            <a:r>
              <a:rPr lang="en-GB" sz="2000">
                <a:effectLst/>
                <a:ea typeface="Calibri" panose="020F0502020204030204" pitchFamily="34" charset="0"/>
                <a:cs typeface="Times New Roman" panose="02020603050405020304" pitchFamily="18" charset="0"/>
              </a:rPr>
              <a:t>Trauma Informed Care requires commissioners and providers to consider how best to resource services to be flexible.</a:t>
            </a:r>
          </a:p>
          <a:p>
            <a:pPr marL="342900" lvl="0" indent="-342900">
              <a:buFont typeface="Symbol" pitchFamily="2" charset="2"/>
              <a:buChar char=""/>
            </a:pPr>
            <a:r>
              <a:rPr lang="en-GB" sz="2000">
                <a:effectLst/>
                <a:ea typeface="Calibri" panose="020F0502020204030204" pitchFamily="34" charset="0"/>
                <a:cs typeface="Times New Roman" panose="02020603050405020304" pitchFamily="18" charset="0"/>
              </a:rPr>
              <a:t>Offering a variety of therapies that includes non-talking therapies can benefit those who are victims of traumatic pasts.</a:t>
            </a:r>
          </a:p>
          <a:p>
            <a:pPr marL="342900" lvl="0" indent="-342900">
              <a:buFont typeface="Symbol" pitchFamily="2" charset="2"/>
              <a:buChar char=""/>
            </a:pPr>
            <a:r>
              <a:rPr lang="en-GB" sz="2000">
                <a:effectLst/>
                <a:ea typeface="Calibri" panose="020F0502020204030204" pitchFamily="34" charset="0"/>
                <a:cs typeface="Times New Roman" panose="02020603050405020304" pitchFamily="18" charset="0"/>
              </a:rPr>
              <a:t>All organisations need to have a strong understanding of impact of trauma if they are to offer evidence-based services and protection.</a:t>
            </a:r>
          </a:p>
        </p:txBody>
      </p:sp>
      <p:sp>
        <p:nvSpPr>
          <p:cNvPr id="4" name="Date Placeholder 3">
            <a:extLst>
              <a:ext uri="{FF2B5EF4-FFF2-40B4-BE49-F238E27FC236}">
                <a16:creationId xmlns:a16="http://schemas.microsoft.com/office/drawing/2014/main" id="{27A1D7BA-C0CC-5947-8FC2-DE333BA2F20C}"/>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GB" sz="1100">
                <a:solidFill>
                  <a:schemeClr val="tx1">
                    <a:lumMod val="50000"/>
                    <a:lumOff val="50000"/>
                  </a:schemeClr>
                </a:solidFill>
              </a:rPr>
              <a:t>29/11/2015</a:t>
            </a:r>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A8391491-9497-9C43-B617-016123A504D5}"/>
              </a:ext>
            </a:extLst>
          </p:cNvPr>
          <p:cNvSpPr>
            <a:spLocks noGrp="1"/>
          </p:cNvSpPr>
          <p:nvPr>
            <p:ph type="sldNum" sz="quarter" idx="12"/>
          </p:nvPr>
        </p:nvSpPr>
        <p:spPr>
          <a:xfrm>
            <a:off x="11704320" y="6455664"/>
            <a:ext cx="448056" cy="365125"/>
          </a:xfrm>
        </p:spPr>
        <p:txBody>
          <a:bodyP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pic>
        <p:nvPicPr>
          <p:cNvPr id="3" name="Audio 2">
            <a:hlinkClick r:id="" action="ppaction://media"/>
            <a:extLst>
              <a:ext uri="{FF2B5EF4-FFF2-40B4-BE49-F238E27FC236}">
                <a16:creationId xmlns:a16="http://schemas.microsoft.com/office/drawing/2014/main" id="{1562D3D9-793D-DC57-20DA-5B48D7D9FB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32969191"/>
      </p:ext>
    </p:extLst>
  </p:cSld>
  <p:clrMapOvr>
    <a:masterClrMapping/>
  </p:clrMapOvr>
  <mc:AlternateContent xmlns:mc="http://schemas.openxmlformats.org/markup-compatibility/2006" xmlns:p14="http://schemas.microsoft.com/office/powerpoint/2010/main">
    <mc:Choice Requires="p14">
      <p:transition spd="slow" p14:dur="2000" advTm="57792"/>
    </mc:Choice>
    <mc:Fallback xmlns="">
      <p:transition spd="slow" advTm="57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839E5B-8736-EF42-9ACF-2845E5E1796E}"/>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rPr>
              <a:t>Legal Literacy</a:t>
            </a:r>
          </a:p>
        </p:txBody>
      </p:sp>
      <p:sp>
        <p:nvSpPr>
          <p:cNvPr id="5" name="Footer Placeholder 4">
            <a:extLst>
              <a:ext uri="{FF2B5EF4-FFF2-40B4-BE49-F238E27FC236}">
                <a16:creationId xmlns:a16="http://schemas.microsoft.com/office/drawing/2014/main" id="{2817D353-9346-514A-BC05-65A533FB457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402k Consultancy Ltd.</a:t>
            </a:r>
          </a:p>
        </p:txBody>
      </p:sp>
      <p:sp>
        <p:nvSpPr>
          <p:cNvPr id="7" name="Text Box 10">
            <a:extLst>
              <a:ext uri="{FF2B5EF4-FFF2-40B4-BE49-F238E27FC236}">
                <a16:creationId xmlns:a16="http://schemas.microsoft.com/office/drawing/2014/main" id="{A142BDA5-D0CB-DF4A-96B9-E34AEA8E79F1}"/>
              </a:ext>
            </a:extLst>
          </p:cNvPr>
          <p:cNvSpPr txBox="1">
            <a:spLocks noGrp="1"/>
          </p:cNvSpPr>
          <p:nvPr>
            <p:ph idx="1"/>
          </p:nvPr>
        </p:nvSpPr>
        <p:spPr>
          <a:xfrm>
            <a:off x="6503158" y="649480"/>
            <a:ext cx="4862447" cy="5546047"/>
          </a:xfrm>
          <a:prstGeom prst="rect">
            <a:avLst/>
          </a:prstGeom>
        </p:spPr>
        <p:style>
          <a:lnRef idx="0">
            <a:schemeClr val="accent1"/>
          </a:lnRef>
          <a:fillRef idx="0">
            <a:schemeClr val="accent1"/>
          </a:fillRef>
          <a:effectRef idx="0">
            <a:schemeClr val="accent1"/>
          </a:effectRef>
          <a:fontRef idx="minor">
            <a:schemeClr val="dk1"/>
          </a:fontRef>
        </p:style>
        <p:txBody>
          <a:bodyPr rot="0" spcFirstLastPara="0" vert="horz" lIns="91440" tIns="45720" rIns="91440" bIns="45720" numCol="1" spcCol="0" rtlCol="0" fromWordArt="0" anchor="ctr" anchorCtr="0" forceAA="0" compatLnSpc="1">
            <a:prstTxWarp prst="textNoShape">
              <a:avLst/>
            </a:prstTxWarp>
            <a:normAutofit/>
          </a:bodyPr>
          <a:lstStyle/>
          <a:p>
            <a:pPr marL="342900" lvl="0" indent="-342900">
              <a:buFont typeface="Symbol" pitchFamily="2" charset="2"/>
              <a:buChar char=""/>
            </a:pPr>
            <a:r>
              <a:rPr lang="en-GB" sz="2000" dirty="0">
                <a:effectLst/>
                <a:ea typeface="Calibri" panose="020F0502020204030204" pitchFamily="34" charset="0"/>
                <a:cs typeface="Times New Roman" panose="02020603050405020304" pitchFamily="18" charset="0"/>
              </a:rPr>
              <a:t>When a system is well understood and legislation applied regularly in an effective multi agency arena, there are benefits to those who use services. (Care Act Section 42 in this case)</a:t>
            </a:r>
          </a:p>
        </p:txBody>
      </p:sp>
      <p:sp>
        <p:nvSpPr>
          <p:cNvPr id="4" name="Date Placeholder 3">
            <a:extLst>
              <a:ext uri="{FF2B5EF4-FFF2-40B4-BE49-F238E27FC236}">
                <a16:creationId xmlns:a16="http://schemas.microsoft.com/office/drawing/2014/main" id="{963E0037-0F43-3048-8761-3CA4BB2720E0}"/>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GB" sz="1100">
                <a:solidFill>
                  <a:schemeClr val="tx1">
                    <a:lumMod val="50000"/>
                    <a:lumOff val="50000"/>
                  </a:schemeClr>
                </a:solidFill>
              </a:rPr>
              <a:t>29/11/2015</a:t>
            </a:r>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C6B681EA-9C00-2B4C-B1F8-9C1D205C7EFD}"/>
              </a:ext>
            </a:extLst>
          </p:cNvPr>
          <p:cNvSpPr>
            <a:spLocks noGrp="1"/>
          </p:cNvSpPr>
          <p:nvPr>
            <p:ph type="sldNum" sz="quarter" idx="12"/>
          </p:nvPr>
        </p:nvSpPr>
        <p:spPr>
          <a:xfrm>
            <a:off x="11704320" y="6455664"/>
            <a:ext cx="448056" cy="365125"/>
          </a:xfrm>
        </p:spPr>
        <p:txBody>
          <a:bodyP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grpSp>
        <p:nvGrpSpPr>
          <p:cNvPr id="21" name="Group 20">
            <a:extLst>
              <a:ext uri="{FF2B5EF4-FFF2-40B4-BE49-F238E27FC236}">
                <a16:creationId xmlns:a16="http://schemas.microsoft.com/office/drawing/2014/main" id="{1F912051-570C-9747-B016-AEE457E4CCF6}"/>
              </a:ext>
            </a:extLst>
          </p:cNvPr>
          <p:cNvGrpSpPr/>
          <p:nvPr/>
        </p:nvGrpSpPr>
        <p:grpSpPr>
          <a:xfrm>
            <a:off x="5802561" y="886970"/>
            <a:ext cx="6343402" cy="887445"/>
            <a:chOff x="0" y="87511"/>
            <a:chExt cx="6343402" cy="887445"/>
          </a:xfrm>
        </p:grpSpPr>
        <p:sp>
          <p:nvSpPr>
            <p:cNvPr id="23" name="Rounded Rectangle 22">
              <a:extLst>
                <a:ext uri="{FF2B5EF4-FFF2-40B4-BE49-F238E27FC236}">
                  <a16:creationId xmlns:a16="http://schemas.microsoft.com/office/drawing/2014/main" id="{CE23F5AD-EE2F-7849-B298-C90E00B84325}"/>
                </a:ext>
              </a:extLst>
            </p:cNvPr>
            <p:cNvSpPr/>
            <p:nvPr/>
          </p:nvSpPr>
          <p:spPr>
            <a:xfrm>
              <a:off x="0" y="87511"/>
              <a:ext cx="6263640" cy="88744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Rounded Rectangle 4">
              <a:extLst>
                <a:ext uri="{FF2B5EF4-FFF2-40B4-BE49-F238E27FC236}">
                  <a16:creationId xmlns:a16="http://schemas.microsoft.com/office/drawing/2014/main" id="{903F2DF5-46E5-CF46-BA18-01EBA5607669}"/>
                </a:ext>
              </a:extLst>
            </p:cNvPr>
            <p:cNvSpPr txBox="1"/>
            <p:nvPr/>
          </p:nvSpPr>
          <p:spPr>
            <a:xfrm>
              <a:off x="416522" y="216014"/>
              <a:ext cx="5926880" cy="758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600" b="1" kern="1200" dirty="0"/>
                <a:t>Learning from strong practice </a:t>
              </a:r>
              <a:endParaRPr lang="en-US" sz="3600" kern="1200" dirty="0"/>
            </a:p>
          </p:txBody>
        </p:sp>
      </p:grpSp>
      <p:pic>
        <p:nvPicPr>
          <p:cNvPr id="3" name="Audio 2">
            <a:hlinkClick r:id="" action="ppaction://media"/>
            <a:extLst>
              <a:ext uri="{FF2B5EF4-FFF2-40B4-BE49-F238E27FC236}">
                <a16:creationId xmlns:a16="http://schemas.microsoft.com/office/drawing/2014/main" id="{A9005A69-CE9C-50CC-FD1F-87719D4E38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50166188"/>
      </p:ext>
    </p:extLst>
  </p:cSld>
  <p:clrMapOvr>
    <a:masterClrMapping/>
  </p:clrMapOvr>
  <mc:AlternateContent xmlns:mc="http://schemas.openxmlformats.org/markup-compatibility/2006" xmlns:p14="http://schemas.microsoft.com/office/powerpoint/2010/main">
    <mc:Choice Requires="p14">
      <p:transition spd="slow" p14:dur="2000" advTm="16896"/>
    </mc:Choice>
    <mc:Fallback xmlns="">
      <p:transition spd="slow" advTm="16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905AFF-8057-8A47-A80C-1FE5B6C63D8D}"/>
              </a:ext>
            </a:extLst>
          </p:cNvPr>
          <p:cNvSpPr>
            <a:spLocks noGrp="1"/>
          </p:cNvSpPr>
          <p:nvPr>
            <p:ph type="title"/>
          </p:nvPr>
        </p:nvSpPr>
        <p:spPr>
          <a:xfrm>
            <a:off x="675435" y="1275107"/>
            <a:ext cx="4230100" cy="3387497"/>
          </a:xfrm>
        </p:spPr>
        <p:txBody>
          <a:bodyPr anchor="b">
            <a:normAutofit/>
          </a:bodyPr>
          <a:lstStyle/>
          <a:p>
            <a:pPr algn="r"/>
            <a:r>
              <a:rPr lang="en-GB" sz="4000" b="1" dirty="0">
                <a:solidFill>
                  <a:srgbClr val="FFFFFF"/>
                </a:solidFill>
                <a:ea typeface="Calibri" panose="020F0502020204030204" pitchFamily="34" charset="0"/>
                <a:cs typeface="Times New Roman" panose="02020603050405020304" pitchFamily="18" charset="0"/>
              </a:rPr>
              <a:t>Points for strengthening practice</a:t>
            </a:r>
            <a:r>
              <a:rPr lang="en-GB" sz="4000" dirty="0">
                <a:solidFill>
                  <a:srgbClr val="FFFFFF"/>
                </a:solidFill>
                <a:ea typeface="Calibri" panose="020F0502020204030204" pitchFamily="34" charset="0"/>
                <a:cs typeface="Times New Roman" panose="02020603050405020304" pitchFamily="18" charset="0"/>
              </a:rPr>
              <a:t> </a:t>
            </a:r>
            <a:br>
              <a:rPr lang="en-GB" sz="4000" dirty="0">
                <a:solidFill>
                  <a:srgbClr val="FFFFFF"/>
                </a:solidFill>
                <a:ea typeface="Calibri" panose="020F0502020204030204" pitchFamily="34" charset="0"/>
                <a:cs typeface="Times New Roman" panose="02020603050405020304" pitchFamily="18" charset="0"/>
              </a:rPr>
            </a:br>
            <a:endParaRPr lang="en-GB" sz="4000" dirty="0">
              <a:solidFill>
                <a:srgbClr val="FFFFFF"/>
              </a:solidFill>
            </a:endParaRPr>
          </a:p>
        </p:txBody>
      </p:sp>
      <p:sp>
        <p:nvSpPr>
          <p:cNvPr id="5" name="Footer Placeholder 4">
            <a:extLst>
              <a:ext uri="{FF2B5EF4-FFF2-40B4-BE49-F238E27FC236}">
                <a16:creationId xmlns:a16="http://schemas.microsoft.com/office/drawing/2014/main" id="{EF270A3D-23B9-2D47-B08F-AE33D13CFB9D}"/>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402k Consultancy Ltd.</a:t>
            </a:r>
          </a:p>
        </p:txBody>
      </p:sp>
      <p:sp>
        <p:nvSpPr>
          <p:cNvPr id="7" name="Text Box 11">
            <a:extLst>
              <a:ext uri="{FF2B5EF4-FFF2-40B4-BE49-F238E27FC236}">
                <a16:creationId xmlns:a16="http://schemas.microsoft.com/office/drawing/2014/main" id="{0FD84B12-39A1-3B4C-A989-CB7EAC332129}"/>
              </a:ext>
            </a:extLst>
          </p:cNvPr>
          <p:cNvSpPr txBox="1">
            <a:spLocks noGrp="1"/>
          </p:cNvSpPr>
          <p:nvPr>
            <p:ph idx="1"/>
          </p:nvPr>
        </p:nvSpPr>
        <p:spPr>
          <a:xfrm>
            <a:off x="6503158" y="649480"/>
            <a:ext cx="4862447" cy="5546047"/>
          </a:xfrm>
          <a:prstGeom prst="rect">
            <a:avLst/>
          </a:prstGeom>
        </p:spPr>
        <p:style>
          <a:lnRef idx="0">
            <a:schemeClr val="accent1"/>
          </a:lnRef>
          <a:fillRef idx="0">
            <a:schemeClr val="accent1"/>
          </a:fillRef>
          <a:effectRef idx="0">
            <a:schemeClr val="accent1"/>
          </a:effectRef>
          <a:fontRef idx="minor">
            <a:schemeClr val="dk1"/>
          </a:fontRef>
        </p:style>
        <p:txBody>
          <a:bodyPr rot="0" spcFirstLastPara="0" vert="horz" lIns="91440" tIns="45720" rIns="91440" bIns="45720" numCol="1" spcCol="0" rtlCol="0" fromWordArt="0" anchor="ctr" anchorCtr="0" forceAA="0" compatLnSpc="1">
            <a:prstTxWarp prst="textNoShape">
              <a:avLst/>
            </a:prstTxWarp>
            <a:normAutofit/>
          </a:bodyPr>
          <a:lstStyle/>
          <a:p>
            <a:r>
              <a:rPr lang="en-GB" sz="1900" dirty="0">
                <a:effectLst/>
                <a:ea typeface="Calibri" panose="020F0502020204030204" pitchFamily="34" charset="0"/>
                <a:cs typeface="Times New Roman" panose="02020603050405020304" pitchFamily="18" charset="0"/>
              </a:rPr>
              <a:t>Understanding of Executive Capacity and testing this against inherent jurisdiction of the High Court may offer greater safety to victims who appear to have capacity but are being coerced and controlled. </a:t>
            </a:r>
          </a:p>
          <a:p>
            <a:pPr marL="342900" lvl="0" indent="-342900">
              <a:buFont typeface="Symbol" pitchFamily="2" charset="2"/>
              <a:buChar char=""/>
            </a:pPr>
            <a:r>
              <a:rPr lang="en-GB" sz="1900" dirty="0">
                <a:effectLst/>
                <a:ea typeface="Calibri" panose="020F0502020204030204" pitchFamily="34" charset="0"/>
                <a:cs typeface="Times New Roman" panose="02020603050405020304" pitchFamily="18" charset="0"/>
              </a:rPr>
              <a:t>Early and continued legal advice is supportive to professionals and legal advisors and may better safeguard those who are being exploited. </a:t>
            </a:r>
          </a:p>
          <a:p>
            <a:pPr marL="342900" lvl="0" indent="-342900">
              <a:buFont typeface="Symbol" pitchFamily="2" charset="2"/>
              <a:buChar char=""/>
            </a:pPr>
            <a:r>
              <a:rPr lang="en-GB" sz="1900" dirty="0">
                <a:effectLst/>
                <a:ea typeface="Calibri" panose="020F0502020204030204" pitchFamily="34" charset="0"/>
                <a:cs typeface="Times New Roman" panose="02020603050405020304" pitchFamily="18" charset="0"/>
              </a:rPr>
              <a:t>Escalation and Challenge between agencies and services (including legal services) continue to be important elements in safeguarding those at risk of harm.</a:t>
            </a:r>
          </a:p>
          <a:p>
            <a:pPr marL="342900" lvl="0" indent="-342900">
              <a:buFont typeface="Symbol" pitchFamily="2" charset="2"/>
              <a:buChar char=""/>
            </a:pPr>
            <a:r>
              <a:rPr lang="en-GB" sz="1900" dirty="0">
                <a:effectLst/>
                <a:ea typeface="Calibri" panose="020F0502020204030204" pitchFamily="34" charset="0"/>
                <a:cs typeface="Times New Roman" panose="02020603050405020304" pitchFamily="18" charset="0"/>
              </a:rPr>
              <a:t>Provision of appropriate and safe accommodation for those who require additional support may help those to are unable to be in control of their own tenancies. </a:t>
            </a:r>
          </a:p>
        </p:txBody>
      </p:sp>
      <p:sp>
        <p:nvSpPr>
          <p:cNvPr id="4" name="Date Placeholder 3">
            <a:extLst>
              <a:ext uri="{FF2B5EF4-FFF2-40B4-BE49-F238E27FC236}">
                <a16:creationId xmlns:a16="http://schemas.microsoft.com/office/drawing/2014/main" id="{7DC82732-36F0-0943-9F73-2C5E3B0C9E4F}"/>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GB" sz="1100">
                <a:solidFill>
                  <a:schemeClr val="tx1">
                    <a:lumMod val="50000"/>
                    <a:lumOff val="50000"/>
                  </a:schemeClr>
                </a:solidFill>
              </a:rPr>
              <a:t>29/11/2015</a:t>
            </a:r>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09438507-87B3-1A40-B7C5-6EA9DE1E1E2A}"/>
              </a:ext>
            </a:extLst>
          </p:cNvPr>
          <p:cNvSpPr>
            <a:spLocks noGrp="1"/>
          </p:cNvSpPr>
          <p:nvPr>
            <p:ph type="sldNum" sz="quarter" idx="12"/>
          </p:nvPr>
        </p:nvSpPr>
        <p:spPr>
          <a:xfrm>
            <a:off x="11704320" y="6455664"/>
            <a:ext cx="448056" cy="365125"/>
          </a:xfrm>
        </p:spPr>
        <p:txBody>
          <a:bodyP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pic>
        <p:nvPicPr>
          <p:cNvPr id="3" name="Audio 2">
            <a:hlinkClick r:id="" action="ppaction://media"/>
            <a:extLst>
              <a:ext uri="{FF2B5EF4-FFF2-40B4-BE49-F238E27FC236}">
                <a16:creationId xmlns:a16="http://schemas.microsoft.com/office/drawing/2014/main" id="{4DB69836-28D1-B62A-AA8A-5F515E90D5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56078490"/>
      </p:ext>
    </p:extLst>
  </p:cSld>
  <p:clrMapOvr>
    <a:masterClrMapping/>
  </p:clrMapOvr>
  <mc:AlternateContent xmlns:mc="http://schemas.openxmlformats.org/markup-compatibility/2006" xmlns:p14="http://schemas.microsoft.com/office/powerpoint/2010/main">
    <mc:Choice Requires="p14">
      <p:transition spd="slow" p14:dur="2000" advTm="109120"/>
    </mc:Choice>
    <mc:Fallback xmlns="">
      <p:transition spd="slow" advTm="109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2FD95F-6498-4449-AF03-DCA23908B1CD}"/>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Support and Supervision</a:t>
            </a:r>
          </a:p>
        </p:txBody>
      </p:sp>
      <p:sp>
        <p:nvSpPr>
          <p:cNvPr id="4" name="Date Placeholder 3">
            <a:extLst>
              <a:ext uri="{FF2B5EF4-FFF2-40B4-BE49-F238E27FC236}">
                <a16:creationId xmlns:a16="http://schemas.microsoft.com/office/drawing/2014/main" id="{68E5A376-10B4-BE47-B947-C951D7F4B0C6}"/>
              </a:ext>
            </a:extLst>
          </p:cNvPr>
          <p:cNvSpPr>
            <a:spLocks noGrp="1"/>
          </p:cNvSpPr>
          <p:nvPr>
            <p:ph type="dt" sz="half" idx="10"/>
          </p:nvPr>
        </p:nvSpPr>
        <p:spPr>
          <a:xfrm>
            <a:off x="593763" y="6356350"/>
            <a:ext cx="2743200" cy="365125"/>
          </a:xfrm>
        </p:spPr>
        <p:txBody>
          <a:bodyPr>
            <a:normAutofit/>
          </a:bodyPr>
          <a:lstStyle/>
          <a:p>
            <a:pPr>
              <a:spcAft>
                <a:spcPts val="600"/>
              </a:spcAft>
            </a:pPr>
            <a:r>
              <a:rPr lang="en-GB">
                <a:solidFill>
                  <a:schemeClr val="bg1">
                    <a:lumMod val="85000"/>
                  </a:schemeClr>
                </a:solidFill>
              </a:rPr>
              <a:t>29/11/2015</a:t>
            </a:r>
            <a:endParaRPr lang="en-US">
              <a:solidFill>
                <a:schemeClr val="bg1">
                  <a:lumMod val="85000"/>
                </a:schemeClr>
              </a:solidFill>
            </a:endParaRPr>
          </a:p>
        </p:txBody>
      </p:sp>
      <p:sp>
        <p:nvSpPr>
          <p:cNvPr id="5" name="Footer Placeholder 4">
            <a:extLst>
              <a:ext uri="{FF2B5EF4-FFF2-40B4-BE49-F238E27FC236}">
                <a16:creationId xmlns:a16="http://schemas.microsoft.com/office/drawing/2014/main" id="{9B46C9E5-0597-B14C-A6BD-E291CB047D0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73B33901-0A07-6C49-A4F0-3166C6273155}"/>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16</a:t>
            </a:fld>
            <a:endParaRPr lang="en-US"/>
          </a:p>
        </p:txBody>
      </p:sp>
      <p:graphicFrame>
        <p:nvGraphicFramePr>
          <p:cNvPr id="9" name="Text Box 12">
            <a:extLst>
              <a:ext uri="{FF2B5EF4-FFF2-40B4-BE49-F238E27FC236}">
                <a16:creationId xmlns:a16="http://schemas.microsoft.com/office/drawing/2014/main" id="{C850A078-F8EE-4532-A64E-336ED049C849}"/>
              </a:ext>
            </a:extLst>
          </p:cNvPr>
          <p:cNvGraphicFramePr>
            <a:graphicFrameLocks noGrp="1"/>
          </p:cNvGraphicFramePr>
          <p:nvPr>
            <p:ph idx="1"/>
            <p:extLst>
              <p:ext uri="{D42A27DB-BD31-4B8C-83A1-F6EECF244321}">
                <p14:modId xmlns:p14="http://schemas.microsoft.com/office/powerpoint/2010/main" val="152376420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56FAD4FD-55C1-4E2E-F87F-401C837BB08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39457128"/>
      </p:ext>
    </p:extLst>
  </p:cSld>
  <p:clrMapOvr>
    <a:masterClrMapping/>
  </p:clrMapOvr>
  <mc:AlternateContent xmlns:mc="http://schemas.openxmlformats.org/markup-compatibility/2006" xmlns:p14="http://schemas.microsoft.com/office/powerpoint/2010/main">
    <mc:Choice Requires="p14">
      <p:transition spd="slow" p14:dur="2000" advTm="66880"/>
    </mc:Choice>
    <mc:Fallback xmlns="">
      <p:transition spd="slow" advTm="66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29F57C-3BFB-3543-82F6-D1205C6B627E}"/>
              </a:ext>
            </a:extLst>
          </p:cNvPr>
          <p:cNvSpPr>
            <a:spLocks noGrp="1"/>
          </p:cNvSpPr>
          <p:nvPr>
            <p:ph type="title"/>
          </p:nvPr>
        </p:nvSpPr>
        <p:spPr>
          <a:xfrm>
            <a:off x="838190" y="1020240"/>
            <a:ext cx="4230100" cy="3387497"/>
          </a:xfrm>
        </p:spPr>
        <p:txBody>
          <a:bodyPr anchor="b">
            <a:normAutofit/>
          </a:bodyPr>
          <a:lstStyle/>
          <a:p>
            <a:pPr algn="r"/>
            <a:r>
              <a:rPr lang="en-GB" sz="4000" b="1" dirty="0">
                <a:solidFill>
                  <a:srgbClr val="FFFFFF"/>
                </a:solidFill>
                <a:ea typeface="Calibri" panose="020F0502020204030204" pitchFamily="34" charset="0"/>
                <a:cs typeface="Times New Roman" panose="02020603050405020304" pitchFamily="18" charset="0"/>
              </a:rPr>
              <a:t>Points for strengthening practice</a:t>
            </a:r>
            <a:r>
              <a:rPr lang="en-GB" sz="4000" dirty="0">
                <a:solidFill>
                  <a:srgbClr val="FFFFFF"/>
                </a:solidFill>
                <a:ea typeface="Calibri" panose="020F0502020204030204" pitchFamily="34" charset="0"/>
                <a:cs typeface="Times New Roman" panose="02020603050405020304" pitchFamily="18" charset="0"/>
              </a:rPr>
              <a:t> </a:t>
            </a:r>
            <a:br>
              <a:rPr lang="en-GB" sz="4000" dirty="0">
                <a:solidFill>
                  <a:srgbClr val="FFFFFF"/>
                </a:solidFill>
                <a:ea typeface="Calibri" panose="020F0502020204030204" pitchFamily="34" charset="0"/>
                <a:cs typeface="Times New Roman" panose="02020603050405020304" pitchFamily="18" charset="0"/>
              </a:rPr>
            </a:br>
            <a:endParaRPr lang="en-GB" sz="4000" dirty="0">
              <a:solidFill>
                <a:srgbClr val="FFFFFF"/>
              </a:solidFill>
            </a:endParaRPr>
          </a:p>
        </p:txBody>
      </p:sp>
      <p:sp>
        <p:nvSpPr>
          <p:cNvPr id="5" name="Footer Placeholder 4">
            <a:extLst>
              <a:ext uri="{FF2B5EF4-FFF2-40B4-BE49-F238E27FC236}">
                <a16:creationId xmlns:a16="http://schemas.microsoft.com/office/drawing/2014/main" id="{8129CDA9-690F-D64A-8BF8-F26117F5E46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402k Consultancy Ltd.</a:t>
            </a:r>
          </a:p>
        </p:txBody>
      </p:sp>
      <p:sp>
        <p:nvSpPr>
          <p:cNvPr id="7" name="Text Box 13">
            <a:extLst>
              <a:ext uri="{FF2B5EF4-FFF2-40B4-BE49-F238E27FC236}">
                <a16:creationId xmlns:a16="http://schemas.microsoft.com/office/drawing/2014/main" id="{5294A073-8E5B-2C4D-8153-D3EF32D25742}"/>
              </a:ext>
            </a:extLst>
          </p:cNvPr>
          <p:cNvSpPr txBox="1">
            <a:spLocks noGrp="1"/>
          </p:cNvSpPr>
          <p:nvPr>
            <p:ph idx="1"/>
          </p:nvPr>
        </p:nvSpPr>
        <p:spPr>
          <a:xfrm>
            <a:off x="6503158" y="649480"/>
            <a:ext cx="4862447" cy="5546047"/>
          </a:xfrm>
          <a:prstGeom prst="rect">
            <a:avLst/>
          </a:prstGeom>
        </p:spPr>
        <p:style>
          <a:lnRef idx="0">
            <a:schemeClr val="accent1"/>
          </a:lnRef>
          <a:fillRef idx="0">
            <a:schemeClr val="accent1"/>
          </a:fillRef>
          <a:effectRef idx="0">
            <a:schemeClr val="accent1"/>
          </a:effectRef>
          <a:fontRef idx="minor">
            <a:schemeClr val="dk1"/>
          </a:fontRef>
        </p:style>
        <p:txBody>
          <a:bodyPr rot="0" spcFirstLastPara="0" vert="horz" lIns="91440" tIns="45720" rIns="91440" bIns="45720" numCol="1" spcCol="0" rtlCol="0" fromWordArt="0" anchor="ctr" anchorCtr="0" forceAA="0" compatLnSpc="1">
            <a:prstTxWarp prst="textNoShape">
              <a:avLst/>
            </a:prstTxWarp>
            <a:normAutofit/>
          </a:bodyPr>
          <a:lstStyle/>
          <a:p>
            <a:pPr marL="342900" lvl="0" indent="-342900">
              <a:buFont typeface="Symbol" pitchFamily="2" charset="2"/>
              <a:buChar char=""/>
            </a:pPr>
            <a:r>
              <a:rPr lang="en-GB" sz="2000">
                <a:effectLst/>
                <a:ea typeface="Calibri" panose="020F0502020204030204" pitchFamily="34" charset="0"/>
                <a:cs typeface="Times New Roman" panose="02020603050405020304" pitchFamily="18" charset="0"/>
              </a:rPr>
              <a:t>Recognition of the impact on practitioners of working with complex and distressing cases could result in bringing together those professionals in multi-agency, independently facilitated support/supervision. </a:t>
            </a:r>
          </a:p>
          <a:p>
            <a:pPr marL="342900" lvl="0" indent="-342900">
              <a:buFont typeface="Symbol" pitchFamily="2" charset="2"/>
              <a:buChar char=""/>
            </a:pPr>
            <a:r>
              <a:rPr lang="en-GB" sz="2000">
                <a:effectLst/>
                <a:ea typeface="Calibri" panose="020F0502020204030204" pitchFamily="34" charset="0"/>
                <a:cs typeface="Times New Roman" panose="02020603050405020304" pitchFamily="18" charset="0"/>
              </a:rPr>
              <a:t>Organisations who are aware of and manage vicarious trauma are beneficial to staff and may offer earlier supportive interventions.  </a:t>
            </a:r>
          </a:p>
        </p:txBody>
      </p:sp>
      <p:sp>
        <p:nvSpPr>
          <p:cNvPr id="4" name="Date Placeholder 3">
            <a:extLst>
              <a:ext uri="{FF2B5EF4-FFF2-40B4-BE49-F238E27FC236}">
                <a16:creationId xmlns:a16="http://schemas.microsoft.com/office/drawing/2014/main" id="{180B81CD-593C-CF4E-9C50-5F7328B4E829}"/>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GB" sz="1100">
                <a:solidFill>
                  <a:schemeClr val="tx1">
                    <a:lumMod val="50000"/>
                    <a:lumOff val="50000"/>
                  </a:schemeClr>
                </a:solidFill>
              </a:rPr>
              <a:t>29/11/2015</a:t>
            </a:r>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911BAEFF-4D84-CF46-9A03-4971597D70EB}"/>
              </a:ext>
            </a:extLst>
          </p:cNvPr>
          <p:cNvSpPr>
            <a:spLocks noGrp="1"/>
          </p:cNvSpPr>
          <p:nvPr>
            <p:ph type="sldNum" sz="quarter" idx="12"/>
          </p:nvPr>
        </p:nvSpPr>
        <p:spPr>
          <a:xfrm>
            <a:off x="11704320" y="6455664"/>
            <a:ext cx="448056" cy="365125"/>
          </a:xfrm>
        </p:spPr>
        <p:txBody>
          <a:bodyP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17</a:t>
            </a:fld>
            <a:endParaRPr lang="en-US" sz="1100">
              <a:solidFill>
                <a:schemeClr val="tx1">
                  <a:lumMod val="50000"/>
                  <a:lumOff val="50000"/>
                </a:schemeClr>
              </a:solidFill>
            </a:endParaRPr>
          </a:p>
        </p:txBody>
      </p:sp>
      <p:pic>
        <p:nvPicPr>
          <p:cNvPr id="3" name="Audio 2">
            <a:hlinkClick r:id="" action="ppaction://media"/>
            <a:extLst>
              <a:ext uri="{FF2B5EF4-FFF2-40B4-BE49-F238E27FC236}">
                <a16:creationId xmlns:a16="http://schemas.microsoft.com/office/drawing/2014/main" id="{89C2D6BD-4DF6-C1FC-7B2D-7AE3754E96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23223503"/>
      </p:ext>
    </p:extLst>
  </p:cSld>
  <p:clrMapOvr>
    <a:masterClrMapping/>
  </p:clrMapOvr>
  <mc:AlternateContent xmlns:mc="http://schemas.openxmlformats.org/markup-compatibility/2006" xmlns:p14="http://schemas.microsoft.com/office/powerpoint/2010/main">
    <mc:Choice Requires="p14">
      <p:transition spd="slow" p14:dur="2000" advTm="57184"/>
    </mc:Choice>
    <mc:Fallback xmlns="">
      <p:transition spd="slow" advTm="57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Yellow and blue symbols">
            <a:extLst>
              <a:ext uri="{FF2B5EF4-FFF2-40B4-BE49-F238E27FC236}">
                <a16:creationId xmlns:a16="http://schemas.microsoft.com/office/drawing/2014/main" id="{59797571-E0D4-4F5C-85F7-F0470641CEED}"/>
              </a:ext>
            </a:extLst>
          </p:cNvPr>
          <p:cNvPicPr>
            <a:picLocks noChangeAspect="1"/>
          </p:cNvPicPr>
          <p:nvPr/>
        </p:nvPicPr>
        <p:blipFill rotWithShape="1">
          <a:blip r:embed="rId5"/>
          <a:srcRect r="3305" b="1"/>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a:t>Recommendations?</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77981" y="6356350"/>
            <a:ext cx="1214339" cy="365125"/>
          </a:xfrm>
        </p:spPr>
        <p:txBody>
          <a:bodyPr vert="horz" lIns="91440" tIns="45720" rIns="91440" bIns="45720" rtlCol="0" anchor="ctr">
            <a:normAutofit/>
          </a:bodyPr>
          <a:lstStyle/>
          <a:p>
            <a:pPr>
              <a:spcAft>
                <a:spcPts val="600"/>
              </a:spcAft>
              <a:defRPr/>
            </a:pPr>
            <a:r>
              <a:rPr lang="en-US">
                <a:solidFill>
                  <a:schemeClr val="tx1"/>
                </a:solidFill>
                <a:latin typeface="Calibri" panose="020F0502020204030204"/>
              </a:rPr>
              <a:t>29/11/2015</a:t>
            </a:r>
          </a:p>
        </p:txBody>
      </p:sp>
      <p:sp>
        <p:nvSpPr>
          <p:cNvPr id="5" name="Footer Placeholder 4"/>
          <p:cNvSpPr>
            <a:spLocks noGrp="1"/>
          </p:cNvSpPr>
          <p:nvPr>
            <p:ph type="ftr" sz="quarter" idx="11"/>
          </p:nvPr>
        </p:nvSpPr>
        <p:spPr>
          <a:xfrm>
            <a:off x="1692321" y="6356350"/>
            <a:ext cx="2809017" cy="365125"/>
          </a:xfrm>
        </p:spPr>
        <p:txBody>
          <a:bodyPr vert="horz" lIns="91440" tIns="45720" rIns="91440" bIns="45720" rtlCol="0" anchor="ctr">
            <a:normAutofit/>
          </a:bodyPr>
          <a:lstStyle/>
          <a:p>
            <a:pPr algn="r">
              <a:spcAft>
                <a:spcPts val="600"/>
              </a:spcAft>
              <a:defRPr/>
            </a:pPr>
            <a:r>
              <a:rPr lang="en-US" kern="1200">
                <a:solidFill>
                  <a:schemeClr val="tx1"/>
                </a:solidFill>
                <a:latin typeface="Calibri" panose="020F0502020204030204"/>
                <a:ea typeface="+mn-ea"/>
                <a:cs typeface="+mn-cs"/>
              </a:rPr>
              <a:t>402k Consultancy Ltd.</a:t>
            </a:r>
          </a:p>
        </p:txBody>
      </p:sp>
      <p:sp>
        <p:nvSpPr>
          <p:cNvPr id="6" name="Slide Number Placeholder 5"/>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E253993-12BE-3443-8A7A-2523E6C8C67E}" type="slidenum">
              <a:rPr lang="en-US">
                <a:solidFill>
                  <a:schemeClr val="tx1"/>
                </a:solidFill>
                <a:latin typeface="Calibri" panose="020F0502020204030204"/>
              </a:rPr>
              <a:pPr>
                <a:spcAft>
                  <a:spcPts val="600"/>
                </a:spcAft>
                <a:defRPr/>
              </a:pPr>
              <a:t>18</a:t>
            </a:fld>
            <a:endParaRPr lang="en-US">
              <a:solidFill>
                <a:schemeClr val="tx1"/>
              </a:solidFill>
              <a:latin typeface="Calibri" panose="020F0502020204030204"/>
            </a:endParaRPr>
          </a:p>
        </p:txBody>
      </p:sp>
      <p:pic>
        <p:nvPicPr>
          <p:cNvPr id="8" name="Audio 7">
            <a:hlinkClick r:id="" action="ppaction://media"/>
            <a:extLst>
              <a:ext uri="{FF2B5EF4-FFF2-40B4-BE49-F238E27FC236}">
                <a16:creationId xmlns:a16="http://schemas.microsoft.com/office/drawing/2014/main" id="{4931E063-4AFC-C418-2075-A7497B8BBD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32819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5664"/>
    </mc:Choice>
    <mc:Fallback xmlns="">
      <p:transition spd="slow" advTm="45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49C96-473C-5521-2EE1-C479D509B0BE}"/>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Next Steps</a:t>
            </a:r>
            <a:br>
              <a:rPr lang="en-GB" sz="4000">
                <a:solidFill>
                  <a:srgbClr val="FFFFFF"/>
                </a:solidFill>
              </a:rPr>
            </a:br>
            <a:endParaRPr lang="en-GB" sz="4000">
              <a:solidFill>
                <a:srgbClr val="FFFFFF"/>
              </a:solidFill>
            </a:endParaRPr>
          </a:p>
        </p:txBody>
      </p:sp>
      <p:sp>
        <p:nvSpPr>
          <p:cNvPr id="5" name="Footer Placeholder 4">
            <a:extLst>
              <a:ext uri="{FF2B5EF4-FFF2-40B4-BE49-F238E27FC236}">
                <a16:creationId xmlns:a16="http://schemas.microsoft.com/office/drawing/2014/main" id="{1FD69A5E-0049-DB09-BA59-154A571C4C71}"/>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402k Consultancy Ltd.</a:t>
            </a:r>
          </a:p>
        </p:txBody>
      </p:sp>
      <p:sp>
        <p:nvSpPr>
          <p:cNvPr id="4" name="Date Placeholder 3">
            <a:extLst>
              <a:ext uri="{FF2B5EF4-FFF2-40B4-BE49-F238E27FC236}">
                <a16:creationId xmlns:a16="http://schemas.microsoft.com/office/drawing/2014/main" id="{96CC932E-E03B-A24F-F88C-A89BB431752D}"/>
              </a:ext>
            </a:extLst>
          </p:cNvPr>
          <p:cNvSpPr>
            <a:spLocks noGrp="1"/>
          </p:cNvSpPr>
          <p:nvPr>
            <p:ph type="dt" sz="half" idx="10"/>
          </p:nvPr>
        </p:nvSpPr>
        <p:spPr>
          <a:xfrm>
            <a:off x="8970264" y="6455664"/>
            <a:ext cx="2743200" cy="365125"/>
          </a:xfrm>
        </p:spPr>
        <p:txBody>
          <a:bodyPr>
            <a:normAutofit/>
          </a:bodyPr>
          <a:lstStyle/>
          <a:p>
            <a:pPr marL="0" marR="0" lvl="0" indent="0" algn="r" defTabSz="914400" rtl="0" eaLnBrk="1" fontAlgn="auto" latinLnBrk="0" hangingPunct="1">
              <a:spcBef>
                <a:spcPts val="0"/>
              </a:spcBef>
              <a:spcAft>
                <a:spcPts val="600"/>
              </a:spcAft>
              <a:buClrTx/>
              <a:buSzTx/>
              <a:buFontTx/>
              <a:buNone/>
              <a:tabLst/>
              <a:defRPr/>
            </a:pPr>
            <a:r>
              <a:rPr kumimoji="0" lang="en-GB"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t>29/11/2015</a:t>
            </a:r>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73AD251-27D6-9280-44FF-C9968577C7D9}"/>
              </a:ext>
            </a:extLst>
          </p:cNvPr>
          <p:cNvSpPr>
            <a:spLocks noGrp="1"/>
          </p:cNvSpPr>
          <p:nvPr>
            <p:ph type="sldNum" sz="quarter" idx="12"/>
          </p:nvPr>
        </p:nvSpPr>
        <p:spPr>
          <a:xfrm>
            <a:off x="11704320" y="6455664"/>
            <a:ext cx="448056"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E253993-12BE-3443-8A7A-2523E6C8C67E}"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19</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22" name="Content Placeholder 2">
            <a:extLst>
              <a:ext uri="{FF2B5EF4-FFF2-40B4-BE49-F238E27FC236}">
                <a16:creationId xmlns:a16="http://schemas.microsoft.com/office/drawing/2014/main" id="{0D9117AE-A6F8-D29B-65DB-C20EE6918E84}"/>
              </a:ext>
            </a:extLst>
          </p:cNvPr>
          <p:cNvGraphicFramePr>
            <a:graphicFrameLocks noGrp="1"/>
          </p:cNvGraphicFramePr>
          <p:nvPr>
            <p:ph idx="1"/>
            <p:extLst>
              <p:ext uri="{D42A27DB-BD31-4B8C-83A1-F6EECF244321}">
                <p14:modId xmlns:p14="http://schemas.microsoft.com/office/powerpoint/2010/main" val="121868370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Audio 6">
            <a:hlinkClick r:id="" action="ppaction://media"/>
            <a:extLst>
              <a:ext uri="{FF2B5EF4-FFF2-40B4-BE49-F238E27FC236}">
                <a16:creationId xmlns:a16="http://schemas.microsoft.com/office/drawing/2014/main" id="{D23D2582-8BA4-AE5F-38B1-61B0E8085D1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23163192"/>
      </p:ext>
    </p:extLst>
  </p:cSld>
  <p:clrMapOvr>
    <a:masterClrMapping/>
  </p:clrMapOvr>
  <mc:AlternateContent xmlns:mc="http://schemas.openxmlformats.org/markup-compatibility/2006" xmlns:p14="http://schemas.microsoft.com/office/powerpoint/2010/main">
    <mc:Choice Requires="p14">
      <p:transition spd="slow" p14:dur="2000" advTm="51075"/>
    </mc:Choice>
    <mc:Fallback xmlns="">
      <p:transition spd="slow" advTm="51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D5AFD-DD00-7F4C-B3B4-43B1C7ED3FF2}"/>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Molly</a:t>
            </a:r>
          </a:p>
        </p:txBody>
      </p:sp>
      <p:sp>
        <p:nvSpPr>
          <p:cNvPr id="5" name="Footer Placeholder 4">
            <a:extLst>
              <a:ext uri="{FF2B5EF4-FFF2-40B4-BE49-F238E27FC236}">
                <a16:creationId xmlns:a16="http://schemas.microsoft.com/office/drawing/2014/main" id="{2B136BDA-5E9F-8941-872D-F5B6D17D21FB}"/>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a:solidFill>
                  <a:srgbClr val="FFFFFF"/>
                </a:solidFill>
              </a:rPr>
              <a:t>402k Consultancy Ltd.</a:t>
            </a:r>
          </a:p>
        </p:txBody>
      </p:sp>
      <p:sp>
        <p:nvSpPr>
          <p:cNvPr id="7" name="Content Placeholder 7">
            <a:extLst>
              <a:ext uri="{FF2B5EF4-FFF2-40B4-BE49-F238E27FC236}">
                <a16:creationId xmlns:a16="http://schemas.microsoft.com/office/drawing/2014/main" id="{F200385B-390C-3745-A2BD-913083493688}"/>
              </a:ext>
            </a:extLst>
          </p:cNvPr>
          <p:cNvSpPr>
            <a:spLocks noGrp="1"/>
          </p:cNvSpPr>
          <p:nvPr>
            <p:ph idx="1"/>
          </p:nvPr>
        </p:nvSpPr>
        <p:spPr>
          <a:xfrm>
            <a:off x="1371599" y="2318197"/>
            <a:ext cx="9724031" cy="3683358"/>
          </a:xfrm>
        </p:spPr>
        <p:txBody>
          <a:bodyPr anchor="ctr">
            <a:normAutofit/>
          </a:bodyPr>
          <a:lstStyle/>
          <a:p>
            <a:r>
              <a:rPr lang="en-GB" sz="2000" dirty="0"/>
              <a:t>Molly was a 25-year-old woman of White British origin </a:t>
            </a:r>
          </a:p>
          <a:p>
            <a:r>
              <a:rPr lang="en-GB" sz="2000" dirty="0"/>
              <a:t>Found deceased at the property of someone known to her.  </a:t>
            </a:r>
          </a:p>
          <a:p>
            <a:r>
              <a:rPr lang="en-GB" sz="2000" dirty="0"/>
              <a:t>Cause of death remains under investigation at this time </a:t>
            </a:r>
          </a:p>
          <a:p>
            <a:r>
              <a:rPr lang="en-GB" sz="2000" dirty="0"/>
              <a:t> Molly had been known to multiple services in the years prior to her death. </a:t>
            </a:r>
          </a:p>
          <a:p>
            <a:r>
              <a:rPr lang="en-GB" sz="2000" dirty="0"/>
              <a:t>Molly was open to safeguarding for two years and was discussed within the Team Around the Individual (TATI) process for one year. </a:t>
            </a:r>
          </a:p>
          <a:p>
            <a:r>
              <a:rPr lang="en-GB" sz="2000" dirty="0"/>
              <a:t>Concerns related to sexual exploitation from multiple perpetrators, sexual violence, historical abuse, self-harm, domestic abuse, self-neglect, homelessness, and drug use. </a:t>
            </a:r>
          </a:p>
          <a:p>
            <a:endParaRPr lang="en-GB" sz="2000" b="1" dirty="0"/>
          </a:p>
        </p:txBody>
      </p:sp>
      <p:sp>
        <p:nvSpPr>
          <p:cNvPr id="4" name="Date Placeholder 3">
            <a:extLst>
              <a:ext uri="{FF2B5EF4-FFF2-40B4-BE49-F238E27FC236}">
                <a16:creationId xmlns:a16="http://schemas.microsoft.com/office/drawing/2014/main" id="{9B403D4D-2299-DA43-BF62-11AE3370913F}"/>
              </a:ext>
            </a:extLst>
          </p:cNvPr>
          <p:cNvSpPr>
            <a:spLocks noGrp="1"/>
          </p:cNvSpPr>
          <p:nvPr>
            <p:ph type="dt" sz="half" idx="10"/>
          </p:nvPr>
        </p:nvSpPr>
        <p:spPr>
          <a:xfrm>
            <a:off x="8970264" y="6455431"/>
            <a:ext cx="2743200" cy="365125"/>
          </a:xfrm>
        </p:spPr>
        <p:txBody>
          <a:bodyPr>
            <a:normAutofit/>
          </a:bodyPr>
          <a:lstStyle/>
          <a:p>
            <a:pPr algn="r">
              <a:spcAft>
                <a:spcPts val="600"/>
              </a:spcAft>
            </a:pPr>
            <a:r>
              <a:rPr lang="en-GB" sz="1100">
                <a:solidFill>
                  <a:schemeClr val="tx1">
                    <a:lumMod val="50000"/>
                    <a:lumOff val="50000"/>
                  </a:schemeClr>
                </a:solidFill>
              </a:rPr>
              <a:t>29/11/2015</a:t>
            </a:r>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7918792D-9B42-2C43-8A40-84D721AF8528}"/>
              </a:ext>
            </a:extLst>
          </p:cNvPr>
          <p:cNvSpPr>
            <a:spLocks noGrp="1"/>
          </p:cNvSpPr>
          <p:nvPr>
            <p:ph type="sldNum" sz="quarter" idx="12"/>
          </p:nvPr>
        </p:nvSpPr>
        <p:spPr>
          <a:xfrm>
            <a:off x="11704320" y="6455431"/>
            <a:ext cx="445913" cy="365125"/>
          </a:xfrm>
        </p:spPr>
        <p:txBody>
          <a:bodyP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pic>
        <p:nvPicPr>
          <p:cNvPr id="3" name="Audio 2">
            <a:hlinkClick r:id="" action="ppaction://media"/>
            <a:extLst>
              <a:ext uri="{FF2B5EF4-FFF2-40B4-BE49-F238E27FC236}">
                <a16:creationId xmlns:a16="http://schemas.microsoft.com/office/drawing/2014/main" id="{8B834C9A-9DA3-F573-088C-7B001649801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86544234"/>
      </p:ext>
    </p:extLst>
  </p:cSld>
  <p:clrMapOvr>
    <a:masterClrMapping/>
  </p:clrMapOvr>
  <mc:AlternateContent xmlns:mc="http://schemas.openxmlformats.org/markup-compatibility/2006" xmlns:p14="http://schemas.microsoft.com/office/powerpoint/2010/main">
    <mc:Choice Requires="p14">
      <p:transition spd="slow" p14:dur="2000" advTm="49632"/>
    </mc:Choice>
    <mc:Fallback xmlns="">
      <p:transition spd="slow" advTm="49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402k Consultancy Ltd.</a:t>
            </a:r>
          </a:p>
        </p:txBody>
      </p:sp>
      <p:sp>
        <p:nvSpPr>
          <p:cNvPr id="5" name="TextBox 4"/>
          <p:cNvSpPr txBox="1"/>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t>Thank You</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b="1" dirty="0"/>
              <a:t>Karen Rees</a:t>
            </a:r>
          </a:p>
          <a:p>
            <a:pPr indent="-228600">
              <a:lnSpc>
                <a:spcPct val="90000"/>
              </a:lnSpc>
              <a:spcAft>
                <a:spcPts val="600"/>
              </a:spcAft>
              <a:buFont typeface="Arial" panose="020B0604020202020204" pitchFamily="34" charset="0"/>
              <a:buChar char="•"/>
            </a:pPr>
            <a:r>
              <a:rPr lang="en-US" sz="2000" b="1" dirty="0"/>
              <a:t>402k Consultancy Ltd.</a:t>
            </a:r>
          </a:p>
          <a:p>
            <a:pPr indent="-228600">
              <a:lnSpc>
                <a:spcPct val="90000"/>
              </a:lnSpc>
              <a:spcAft>
                <a:spcPts val="600"/>
              </a:spcAft>
              <a:buFont typeface="Arial" panose="020B0604020202020204" pitchFamily="34" charset="0"/>
              <a:buChar char="•"/>
            </a:pPr>
            <a:r>
              <a:rPr lang="en-US" sz="2000" b="1" dirty="0">
                <a:hlinkClick r:id="rId4"/>
              </a:rPr>
              <a:t>karenrees@402kconsultancy.co.uk</a:t>
            </a:r>
            <a:endParaRPr lang="en-US" sz="2000" b="1" dirty="0"/>
          </a:p>
          <a:p>
            <a:pPr indent="-228600">
              <a:lnSpc>
                <a:spcPct val="90000"/>
              </a:lnSpc>
              <a:spcAft>
                <a:spcPts val="600"/>
              </a:spcAft>
              <a:buFont typeface="Arial" panose="020B0604020202020204" pitchFamily="34" charset="0"/>
              <a:buChar char="•"/>
            </a:pPr>
            <a:r>
              <a:rPr lang="en-US" sz="2000" b="1" dirty="0">
                <a:hlinkClick r:id="rId5"/>
              </a:rPr>
              <a:t>www.402kconsultancy.co.uk</a:t>
            </a:r>
            <a:r>
              <a:rPr lang="en-US" sz="2000" b="1" dirty="0"/>
              <a:t> </a:t>
            </a:r>
          </a:p>
        </p:txBody>
      </p:sp>
      <p:sp>
        <p:nvSpPr>
          <p:cNvPr id="2" name="Date Placeholder 1"/>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a:solidFill>
                  <a:schemeClr val="tx1">
                    <a:lumMod val="50000"/>
                    <a:lumOff val="50000"/>
                  </a:schemeClr>
                </a:solidFill>
              </a:rPr>
              <a:t>29/11/2015</a:t>
            </a:r>
          </a:p>
        </p:txBody>
      </p:sp>
      <p:sp>
        <p:nvSpPr>
          <p:cNvPr id="4" name="Slide Number Placeholder 3"/>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20</a:t>
            </a:fld>
            <a:endParaRPr lang="en-US" sz="1100">
              <a:solidFill>
                <a:schemeClr val="tx1">
                  <a:lumMod val="50000"/>
                  <a:lumOff val="50000"/>
                </a:schemeClr>
              </a:solidFill>
            </a:endParaRPr>
          </a:p>
        </p:txBody>
      </p:sp>
      <p:pic>
        <p:nvPicPr>
          <p:cNvPr id="6" name="Audio 5">
            <a:hlinkClick r:id="" action="ppaction://media"/>
            <a:extLst>
              <a:ext uri="{FF2B5EF4-FFF2-40B4-BE49-F238E27FC236}">
                <a16:creationId xmlns:a16="http://schemas.microsoft.com/office/drawing/2014/main" id="{761815ED-6447-C304-64E5-2F9A1AF74A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60930003"/>
      </p:ext>
    </p:extLst>
  </p:cSld>
  <p:clrMapOvr>
    <a:masterClrMapping/>
  </p:clrMapOvr>
  <mc:AlternateContent xmlns:mc="http://schemas.openxmlformats.org/markup-compatibility/2006" xmlns:p14="http://schemas.microsoft.com/office/powerpoint/2010/main">
    <mc:Choice Requires="p14">
      <p:transition spd="slow" p14:dur="2000" advTm="8960"/>
    </mc:Choice>
    <mc:Fallback xmlns="">
      <p:transition spd="slow" advTm="8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1D7C6-E477-FA44-B5CC-0E7A48F77FCC}"/>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Background (some known)</a:t>
            </a:r>
          </a:p>
        </p:txBody>
      </p:sp>
      <p:sp>
        <p:nvSpPr>
          <p:cNvPr id="5" name="Footer Placeholder 4">
            <a:extLst>
              <a:ext uri="{FF2B5EF4-FFF2-40B4-BE49-F238E27FC236}">
                <a16:creationId xmlns:a16="http://schemas.microsoft.com/office/drawing/2014/main" id="{AF16CB2E-D57E-DB4B-89A3-997D458EF74D}"/>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a:solidFill>
                  <a:srgbClr val="FFFFFF"/>
                </a:solidFill>
              </a:rPr>
              <a:t>402k Consultancy Ltd.</a:t>
            </a:r>
          </a:p>
        </p:txBody>
      </p:sp>
      <p:sp>
        <p:nvSpPr>
          <p:cNvPr id="3" name="Content Placeholder 2">
            <a:extLst>
              <a:ext uri="{FF2B5EF4-FFF2-40B4-BE49-F238E27FC236}">
                <a16:creationId xmlns:a16="http://schemas.microsoft.com/office/drawing/2014/main" id="{A31D1411-5C7A-844F-BA04-D76BC1844369}"/>
              </a:ext>
            </a:extLst>
          </p:cNvPr>
          <p:cNvSpPr>
            <a:spLocks noGrp="1"/>
          </p:cNvSpPr>
          <p:nvPr>
            <p:ph idx="1"/>
          </p:nvPr>
        </p:nvSpPr>
        <p:spPr>
          <a:xfrm>
            <a:off x="1371599" y="2318197"/>
            <a:ext cx="9724031" cy="3683358"/>
          </a:xfrm>
        </p:spPr>
        <p:txBody>
          <a:bodyPr anchor="ctr">
            <a:normAutofit/>
          </a:bodyPr>
          <a:lstStyle/>
          <a:p>
            <a:r>
              <a:rPr lang="en-GB" sz="1700" dirty="0"/>
              <a:t>At the age of 15 Molly was identified as being at risk of child sexual exploitation and had been using drugs </a:t>
            </a:r>
          </a:p>
          <a:p>
            <a:r>
              <a:rPr lang="en-GB" sz="1700" dirty="0"/>
              <a:t>Molly had also been known to Child and Adolescent Mental Health services following an overdose </a:t>
            </a:r>
          </a:p>
          <a:p>
            <a:r>
              <a:rPr lang="en-GB" sz="1700" dirty="0"/>
              <a:t>At 17 Molly became pregnant with the father being a male that she was in a relationship with. Molly continued to use substances and her relationship was known to be abusive. This resulted in the unborn baby being subject to safeguarding plans and then placed with Molly’s mother following birth </a:t>
            </a:r>
          </a:p>
          <a:p>
            <a:r>
              <a:rPr lang="en-GB" sz="1700" dirty="0"/>
              <a:t>Molly had been subject to protection from various Child Sexual Exploitation operations undertaken by the police at the time to disrupt perpetrators and ensure that she was taken home if found when missing. </a:t>
            </a:r>
          </a:p>
          <a:p>
            <a:r>
              <a:rPr lang="en-GB" sz="1700" dirty="0"/>
              <a:t>Molly was 23 when she disclosed that she had been the victim of child sexual abuse from the age of nine years and that continued until she was an older teenager </a:t>
            </a:r>
            <a:br>
              <a:rPr lang="en-GB" sz="1700" dirty="0"/>
            </a:br>
            <a:endParaRPr lang="en-GB" sz="1700" dirty="0"/>
          </a:p>
          <a:p>
            <a:endParaRPr lang="en-GB" sz="1700" dirty="0"/>
          </a:p>
        </p:txBody>
      </p:sp>
      <p:sp>
        <p:nvSpPr>
          <p:cNvPr id="4" name="Date Placeholder 3">
            <a:extLst>
              <a:ext uri="{FF2B5EF4-FFF2-40B4-BE49-F238E27FC236}">
                <a16:creationId xmlns:a16="http://schemas.microsoft.com/office/drawing/2014/main" id="{0A4A9A06-EEB9-CA4B-9399-92B18AA2CC7F}"/>
              </a:ext>
            </a:extLst>
          </p:cNvPr>
          <p:cNvSpPr>
            <a:spLocks noGrp="1"/>
          </p:cNvSpPr>
          <p:nvPr>
            <p:ph type="dt" sz="half" idx="10"/>
          </p:nvPr>
        </p:nvSpPr>
        <p:spPr>
          <a:xfrm>
            <a:off x="8970264" y="6455431"/>
            <a:ext cx="2743200" cy="365125"/>
          </a:xfrm>
        </p:spPr>
        <p:txBody>
          <a:bodyPr>
            <a:normAutofit/>
          </a:bodyPr>
          <a:lstStyle/>
          <a:p>
            <a:pPr algn="r">
              <a:spcAft>
                <a:spcPts val="600"/>
              </a:spcAft>
            </a:pPr>
            <a:r>
              <a:rPr lang="en-GB" sz="1100">
                <a:solidFill>
                  <a:schemeClr val="tx1">
                    <a:lumMod val="50000"/>
                    <a:lumOff val="50000"/>
                  </a:schemeClr>
                </a:solidFill>
              </a:rPr>
              <a:t>29/11/2015</a:t>
            </a:r>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7D004E87-5657-4245-8756-A85FF39E7EE8}"/>
              </a:ext>
            </a:extLst>
          </p:cNvPr>
          <p:cNvSpPr>
            <a:spLocks noGrp="1"/>
          </p:cNvSpPr>
          <p:nvPr>
            <p:ph type="sldNum" sz="quarter" idx="12"/>
          </p:nvPr>
        </p:nvSpPr>
        <p:spPr>
          <a:xfrm>
            <a:off x="11704320" y="6455431"/>
            <a:ext cx="445913" cy="365125"/>
          </a:xfrm>
        </p:spPr>
        <p:txBody>
          <a:bodyP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pic>
        <p:nvPicPr>
          <p:cNvPr id="8" name="Audio 7">
            <a:hlinkClick r:id="" action="ppaction://media"/>
            <a:extLst>
              <a:ext uri="{FF2B5EF4-FFF2-40B4-BE49-F238E27FC236}">
                <a16:creationId xmlns:a16="http://schemas.microsoft.com/office/drawing/2014/main" id="{A0CC2BFE-4C83-A2E7-992F-359B831F17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94572319"/>
      </p:ext>
    </p:extLst>
  </p:cSld>
  <p:clrMapOvr>
    <a:masterClrMapping/>
  </p:clrMapOvr>
  <mc:AlternateContent xmlns:mc="http://schemas.openxmlformats.org/markup-compatibility/2006" xmlns:p14="http://schemas.microsoft.com/office/powerpoint/2010/main">
    <mc:Choice Requires="p14">
      <p:transition spd="slow" p14:dur="2000" advTm="66112"/>
    </mc:Choice>
    <mc:Fallback xmlns="">
      <p:transition spd="slow" advTm="66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89BD1DE-610F-CE4C-A0FF-308AAA3467D5}"/>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What issues was Molly faced with?</a:t>
            </a:r>
          </a:p>
        </p:txBody>
      </p:sp>
      <p:sp>
        <p:nvSpPr>
          <p:cNvPr id="7" name="Text Placeholder 6">
            <a:extLst>
              <a:ext uri="{FF2B5EF4-FFF2-40B4-BE49-F238E27FC236}">
                <a16:creationId xmlns:a16="http://schemas.microsoft.com/office/drawing/2014/main" id="{55CA79E0-7F50-8B4E-A6D0-B54A8093C902}"/>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sz="2400" kern="1200" dirty="0">
                <a:solidFill>
                  <a:schemeClr val="tx1"/>
                </a:solidFill>
                <a:latin typeface="+mn-lt"/>
                <a:ea typeface="+mn-ea"/>
                <a:cs typeface="+mn-cs"/>
              </a:rPr>
              <a:t>Pause the presentation and Think about what Molly's life was like; </a:t>
            </a:r>
          </a:p>
        </p:txBody>
      </p:sp>
      <p:sp>
        <p:nvSpPr>
          <p:cNvPr id="5" name="Footer Placeholder 4">
            <a:extLst>
              <a:ext uri="{FF2B5EF4-FFF2-40B4-BE49-F238E27FC236}">
                <a16:creationId xmlns:a16="http://schemas.microsoft.com/office/drawing/2014/main" id="{09EF3F0A-264A-6847-8658-D9AB5CF40310}"/>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402k Consultancy Ltd.</a:t>
            </a:r>
          </a:p>
        </p:txBody>
      </p:sp>
      <p:sp>
        <p:nvSpPr>
          <p:cNvPr id="4" name="Date Placeholder 3">
            <a:extLst>
              <a:ext uri="{FF2B5EF4-FFF2-40B4-BE49-F238E27FC236}">
                <a16:creationId xmlns:a16="http://schemas.microsoft.com/office/drawing/2014/main" id="{FDE3E673-D889-6842-96A5-F1C318B26AA0}"/>
              </a:ext>
            </a:extLst>
          </p:cNvPr>
          <p:cNvSpPr>
            <a:spLocks noGrp="1"/>
          </p:cNvSpPr>
          <p:nvPr>
            <p:ph type="dt" sz="half" idx="10"/>
          </p:nvPr>
        </p:nvSpPr>
        <p:spPr>
          <a:xfrm>
            <a:off x="8970264" y="6446837"/>
            <a:ext cx="2743200" cy="365125"/>
          </a:xfrm>
        </p:spPr>
        <p:txBody>
          <a:bodyPr vert="horz" lIns="91440" tIns="45720" rIns="91440" bIns="45720" rtlCol="0" anchor="ctr">
            <a:normAutofit/>
          </a:bodyPr>
          <a:lstStyle/>
          <a:p>
            <a:pPr algn="r">
              <a:spcAft>
                <a:spcPts val="600"/>
              </a:spcAft>
            </a:pPr>
            <a:r>
              <a:rPr lang="en-US" sz="1100">
                <a:solidFill>
                  <a:schemeClr val="tx1">
                    <a:lumMod val="50000"/>
                    <a:lumOff val="50000"/>
                  </a:schemeClr>
                </a:solidFill>
              </a:rPr>
              <a:t>29/11/2015</a:t>
            </a:r>
          </a:p>
        </p:txBody>
      </p:sp>
      <p:sp>
        <p:nvSpPr>
          <p:cNvPr id="6" name="Slide Number Placeholder 5">
            <a:extLst>
              <a:ext uri="{FF2B5EF4-FFF2-40B4-BE49-F238E27FC236}">
                <a16:creationId xmlns:a16="http://schemas.microsoft.com/office/drawing/2014/main" id="{AB84FF46-E017-6447-BC69-B946A886532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pic>
        <p:nvPicPr>
          <p:cNvPr id="3" name="Audio 2">
            <a:hlinkClick r:id="" action="ppaction://media"/>
            <a:extLst>
              <a:ext uri="{FF2B5EF4-FFF2-40B4-BE49-F238E27FC236}">
                <a16:creationId xmlns:a16="http://schemas.microsoft.com/office/drawing/2014/main" id="{EC8CCF27-9F71-7C4D-6325-7A9932A8CD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5056635"/>
      </p:ext>
    </p:extLst>
  </p:cSld>
  <p:clrMapOvr>
    <a:masterClrMapping/>
  </p:clrMapOvr>
  <mc:AlternateContent xmlns:mc="http://schemas.openxmlformats.org/markup-compatibility/2006" xmlns:p14="http://schemas.microsoft.com/office/powerpoint/2010/main">
    <mc:Choice Requires="p14">
      <p:transition spd="slow" p14:dur="2000" advTm="27552"/>
    </mc:Choice>
    <mc:Fallback xmlns="">
      <p:transition spd="slow" advTm="27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691FF7-E107-7246-954C-0E4097BFA23E}"/>
              </a:ext>
            </a:extLst>
          </p:cNvPr>
          <p:cNvSpPr>
            <a:spLocks noGrp="1"/>
          </p:cNvSpPr>
          <p:nvPr>
            <p:ph type="dt" sz="half" idx="10"/>
          </p:nvPr>
        </p:nvSpPr>
        <p:spPr/>
        <p:txBody>
          <a:bodyPr/>
          <a:lstStyle/>
          <a:p>
            <a:r>
              <a:rPr lang="en-GB"/>
              <a:t>29/11/2015</a:t>
            </a:r>
            <a:endParaRPr lang="en-US"/>
          </a:p>
        </p:txBody>
      </p:sp>
      <p:sp>
        <p:nvSpPr>
          <p:cNvPr id="5" name="Footer Placeholder 4">
            <a:extLst>
              <a:ext uri="{FF2B5EF4-FFF2-40B4-BE49-F238E27FC236}">
                <a16:creationId xmlns:a16="http://schemas.microsoft.com/office/drawing/2014/main" id="{C4BE539E-71EB-BB4B-904B-15DDFA3EE9B6}"/>
              </a:ext>
            </a:extLst>
          </p:cNvPr>
          <p:cNvSpPr>
            <a:spLocks noGrp="1"/>
          </p:cNvSpPr>
          <p:nvPr>
            <p:ph type="ftr" sz="quarter" idx="11"/>
          </p:nvPr>
        </p:nvSpPr>
        <p:spPr/>
        <p:txBody>
          <a:bodyPr/>
          <a:lstStyle/>
          <a:p>
            <a:r>
              <a:rPr lang="en-US"/>
              <a:t>402k Consultancy Ltd.</a:t>
            </a:r>
          </a:p>
        </p:txBody>
      </p:sp>
      <p:sp>
        <p:nvSpPr>
          <p:cNvPr id="6" name="Slide Number Placeholder 5">
            <a:extLst>
              <a:ext uri="{FF2B5EF4-FFF2-40B4-BE49-F238E27FC236}">
                <a16:creationId xmlns:a16="http://schemas.microsoft.com/office/drawing/2014/main" id="{459FF689-03AE-7D43-8FF1-6F76F38D7B1E}"/>
              </a:ext>
            </a:extLst>
          </p:cNvPr>
          <p:cNvSpPr>
            <a:spLocks noGrp="1"/>
          </p:cNvSpPr>
          <p:nvPr>
            <p:ph type="sldNum" sz="quarter" idx="12"/>
          </p:nvPr>
        </p:nvSpPr>
        <p:spPr/>
        <p:txBody>
          <a:bodyPr/>
          <a:lstStyle/>
          <a:p>
            <a:fld id="{DE253993-12BE-3443-8A7A-2523E6C8C67E}" type="slidenum">
              <a:rPr lang="en-US" smtClean="0"/>
              <a:t>5</a:t>
            </a:fld>
            <a:endParaRPr lang="en-US"/>
          </a:p>
        </p:txBody>
      </p:sp>
      <p:graphicFrame>
        <p:nvGraphicFramePr>
          <p:cNvPr id="7" name="Table 10">
            <a:extLst>
              <a:ext uri="{FF2B5EF4-FFF2-40B4-BE49-F238E27FC236}">
                <a16:creationId xmlns:a16="http://schemas.microsoft.com/office/drawing/2014/main" id="{E23DE31C-4AAC-3741-9736-6B44DA362319}"/>
              </a:ext>
            </a:extLst>
          </p:cNvPr>
          <p:cNvGraphicFramePr>
            <a:graphicFrameLocks noGrp="1"/>
          </p:cNvGraphicFramePr>
          <p:nvPr>
            <p:extLst>
              <p:ext uri="{D42A27DB-BD31-4B8C-83A1-F6EECF244321}">
                <p14:modId xmlns:p14="http://schemas.microsoft.com/office/powerpoint/2010/main" val="4135057926"/>
              </p:ext>
            </p:extLst>
          </p:nvPr>
        </p:nvGraphicFramePr>
        <p:xfrm>
          <a:off x="2899710" y="1620600"/>
          <a:ext cx="5710889" cy="3500040"/>
        </p:xfrm>
        <a:graphic>
          <a:graphicData uri="http://schemas.openxmlformats.org/drawingml/2006/table">
            <a:tbl>
              <a:tblPr firstRow="1" bandRow="1">
                <a:tableStyleId>{5C22544A-7EE6-4342-B048-85BDC9FD1C3A}</a:tableStyleId>
              </a:tblPr>
              <a:tblGrid>
                <a:gridCol w="5710889">
                  <a:extLst>
                    <a:ext uri="{9D8B030D-6E8A-4147-A177-3AD203B41FA5}">
                      <a16:colId xmlns:a16="http://schemas.microsoft.com/office/drawing/2014/main" val="2178187694"/>
                    </a:ext>
                  </a:extLst>
                </a:gridCol>
              </a:tblGrid>
              <a:tr h="583340">
                <a:tc>
                  <a:txBody>
                    <a:bodyPr/>
                    <a:lstStyle/>
                    <a:p>
                      <a:r>
                        <a:rPr lang="en-GB" sz="2400" dirty="0"/>
                        <a:t>Workshop Thematic discussion</a:t>
                      </a:r>
                    </a:p>
                  </a:txBody>
                  <a:tcPr marL="122159" marR="122159" marT="61079" marB="61079"/>
                </a:tc>
                <a:extLst>
                  <a:ext uri="{0D108BD9-81ED-4DB2-BD59-A6C34878D82A}">
                    <a16:rowId xmlns:a16="http://schemas.microsoft.com/office/drawing/2014/main" val="2774128229"/>
                  </a:ext>
                </a:extLst>
              </a:tr>
              <a:tr h="583340">
                <a:tc>
                  <a:txBody>
                    <a:bodyPr/>
                    <a:lstStyle/>
                    <a:p>
                      <a:pPr marL="57150" lvl="1" indent="0">
                        <a:tabLst/>
                      </a:pPr>
                      <a:r>
                        <a:rPr lang="en-GB" sz="2400"/>
                        <a:t>The Safeguarding System</a:t>
                      </a:r>
                    </a:p>
                  </a:txBody>
                  <a:tcPr marL="122159" marR="122159" marT="61079" marB="61079"/>
                </a:tc>
                <a:extLst>
                  <a:ext uri="{0D108BD9-81ED-4DB2-BD59-A6C34878D82A}">
                    <a16:rowId xmlns:a16="http://schemas.microsoft.com/office/drawing/2014/main" val="3491496132"/>
                  </a:ext>
                </a:extLst>
              </a:tr>
              <a:tr h="583340">
                <a:tc>
                  <a:txBody>
                    <a:bodyPr/>
                    <a:lstStyle/>
                    <a:p>
                      <a:pPr marL="57150" lvl="1" indent="0">
                        <a:tabLst/>
                      </a:pPr>
                      <a:r>
                        <a:rPr lang="en-GB" sz="2400" dirty="0"/>
                        <a:t>Sexual Exploitation </a:t>
                      </a:r>
                    </a:p>
                  </a:txBody>
                  <a:tcPr marL="122159" marR="122159" marT="61079" marB="61079"/>
                </a:tc>
                <a:extLst>
                  <a:ext uri="{0D108BD9-81ED-4DB2-BD59-A6C34878D82A}">
                    <a16:rowId xmlns:a16="http://schemas.microsoft.com/office/drawing/2014/main" val="3377894147"/>
                  </a:ext>
                </a:extLst>
              </a:tr>
              <a:tr h="583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Trauma Informed Care/Approaches </a:t>
                      </a:r>
                    </a:p>
                  </a:txBody>
                  <a:tcPr marL="122159" marR="122159" marT="61079" marB="61079"/>
                </a:tc>
                <a:extLst>
                  <a:ext uri="{0D108BD9-81ED-4DB2-BD59-A6C34878D82A}">
                    <a16:rowId xmlns:a16="http://schemas.microsoft.com/office/drawing/2014/main" val="1530541194"/>
                  </a:ext>
                </a:extLst>
              </a:tr>
              <a:tr h="583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The legal system </a:t>
                      </a:r>
                    </a:p>
                  </a:txBody>
                  <a:tcPr marL="122159" marR="122159" marT="61079" marB="61079"/>
                </a:tc>
                <a:extLst>
                  <a:ext uri="{0D108BD9-81ED-4DB2-BD59-A6C34878D82A}">
                    <a16:rowId xmlns:a16="http://schemas.microsoft.com/office/drawing/2014/main" val="2514191593"/>
                  </a:ext>
                </a:extLst>
              </a:tr>
              <a:tr h="583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Complex Cases Support and Supervision </a:t>
                      </a:r>
                    </a:p>
                  </a:txBody>
                  <a:tcPr marL="122159" marR="122159" marT="61079" marB="61079"/>
                </a:tc>
                <a:extLst>
                  <a:ext uri="{0D108BD9-81ED-4DB2-BD59-A6C34878D82A}">
                    <a16:rowId xmlns:a16="http://schemas.microsoft.com/office/drawing/2014/main" val="2085279363"/>
                  </a:ext>
                </a:extLst>
              </a:tr>
            </a:tbl>
          </a:graphicData>
        </a:graphic>
      </p:graphicFrame>
      <p:pic>
        <p:nvPicPr>
          <p:cNvPr id="2" name="Audio 1">
            <a:hlinkClick r:id="" action="ppaction://media"/>
            <a:extLst>
              <a:ext uri="{FF2B5EF4-FFF2-40B4-BE49-F238E27FC236}">
                <a16:creationId xmlns:a16="http://schemas.microsoft.com/office/drawing/2014/main" id="{F4081FD6-3467-C88C-02AA-84BF712689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07199957"/>
      </p:ext>
    </p:extLst>
  </p:cSld>
  <p:clrMapOvr>
    <a:masterClrMapping/>
  </p:clrMapOvr>
  <mc:AlternateContent xmlns:mc="http://schemas.openxmlformats.org/markup-compatibility/2006" xmlns:p14="http://schemas.microsoft.com/office/powerpoint/2010/main">
    <mc:Choice Requires="p14">
      <p:transition spd="slow" p14:dur="2000" advTm="45696"/>
    </mc:Choice>
    <mc:Fallback xmlns="">
      <p:transition spd="slow" advTm="45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4CBE04-0D39-B042-9904-AC87EE1A91A4}"/>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What systems were there to protect?</a:t>
            </a:r>
          </a:p>
        </p:txBody>
      </p:sp>
      <p:sp>
        <p:nvSpPr>
          <p:cNvPr id="4" name="Date Placeholder 3">
            <a:extLst>
              <a:ext uri="{FF2B5EF4-FFF2-40B4-BE49-F238E27FC236}">
                <a16:creationId xmlns:a16="http://schemas.microsoft.com/office/drawing/2014/main" id="{5F9FE9F0-13F8-2F4C-A6BB-DD4050797F97}"/>
              </a:ext>
            </a:extLst>
          </p:cNvPr>
          <p:cNvSpPr>
            <a:spLocks noGrp="1"/>
          </p:cNvSpPr>
          <p:nvPr>
            <p:ph type="dt" sz="half" idx="10"/>
          </p:nvPr>
        </p:nvSpPr>
        <p:spPr>
          <a:xfrm>
            <a:off x="593763" y="6356350"/>
            <a:ext cx="2743200" cy="365125"/>
          </a:xfrm>
        </p:spPr>
        <p:txBody>
          <a:bodyPr>
            <a:normAutofit/>
          </a:bodyPr>
          <a:lstStyle/>
          <a:p>
            <a:pPr>
              <a:spcAft>
                <a:spcPts val="600"/>
              </a:spcAft>
            </a:pPr>
            <a:r>
              <a:rPr lang="en-GB">
                <a:solidFill>
                  <a:schemeClr val="bg1">
                    <a:lumMod val="85000"/>
                  </a:schemeClr>
                </a:solidFill>
              </a:rPr>
              <a:t>29/11/2015</a:t>
            </a:r>
            <a:endParaRPr lang="en-US">
              <a:solidFill>
                <a:schemeClr val="bg1">
                  <a:lumMod val="85000"/>
                </a:schemeClr>
              </a:solidFill>
            </a:endParaRPr>
          </a:p>
        </p:txBody>
      </p:sp>
      <p:sp>
        <p:nvSpPr>
          <p:cNvPr id="5" name="Footer Placeholder 4">
            <a:extLst>
              <a:ext uri="{FF2B5EF4-FFF2-40B4-BE49-F238E27FC236}">
                <a16:creationId xmlns:a16="http://schemas.microsoft.com/office/drawing/2014/main" id="{6A283AA2-FA7E-6949-B7F4-FAE4CE574A2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E50C0AD4-8114-4C44-A079-98250AB31F63}"/>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6</a:t>
            </a:fld>
            <a:endParaRPr lang="en-US"/>
          </a:p>
        </p:txBody>
      </p:sp>
      <p:graphicFrame>
        <p:nvGraphicFramePr>
          <p:cNvPr id="8" name="Content Placeholder 2">
            <a:extLst>
              <a:ext uri="{FF2B5EF4-FFF2-40B4-BE49-F238E27FC236}">
                <a16:creationId xmlns:a16="http://schemas.microsoft.com/office/drawing/2014/main" id="{61E0F20B-4242-41F9-A9A1-C35BBBD14375}"/>
              </a:ext>
            </a:extLst>
          </p:cNvPr>
          <p:cNvGraphicFramePr>
            <a:graphicFrameLocks noGrp="1"/>
          </p:cNvGraphicFramePr>
          <p:nvPr>
            <p:ph idx="1"/>
            <p:extLst>
              <p:ext uri="{D42A27DB-BD31-4B8C-83A1-F6EECF244321}">
                <p14:modId xmlns:p14="http://schemas.microsoft.com/office/powerpoint/2010/main" val="332958842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E92E910B-7845-C1F1-C109-0E8F2B8DDD6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027685714"/>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AB6B638-5CEB-514A-B3BE-197FDC15451E}"/>
              </a:ext>
            </a:extLst>
          </p:cNvPr>
          <p:cNvSpPr>
            <a:spLocks noGrp="1"/>
          </p:cNvSpPr>
          <p:nvPr>
            <p:ph type="dt" sz="half" idx="10"/>
          </p:nvPr>
        </p:nvSpPr>
        <p:spPr>
          <a:xfrm>
            <a:off x="643467"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AEB169EE-7723-584F-B873-041CF75F5E0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823F6710-28EA-D140-A0C9-409A21D9045F}"/>
              </a:ext>
            </a:extLst>
          </p:cNvPr>
          <p:cNvSpPr>
            <a:spLocks noGrp="1"/>
          </p:cNvSpPr>
          <p:nvPr>
            <p:ph type="sldNum" sz="quarter" idx="12"/>
          </p:nvPr>
        </p:nvSpPr>
        <p:spPr>
          <a:xfrm>
            <a:off x="8805333" y="6356350"/>
            <a:ext cx="2743200" cy="365125"/>
          </a:xfrm>
        </p:spPr>
        <p:txBody>
          <a:bodyPr>
            <a:normAutofit/>
          </a:bodyPr>
          <a:lstStyle/>
          <a:p>
            <a:pPr>
              <a:spcAft>
                <a:spcPts val="600"/>
              </a:spcAft>
            </a:pPr>
            <a:fld id="{DE253993-12BE-3443-8A7A-2523E6C8C67E}" type="slidenum">
              <a:rPr lang="en-US" smtClean="0"/>
              <a:pPr>
                <a:spcAft>
                  <a:spcPts val="600"/>
                </a:spcAft>
              </a:pPr>
              <a:t>7</a:t>
            </a:fld>
            <a:endParaRPr lang="en-US"/>
          </a:p>
        </p:txBody>
      </p:sp>
      <p:sp>
        <p:nvSpPr>
          <p:cNvPr id="22" name="Isosceles Triangle 2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57B17021-360B-6343-ACE6-D1760A558D9C}"/>
              </a:ext>
            </a:extLst>
          </p:cNvPr>
          <p:cNvGraphicFramePr/>
          <p:nvPr>
            <p:extLst>
              <p:ext uri="{D42A27DB-BD31-4B8C-83A1-F6EECF244321}">
                <p14:modId xmlns:p14="http://schemas.microsoft.com/office/powerpoint/2010/main" val="544771226"/>
              </p:ext>
            </p:extLst>
          </p:nvPr>
        </p:nvGraphicFramePr>
        <p:xfrm>
          <a:off x="2450592" y="658368"/>
          <a:ext cx="6784848" cy="4937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2229E9AB-6035-17B7-D803-6C507120EB9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13529151"/>
      </p:ext>
    </p:extLst>
  </p:cSld>
  <p:clrMapOvr>
    <a:masterClrMapping/>
  </p:clrMapOvr>
  <mc:AlternateContent xmlns:mc="http://schemas.openxmlformats.org/markup-compatibility/2006" xmlns:p14="http://schemas.microsoft.com/office/powerpoint/2010/main">
    <mc:Choice Requires="p14">
      <p:transition spd="slow" p14:dur="2000" advTm="73024"/>
    </mc:Choice>
    <mc:Fallback xmlns="">
      <p:transition spd="slow" advTm="73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39395-0D82-A049-9573-6FFA22D5C0BC}"/>
              </a:ext>
            </a:extLst>
          </p:cNvPr>
          <p:cNvSpPr>
            <a:spLocks noGrp="1"/>
          </p:cNvSpPr>
          <p:nvPr>
            <p:ph type="title" idx="4294967295"/>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The Safeguarding system</a:t>
            </a:r>
          </a:p>
        </p:txBody>
      </p:sp>
      <p:sp>
        <p:nvSpPr>
          <p:cNvPr id="5" name="Footer Placeholder 4">
            <a:extLst>
              <a:ext uri="{FF2B5EF4-FFF2-40B4-BE49-F238E27FC236}">
                <a16:creationId xmlns:a16="http://schemas.microsoft.com/office/drawing/2014/main" id="{1F73D727-11FD-F748-A6F9-5399799411A7}"/>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402k Consultancy Ltd.</a:t>
            </a:r>
          </a:p>
        </p:txBody>
      </p:sp>
      <p:sp>
        <p:nvSpPr>
          <p:cNvPr id="4" name="Date Placeholder 3">
            <a:extLst>
              <a:ext uri="{FF2B5EF4-FFF2-40B4-BE49-F238E27FC236}">
                <a16:creationId xmlns:a16="http://schemas.microsoft.com/office/drawing/2014/main" id="{8E5ADD06-7BAB-2948-B118-72B714E26828}"/>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a:solidFill>
                  <a:schemeClr val="tx1">
                    <a:lumMod val="50000"/>
                    <a:lumOff val="50000"/>
                  </a:schemeClr>
                </a:solidFill>
              </a:rPr>
              <a:t>29/11/2015</a:t>
            </a:r>
          </a:p>
        </p:txBody>
      </p:sp>
      <p:sp>
        <p:nvSpPr>
          <p:cNvPr id="6" name="Slide Number Placeholder 5">
            <a:extLst>
              <a:ext uri="{FF2B5EF4-FFF2-40B4-BE49-F238E27FC236}">
                <a16:creationId xmlns:a16="http://schemas.microsoft.com/office/drawing/2014/main" id="{8968687B-92CB-6048-BFC5-6C7F86F7B391}"/>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graphicFrame>
        <p:nvGraphicFramePr>
          <p:cNvPr id="10" name="Text Box 18">
            <a:extLst>
              <a:ext uri="{FF2B5EF4-FFF2-40B4-BE49-F238E27FC236}">
                <a16:creationId xmlns:a16="http://schemas.microsoft.com/office/drawing/2014/main" id="{2403E763-3267-402B-895E-CF17EBB5E8EF}"/>
              </a:ext>
            </a:extLst>
          </p:cNvPr>
          <p:cNvGraphicFramePr/>
          <p:nvPr>
            <p:extLst>
              <p:ext uri="{D42A27DB-BD31-4B8C-83A1-F6EECF244321}">
                <p14:modId xmlns:p14="http://schemas.microsoft.com/office/powerpoint/2010/main" val="162113178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DC1DF155-E32D-B2AB-C68A-0938F0385F3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55737177"/>
      </p:ext>
    </p:extLst>
  </p:cSld>
  <p:clrMapOvr>
    <a:masterClrMapping/>
  </p:clrMapOvr>
  <mc:AlternateContent xmlns:mc="http://schemas.openxmlformats.org/markup-compatibility/2006" xmlns:p14="http://schemas.microsoft.com/office/powerpoint/2010/main">
    <mc:Choice Requires="p14">
      <p:transition spd="slow" p14:dur="2000" advTm="94528"/>
    </mc:Choice>
    <mc:Fallback xmlns="">
      <p:transition spd="slow" advTm="94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928E2-5616-E247-BBDC-62E9B8C38DD6}"/>
              </a:ext>
            </a:extLst>
          </p:cNvPr>
          <p:cNvSpPr>
            <a:spLocks noGrp="1"/>
          </p:cNvSpPr>
          <p:nvPr>
            <p:ph type="title"/>
          </p:nvPr>
        </p:nvSpPr>
        <p:spPr>
          <a:xfrm>
            <a:off x="826396" y="586855"/>
            <a:ext cx="4230100" cy="3387497"/>
          </a:xfrm>
        </p:spPr>
        <p:txBody>
          <a:bodyPr anchor="b">
            <a:normAutofit/>
          </a:bodyPr>
          <a:lstStyle/>
          <a:p>
            <a:pPr algn="r"/>
            <a:r>
              <a:rPr lang="en-GB" sz="4000" b="1">
                <a:solidFill>
                  <a:srgbClr val="FFFFFF"/>
                </a:solidFill>
                <a:ea typeface="Calibri" panose="020F0502020204030204" pitchFamily="34" charset="0"/>
                <a:cs typeface="Times New Roman" panose="02020603050405020304" pitchFamily="18" charset="0"/>
              </a:rPr>
              <a:t>Points for strengthening practice</a:t>
            </a:r>
            <a:r>
              <a:rPr lang="en-GB" sz="4000">
                <a:solidFill>
                  <a:srgbClr val="FFFFFF"/>
                </a:solidFill>
                <a:ea typeface="Calibri" panose="020F0502020204030204" pitchFamily="34" charset="0"/>
                <a:cs typeface="Times New Roman" panose="02020603050405020304" pitchFamily="18" charset="0"/>
              </a:rPr>
              <a:t> </a:t>
            </a:r>
            <a:br>
              <a:rPr lang="en-GB" sz="4000">
                <a:solidFill>
                  <a:srgbClr val="FFFFFF"/>
                </a:solidFill>
                <a:ea typeface="Calibri" panose="020F0502020204030204" pitchFamily="34" charset="0"/>
                <a:cs typeface="Times New Roman" panose="02020603050405020304" pitchFamily="18" charset="0"/>
              </a:rPr>
            </a:br>
            <a:endParaRPr lang="en-GB" sz="4000">
              <a:solidFill>
                <a:srgbClr val="FFFFFF"/>
              </a:solidFill>
            </a:endParaRPr>
          </a:p>
        </p:txBody>
      </p:sp>
      <p:sp>
        <p:nvSpPr>
          <p:cNvPr id="5" name="Footer Placeholder 4">
            <a:extLst>
              <a:ext uri="{FF2B5EF4-FFF2-40B4-BE49-F238E27FC236}">
                <a16:creationId xmlns:a16="http://schemas.microsoft.com/office/drawing/2014/main" id="{4E4E1073-F201-6D45-8D97-2085E56F4E89}"/>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402k Consultancy Ltd.</a:t>
            </a:r>
          </a:p>
        </p:txBody>
      </p:sp>
      <p:sp>
        <p:nvSpPr>
          <p:cNvPr id="7" name="Text Box 8">
            <a:extLst>
              <a:ext uri="{FF2B5EF4-FFF2-40B4-BE49-F238E27FC236}">
                <a16:creationId xmlns:a16="http://schemas.microsoft.com/office/drawing/2014/main" id="{8A136542-5FF2-534B-94AC-C26AEA462363}"/>
              </a:ext>
            </a:extLst>
          </p:cNvPr>
          <p:cNvSpPr txBox="1">
            <a:spLocks noGrp="1"/>
          </p:cNvSpPr>
          <p:nvPr>
            <p:ph idx="1"/>
          </p:nvPr>
        </p:nvSpPr>
        <p:spPr>
          <a:xfrm>
            <a:off x="6503158" y="649480"/>
            <a:ext cx="4862447" cy="5546047"/>
          </a:xfrm>
          <a:prstGeom prst="rect">
            <a:avLst/>
          </a:prstGeom>
        </p:spPr>
        <p:style>
          <a:lnRef idx="0">
            <a:schemeClr val="accent1"/>
          </a:lnRef>
          <a:fillRef idx="0">
            <a:schemeClr val="accent1"/>
          </a:fillRef>
          <a:effectRef idx="0">
            <a:schemeClr val="accent1"/>
          </a:effectRef>
          <a:fontRef idx="minor">
            <a:schemeClr val="dk1"/>
          </a:fontRef>
        </p:style>
        <p:txBody>
          <a:bodyPr rot="0" spcFirstLastPara="0" vert="horz" lIns="91440" tIns="45720" rIns="91440" bIns="45720" numCol="1" spcCol="0" rtlCol="0" fromWordArt="0" anchor="ctr" anchorCtr="0" forceAA="0" compatLnSpc="1">
            <a:prstTxWarp prst="textNoShape">
              <a:avLst/>
            </a:prstTxWarp>
            <a:normAutofit/>
          </a:bodyPr>
          <a:lstStyle/>
          <a:p>
            <a:pPr marL="0" indent="0">
              <a:buNone/>
            </a:pPr>
            <a:endParaRPr lang="en-GB" sz="2000" dirty="0">
              <a:effectLst/>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2000" dirty="0">
                <a:effectLst/>
                <a:ea typeface="Calibri" panose="020F0502020204030204" pitchFamily="34" charset="0"/>
                <a:cs typeface="Times New Roman" panose="02020603050405020304" pitchFamily="18" charset="0"/>
              </a:rPr>
              <a:t>Protocols that all are signed up to regarding procedures (TATI) ensures and understanding of the agreements and commitments of statutory organisations.</a:t>
            </a:r>
          </a:p>
          <a:p>
            <a:pPr marL="342900" lvl="0" indent="-342900">
              <a:buFont typeface="Symbol" pitchFamily="2" charset="2"/>
              <a:buChar char=""/>
            </a:pPr>
            <a:r>
              <a:rPr lang="en-GB" sz="2000" dirty="0">
                <a:effectLst/>
                <a:ea typeface="Calibri" panose="020F0502020204030204" pitchFamily="34" charset="0"/>
                <a:cs typeface="Times New Roman" panose="02020603050405020304" pitchFamily="18" charset="0"/>
              </a:rPr>
              <a:t>Terms of Reference, operating procedures for processes offer in depth guidance to all regarding the process pathway, intended outcomes etc. </a:t>
            </a:r>
          </a:p>
          <a:p>
            <a:pPr marL="342900" lvl="0" indent="-342900">
              <a:buFont typeface="Symbol" pitchFamily="2" charset="2"/>
              <a:buChar char=""/>
            </a:pPr>
            <a:r>
              <a:rPr lang="en-GB" sz="2000" dirty="0">
                <a:effectLst/>
                <a:ea typeface="Calibri" panose="020F0502020204030204" pitchFamily="34" charset="0"/>
                <a:cs typeface="Times New Roman" panose="02020603050405020304" pitchFamily="18" charset="0"/>
              </a:rPr>
              <a:t>There is a benefit from having the same process across all of the TSAB area.</a:t>
            </a:r>
          </a:p>
        </p:txBody>
      </p:sp>
      <p:sp>
        <p:nvSpPr>
          <p:cNvPr id="4" name="Date Placeholder 3">
            <a:extLst>
              <a:ext uri="{FF2B5EF4-FFF2-40B4-BE49-F238E27FC236}">
                <a16:creationId xmlns:a16="http://schemas.microsoft.com/office/drawing/2014/main" id="{726060FD-CD91-8540-9672-BFB61E13A085}"/>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GB" sz="1100">
                <a:solidFill>
                  <a:schemeClr val="tx1">
                    <a:lumMod val="50000"/>
                    <a:lumOff val="50000"/>
                  </a:schemeClr>
                </a:solidFill>
              </a:rPr>
              <a:t>29/11/2015</a:t>
            </a:r>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B43ABE5C-E3CC-904F-AB02-E64DCEE6B98E}"/>
              </a:ext>
            </a:extLst>
          </p:cNvPr>
          <p:cNvSpPr>
            <a:spLocks noGrp="1"/>
          </p:cNvSpPr>
          <p:nvPr>
            <p:ph type="sldNum" sz="quarter" idx="12"/>
          </p:nvPr>
        </p:nvSpPr>
        <p:spPr>
          <a:xfrm>
            <a:off x="11704320" y="6455664"/>
            <a:ext cx="448056" cy="365125"/>
          </a:xfrm>
        </p:spPr>
        <p:txBody>
          <a:bodyPr>
            <a:normAutofit/>
          </a:bodyPr>
          <a:lstStyle/>
          <a:p>
            <a:pPr>
              <a:spcAft>
                <a:spcPts val="600"/>
              </a:spcAft>
            </a:pPr>
            <a:fld id="{DE253993-12BE-3443-8A7A-2523E6C8C67E}"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pic>
        <p:nvPicPr>
          <p:cNvPr id="3" name="Audio 2">
            <a:hlinkClick r:id="" action="ppaction://media"/>
            <a:extLst>
              <a:ext uri="{FF2B5EF4-FFF2-40B4-BE49-F238E27FC236}">
                <a16:creationId xmlns:a16="http://schemas.microsoft.com/office/drawing/2014/main" id="{A1D3EF9B-8A24-099E-D2B8-D799D68905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89987033"/>
      </p:ext>
    </p:extLst>
  </p:cSld>
  <p:clrMapOvr>
    <a:masterClrMapping/>
  </p:clrMapOvr>
  <mc:AlternateContent xmlns:mc="http://schemas.openxmlformats.org/markup-compatibility/2006" xmlns:p14="http://schemas.microsoft.com/office/powerpoint/2010/main">
    <mc:Choice Requires="p14">
      <p:transition spd="slow" p14:dur="2000" advTm="66080"/>
    </mc:Choice>
    <mc:Fallback xmlns="">
      <p:transition spd="slow" advTm="66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402K">
      <a:dk1>
        <a:srgbClr val="000000"/>
      </a:dk1>
      <a:lt1>
        <a:srgbClr val="FFFFFF"/>
      </a:lt1>
      <a:dk2>
        <a:srgbClr val="44546A"/>
      </a:dk2>
      <a:lt2>
        <a:srgbClr val="E7E6E6"/>
      </a:lt2>
      <a:accent1>
        <a:srgbClr val="1F7B74"/>
      </a:accent1>
      <a:accent2>
        <a:srgbClr val="EB8D32"/>
      </a:accent2>
      <a:accent3>
        <a:srgbClr val="F8B333"/>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guarding and code of conduct" id="{2CD46E7F-CDA1-4645-99CF-3F082C7837C8}" vid="{5751EC46-CBB0-5F42-ADB0-6FAA35D7BB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1333</Words>
  <Application>Microsoft Office PowerPoint</Application>
  <PresentationFormat>Widescreen</PresentationFormat>
  <Paragraphs>166</Paragraphs>
  <Slides>20</Slides>
  <Notes>2</Notes>
  <HiddenSlides>0</HiddenSlides>
  <MMClips>20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Teeswide Safeguarding Adults Board</vt:lpstr>
      <vt:lpstr>Molly</vt:lpstr>
      <vt:lpstr>Background (some known)</vt:lpstr>
      <vt:lpstr>What issues was Molly faced with?</vt:lpstr>
      <vt:lpstr>PowerPoint Presentation</vt:lpstr>
      <vt:lpstr>What systems were there to protect?</vt:lpstr>
      <vt:lpstr>PowerPoint Presentation</vt:lpstr>
      <vt:lpstr>The Safeguarding system</vt:lpstr>
      <vt:lpstr>Points for strengthening practice  </vt:lpstr>
      <vt:lpstr>Adult Sexual Exploitation </vt:lpstr>
      <vt:lpstr>Points for strengthening practice    </vt:lpstr>
      <vt:lpstr>Trauma Informed Care</vt:lpstr>
      <vt:lpstr>Points for strengthening practice  </vt:lpstr>
      <vt:lpstr>Legal Literacy</vt:lpstr>
      <vt:lpstr>Points for strengthening practice  </vt:lpstr>
      <vt:lpstr>Support and Supervision</vt:lpstr>
      <vt:lpstr>Points for strengthening practice  </vt:lpstr>
      <vt:lpstr>Recommendations?</vt:lpstr>
      <vt:lpstr>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Teeswide Safeguarding Adults Board</dc:title>
  <dc:creator>Karen Rees</dc:creator>
  <cp:lastModifiedBy>Gina McBride</cp:lastModifiedBy>
  <cp:revision>13</cp:revision>
  <dcterms:created xsi:type="dcterms:W3CDTF">2020-11-02T10:11:57Z</dcterms:created>
  <dcterms:modified xsi:type="dcterms:W3CDTF">2022-05-24T11:56:33Z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959cb5-d6fa-43bd-af65-dd08ea55ea38_Enabled">
    <vt:lpwstr>true</vt:lpwstr>
  </property>
  <property fmtid="{D5CDD505-2E9C-101B-9397-08002B2CF9AE}" pid="3" name="MSIP_Label_b0959cb5-d6fa-43bd-af65-dd08ea55ea38_SetDate">
    <vt:lpwstr>2022-05-24T11:14:07Z</vt:lpwstr>
  </property>
  <property fmtid="{D5CDD505-2E9C-101B-9397-08002B2CF9AE}" pid="4" name="MSIP_Label_b0959cb5-d6fa-43bd-af65-dd08ea55ea38_Method">
    <vt:lpwstr>Privileged</vt:lpwstr>
  </property>
  <property fmtid="{D5CDD505-2E9C-101B-9397-08002B2CF9AE}" pid="5" name="MSIP_Label_b0959cb5-d6fa-43bd-af65-dd08ea55ea38_Name">
    <vt:lpwstr>b0959cb5-d6fa-43bd-af65-dd08ea55ea38</vt:lpwstr>
  </property>
  <property fmtid="{D5CDD505-2E9C-101B-9397-08002B2CF9AE}" pid="6" name="MSIP_Label_b0959cb5-d6fa-43bd-af65-dd08ea55ea38_SiteId">
    <vt:lpwstr>c947251d-81c4-4c9b-995d-f3d3b7a048c7</vt:lpwstr>
  </property>
  <property fmtid="{D5CDD505-2E9C-101B-9397-08002B2CF9AE}" pid="7" name="MSIP_Label_b0959cb5-d6fa-43bd-af65-dd08ea55ea38_ActionId">
    <vt:lpwstr>62bdbec7-5461-407a-9309-23ec9cb2beb8</vt:lpwstr>
  </property>
  <property fmtid="{D5CDD505-2E9C-101B-9397-08002B2CF9AE}" pid="8" name="MSIP_Label_b0959cb5-d6fa-43bd-af65-dd08ea55ea38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This document was classified as: OFFICIAL</vt:lpwstr>
  </property>
</Properties>
</file>