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262" r:id="rId3"/>
    <p:sldId id="263" r:id="rId4"/>
    <p:sldId id="261" r:id="rId5"/>
    <p:sldId id="264" r:id="rId6"/>
    <p:sldId id="265" r:id="rId7"/>
    <p:sldId id="266" r:id="rId8"/>
    <p:sldId id="267" r:id="rId9"/>
    <p:sldId id="268" r:id="rId10"/>
    <p:sldId id="275" r:id="rId11"/>
    <p:sldId id="269" r:id="rId12"/>
    <p:sldId id="273" r:id="rId13"/>
    <p:sldId id="270" r:id="rId14"/>
    <p:sldId id="274"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1" autoAdjust="0"/>
    <p:restoredTop sz="70040" autoAdjust="0"/>
  </p:normalViewPr>
  <p:slideViewPr>
    <p:cSldViewPr snapToGrid="0">
      <p:cViewPr varScale="1">
        <p:scale>
          <a:sx n="47" d="100"/>
          <a:sy n="47" d="100"/>
        </p:scale>
        <p:origin x="122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DAD9E2-3717-4B7B-9F7D-15038D9F5E34}" type="datetimeFigureOut">
              <a:rPr lang="en-GB" smtClean="0"/>
              <a:t>24/05/2022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D9BBF0-1B15-4AAB-908F-E604CC7ED3C6}" type="slidenum">
              <a:rPr lang="en-GB" smtClean="0"/>
              <a:t>‹#›</a:t>
            </a:fld>
            <a:endParaRPr lang="en-GB"/>
          </a:p>
        </p:txBody>
      </p:sp>
    </p:spTree>
    <p:extLst>
      <p:ext uri="{BB962C8B-B14F-4D97-AF65-F5344CB8AC3E}">
        <p14:creationId xmlns:p14="http://schemas.microsoft.com/office/powerpoint/2010/main" val="883883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tsab.org.uk/key-information/general-public/other-forms-of-exploitation/"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mailto:tsab.businessunit@stockton.gov.uk"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My name is…XXX</a:t>
            </a:r>
          </a:p>
          <a:p>
            <a:r>
              <a:rPr lang="en-GB" dirty="0"/>
              <a:t>I work as a…XXX in XXXX and I am also a Safeguarding Champion</a:t>
            </a:r>
          </a:p>
        </p:txBody>
      </p:sp>
      <p:sp>
        <p:nvSpPr>
          <p:cNvPr id="4" name="Slide Number Placeholder 3"/>
          <p:cNvSpPr>
            <a:spLocks noGrp="1"/>
          </p:cNvSpPr>
          <p:nvPr>
            <p:ph type="sldNum" sz="quarter" idx="5"/>
          </p:nvPr>
        </p:nvSpPr>
        <p:spPr/>
        <p:txBody>
          <a:bodyPr/>
          <a:lstStyle/>
          <a:p>
            <a:fld id="{8AD9BBF0-1B15-4AAB-908F-E604CC7ED3C6}" type="slidenum">
              <a:rPr lang="en-GB" smtClean="0"/>
              <a:t>1</a:t>
            </a:fld>
            <a:endParaRPr lang="en-GB"/>
          </a:p>
        </p:txBody>
      </p:sp>
    </p:spTree>
    <p:extLst>
      <p:ext uri="{BB962C8B-B14F-4D97-AF65-F5344CB8AC3E}">
        <p14:creationId xmlns:p14="http://schemas.microsoft.com/office/powerpoint/2010/main" val="9410758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dirty="0">
                <a:effectLst/>
                <a:latin typeface="Arial" panose="020B0604020202020204" pitchFamily="34" charset="0"/>
                <a:ea typeface="Calibri" panose="020F0502020204030204" pitchFamily="34" charset="0"/>
                <a:cs typeface="Times New Roman" panose="02020603050405020304" pitchFamily="18" charset="0"/>
              </a:rPr>
              <a:t>Once a learning review is published on the TSAB website, it is circulated this amongst their networks and where appropriate on social media.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b="1"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effectLst/>
                <a:latin typeface="Arial" panose="020B0604020202020204" pitchFamily="34" charset="0"/>
                <a:ea typeface="Calibri" panose="020F0502020204030204" pitchFamily="34" charset="0"/>
                <a:cs typeface="Times New Roman" panose="02020603050405020304" pitchFamily="18" charset="0"/>
              </a:rPr>
              <a:t>It is important that everyone reflects on the learning from these serious cases and applies the learning to their own individual practice as well as from an organisational perspective.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8AD9BBF0-1B15-4AAB-908F-E604CC7ED3C6}" type="slidenum">
              <a:rPr lang="en-GB" smtClean="0"/>
              <a:t>13</a:t>
            </a:fld>
            <a:endParaRPr lang="en-GB"/>
          </a:p>
        </p:txBody>
      </p:sp>
    </p:spTree>
    <p:extLst>
      <p:ext uri="{BB962C8B-B14F-4D97-AF65-F5344CB8AC3E}">
        <p14:creationId xmlns:p14="http://schemas.microsoft.com/office/powerpoint/2010/main" val="1076787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pPr>
            <a:r>
              <a:rPr lang="en-GB" dirty="0"/>
              <a:t>There is also information about Safe Place Scheme, which are </a:t>
            </a:r>
            <a:r>
              <a:rPr lang="en-GB" sz="1800" dirty="0">
                <a:effectLst/>
                <a:latin typeface="Arial" panose="020B0604020202020204" pitchFamily="34" charset="0"/>
                <a:ea typeface="Calibri" panose="020F0502020204030204" pitchFamily="34" charset="0"/>
                <a:cs typeface="Times New Roman" panose="02020603050405020304" pitchFamily="18" charset="0"/>
              </a:rPr>
              <a:t>venues in the community where people who need extra support can go if they need some help. This ‘help’ can range from a phone call to home or help with directions.</a:t>
            </a:r>
            <a:br>
              <a:rPr lang="en-GB" sz="1800" dirty="0">
                <a:effectLst/>
                <a:latin typeface="Arial" panose="020B0604020202020204" pitchFamily="34" charset="0"/>
                <a:ea typeface="Calibri" panose="020F0502020204030204" pitchFamily="34" charset="0"/>
                <a:cs typeface="Times New Roman" panose="02020603050405020304" pitchFamily="18" charset="0"/>
              </a:rPr>
            </a:b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GB" sz="1800" dirty="0">
                <a:effectLst/>
                <a:latin typeface="Arial" panose="020B0604020202020204" pitchFamily="34" charset="0"/>
                <a:ea typeface="Calibri" panose="020F0502020204030204" pitchFamily="34" charset="0"/>
                <a:cs typeface="Times New Roman" panose="02020603050405020304" pitchFamily="18" charset="0"/>
              </a:rPr>
              <a:t>This logo will be displayed in participating venues - helping to spread the word to vulnerable people about the scheme may enable them to feel more confident to go out and access services in the local community, knowing that help is available should they ever need this.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8AD9BBF0-1B15-4AAB-908F-E604CC7ED3C6}" type="slidenum">
              <a:rPr lang="en-GB" smtClean="0"/>
              <a:t>14</a:t>
            </a:fld>
            <a:endParaRPr lang="en-GB"/>
          </a:p>
        </p:txBody>
      </p:sp>
    </p:spTree>
    <p:extLst>
      <p:ext uri="{BB962C8B-B14F-4D97-AF65-F5344CB8AC3E}">
        <p14:creationId xmlns:p14="http://schemas.microsoft.com/office/powerpoint/2010/main" val="8793108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Leaflets are available in a various languages</a:t>
            </a:r>
          </a:p>
          <a:p>
            <a:endParaRPr lang="en-GB" dirty="0"/>
          </a:p>
          <a:p>
            <a:r>
              <a:rPr lang="en-GB" dirty="0"/>
              <a:t>TSAB also have an annual survey – champions are encouraged to share far and wide with a particular emphasis on seeking views of service users and carers</a:t>
            </a:r>
          </a:p>
          <a:p>
            <a:endParaRPr lang="en-GB" dirty="0"/>
          </a:p>
          <a:p>
            <a:r>
              <a:rPr lang="en-GB" dirty="0"/>
              <a:t>Champions can also deliver this presentation to colleagues to raise awareness of their role and encourage others to sign up to the scheme.</a:t>
            </a:r>
          </a:p>
        </p:txBody>
      </p:sp>
      <p:sp>
        <p:nvSpPr>
          <p:cNvPr id="4" name="Slide Number Placeholder 3"/>
          <p:cNvSpPr>
            <a:spLocks noGrp="1"/>
          </p:cNvSpPr>
          <p:nvPr>
            <p:ph type="sldNum" sz="quarter" idx="5"/>
          </p:nvPr>
        </p:nvSpPr>
        <p:spPr/>
        <p:txBody>
          <a:bodyPr/>
          <a:lstStyle/>
          <a:p>
            <a:fld id="{8AD9BBF0-1B15-4AAB-908F-E604CC7ED3C6}" type="slidenum">
              <a:rPr lang="en-GB" smtClean="0"/>
              <a:t>15</a:t>
            </a:fld>
            <a:endParaRPr lang="en-GB"/>
          </a:p>
        </p:txBody>
      </p:sp>
    </p:spTree>
    <p:extLst>
      <p:ext uri="{BB962C8B-B14F-4D97-AF65-F5344CB8AC3E}">
        <p14:creationId xmlns:p14="http://schemas.microsoft.com/office/powerpoint/2010/main" val="30568946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PLEASE ADD YOUR CONTACT DETAILS TO THIS SLIDE</a:t>
            </a:r>
          </a:p>
          <a:p>
            <a:endParaRPr lang="en-GB" dirty="0"/>
          </a:p>
          <a:p>
            <a:r>
              <a:rPr lang="en-GB" dirty="0"/>
              <a:t>If you know anyone else who would like to be a safeguarding champion please ask them to email tsab.businessunit@stockton.gov.uk </a:t>
            </a:r>
          </a:p>
        </p:txBody>
      </p:sp>
      <p:sp>
        <p:nvSpPr>
          <p:cNvPr id="4" name="Slide Number Placeholder 3"/>
          <p:cNvSpPr>
            <a:spLocks noGrp="1"/>
          </p:cNvSpPr>
          <p:nvPr>
            <p:ph type="sldNum" sz="quarter" idx="5"/>
          </p:nvPr>
        </p:nvSpPr>
        <p:spPr/>
        <p:txBody>
          <a:bodyPr/>
          <a:lstStyle/>
          <a:p>
            <a:fld id="{8AD9BBF0-1B15-4AAB-908F-E604CC7ED3C6}" type="slidenum">
              <a:rPr lang="en-GB" smtClean="0"/>
              <a:t>16</a:t>
            </a:fld>
            <a:endParaRPr lang="en-GB"/>
          </a:p>
        </p:txBody>
      </p:sp>
    </p:spTree>
    <p:extLst>
      <p:ext uri="{BB962C8B-B14F-4D97-AF65-F5344CB8AC3E}">
        <p14:creationId xmlns:p14="http://schemas.microsoft.com/office/powerpoint/2010/main" val="1159073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top 3 are core parts of the Champions role. You don’t have to be an expert in safeguarding – just to know what it is, how to report abuse and neglect and guide others to report. You will receive regular communications and training opportunities to support you in your role. </a:t>
            </a:r>
          </a:p>
          <a:p>
            <a:endParaRPr lang="en-GB" dirty="0"/>
          </a:p>
          <a:p>
            <a:r>
              <a:rPr lang="en-GB" dirty="0"/>
              <a:t>The good thing about the champions role is that it can be flexible and you can adapt it to suit your role. For example, a receptionist in a GP practice may forward TSAB newsletters to staff and display leaflets/posters in the surgery. Whereas someone who works in the voluntary sector might run safeguarding awareness sessions for their service users on what abuse is, how to get help and share some safeguarding awareness videos.</a:t>
            </a:r>
          </a:p>
        </p:txBody>
      </p:sp>
      <p:sp>
        <p:nvSpPr>
          <p:cNvPr id="4" name="Slide Number Placeholder 3"/>
          <p:cNvSpPr>
            <a:spLocks noGrp="1"/>
          </p:cNvSpPr>
          <p:nvPr>
            <p:ph type="sldNum" sz="quarter" idx="5"/>
          </p:nvPr>
        </p:nvSpPr>
        <p:spPr/>
        <p:txBody>
          <a:bodyPr/>
          <a:lstStyle/>
          <a:p>
            <a:fld id="{8AD9BBF0-1B15-4AAB-908F-E604CC7ED3C6}" type="slidenum">
              <a:rPr lang="en-GB" smtClean="0"/>
              <a:t>5</a:t>
            </a:fld>
            <a:endParaRPr lang="en-GB"/>
          </a:p>
        </p:txBody>
      </p:sp>
    </p:spTree>
    <p:extLst>
      <p:ext uri="{BB962C8B-B14F-4D97-AF65-F5344CB8AC3E}">
        <p14:creationId xmlns:p14="http://schemas.microsoft.com/office/powerpoint/2010/main" val="2534203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Arial" panose="020B0604020202020204" pitchFamily="34" charset="0"/>
                <a:ea typeface="Times New Roman" panose="02020603050405020304" pitchFamily="18" charset="0"/>
              </a:rPr>
              <a:t>The intention of the Safeguarding Champions initiative is to broaden TSAB’s reach in order to share key safeguarding messages far and wide; to improve general awareness of safeguarding, signpost people to access support and report abuse and neglect.</a:t>
            </a:r>
            <a:endParaRPr lang="en-GB" dirty="0"/>
          </a:p>
        </p:txBody>
      </p:sp>
      <p:sp>
        <p:nvSpPr>
          <p:cNvPr id="4" name="Slide Number Placeholder 3"/>
          <p:cNvSpPr>
            <a:spLocks noGrp="1"/>
          </p:cNvSpPr>
          <p:nvPr>
            <p:ph type="sldNum" sz="quarter" idx="5"/>
          </p:nvPr>
        </p:nvSpPr>
        <p:spPr/>
        <p:txBody>
          <a:bodyPr/>
          <a:lstStyle/>
          <a:p>
            <a:fld id="{8AD9BBF0-1B15-4AAB-908F-E604CC7ED3C6}" type="slidenum">
              <a:rPr lang="en-GB" smtClean="0"/>
              <a:t>6</a:t>
            </a:fld>
            <a:endParaRPr lang="en-GB"/>
          </a:p>
        </p:txBody>
      </p:sp>
    </p:spTree>
    <p:extLst>
      <p:ext uri="{BB962C8B-B14F-4D97-AF65-F5344CB8AC3E}">
        <p14:creationId xmlns:p14="http://schemas.microsoft.com/office/powerpoint/2010/main" val="566846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Adult abuse can happen to anyone who is over 18. However, adults may be at ‘greater risk’ of abuse and neglect if:</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Arial" panose="020B0604020202020204" pitchFamily="34" charset="0"/>
                <a:ea typeface="Calibri" panose="020F0502020204030204" pitchFamily="34" charset="0"/>
                <a:cs typeface="Times New Roman" panose="02020603050405020304" pitchFamily="18" charset="0"/>
              </a:rPr>
              <a:t>they have a physical, mental, sensory, learning or cognitive illness or disability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Arial" panose="020B0604020202020204" pitchFamily="34" charset="0"/>
                <a:ea typeface="Calibri" panose="020F0502020204030204" pitchFamily="34" charset="0"/>
                <a:cs typeface="Times New Roman" panose="02020603050405020304" pitchFamily="18" charset="0"/>
              </a:rPr>
              <a:t>they rely on others for some kind of social care or health support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dirty="0">
                <a:effectLst/>
                <a:latin typeface="Arial" panose="020B0604020202020204" pitchFamily="34" charset="0"/>
                <a:ea typeface="Calibri" panose="020F0502020204030204" pitchFamily="34" charset="0"/>
                <a:cs typeface="Times New Roman" panose="02020603050405020304" pitchFamily="18" charset="0"/>
              </a:rPr>
              <a:t>they are in receipt of care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8AD9BBF0-1B15-4AAB-908F-E604CC7ED3C6}" type="slidenum">
              <a:rPr lang="en-GB" smtClean="0"/>
              <a:t>7</a:t>
            </a:fld>
            <a:endParaRPr lang="en-GB"/>
          </a:p>
        </p:txBody>
      </p:sp>
    </p:spTree>
    <p:extLst>
      <p:ext uri="{BB962C8B-B14F-4D97-AF65-F5344CB8AC3E}">
        <p14:creationId xmlns:p14="http://schemas.microsoft.com/office/powerpoint/2010/main" val="712355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Arial" panose="020B0604020202020204" pitchFamily="34" charset="0"/>
                <a:ea typeface="Calibri" panose="020F0502020204030204" pitchFamily="34" charset="0"/>
                <a:cs typeface="Times New Roman" panose="02020603050405020304" pitchFamily="18" charset="0"/>
              </a:rPr>
              <a:t>There are also other forms of </a:t>
            </a:r>
            <a:r>
              <a:rPr lang="en-GB" sz="18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exploitation</a:t>
            </a:r>
            <a:r>
              <a:rPr lang="en-GB" sz="1800" dirty="0">
                <a:effectLst/>
                <a:latin typeface="Arial" panose="020B0604020202020204" pitchFamily="34" charset="0"/>
                <a:ea typeface="Calibri" panose="020F0502020204030204" pitchFamily="34" charset="0"/>
                <a:cs typeface="Times New Roman" panose="02020603050405020304" pitchFamily="18" charset="0"/>
              </a:rPr>
              <a:t> that you may need to be aware of such as County Lines, Cuckooing and Grooming.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Arial" panose="020B0604020202020204" pitchFamily="34" charset="0"/>
                <a:ea typeface="Calibri" panose="020F0502020204030204" pitchFamily="34" charset="0"/>
                <a:cs typeface="Times New Roman" panose="02020603050405020304" pitchFamily="18" charset="0"/>
              </a:rPr>
              <a:t>More information on the different types of abuse and neglect and how to spot the signs can be found on the TSAB website www.tsab.org.uk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8AD9BBF0-1B15-4AAB-908F-E604CC7ED3C6}" type="slidenum">
              <a:rPr lang="en-GB" smtClean="0"/>
              <a:t>8</a:t>
            </a:fld>
            <a:endParaRPr lang="en-GB"/>
          </a:p>
        </p:txBody>
      </p:sp>
    </p:spTree>
    <p:extLst>
      <p:ext uri="{BB962C8B-B14F-4D97-AF65-F5344CB8AC3E}">
        <p14:creationId xmlns:p14="http://schemas.microsoft.com/office/powerpoint/2010/main" val="885090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You should report to the LA where the abuse/neglect has taken place – not where the person is ordinarily resident.</a:t>
            </a:r>
          </a:p>
          <a:p>
            <a:endParaRPr lang="en-GB" dirty="0"/>
          </a:p>
        </p:txBody>
      </p:sp>
      <p:sp>
        <p:nvSpPr>
          <p:cNvPr id="4" name="Slide Number Placeholder 3"/>
          <p:cNvSpPr>
            <a:spLocks noGrp="1"/>
          </p:cNvSpPr>
          <p:nvPr>
            <p:ph type="sldNum" sz="quarter" idx="5"/>
          </p:nvPr>
        </p:nvSpPr>
        <p:spPr/>
        <p:txBody>
          <a:bodyPr/>
          <a:lstStyle/>
          <a:p>
            <a:fld id="{8AD9BBF0-1B15-4AAB-908F-E604CC7ED3C6}" type="slidenum">
              <a:rPr lang="en-GB" smtClean="0"/>
              <a:t>9</a:t>
            </a:fld>
            <a:endParaRPr lang="en-GB"/>
          </a:p>
        </p:txBody>
      </p:sp>
    </p:spTree>
    <p:extLst>
      <p:ext uri="{BB962C8B-B14F-4D97-AF65-F5344CB8AC3E}">
        <p14:creationId xmlns:p14="http://schemas.microsoft.com/office/powerpoint/2010/main" val="2618217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Consent: It’s best practice to obtain consent from the victim to submit a Safeguarding Concern – as long as it is safe and appropriate to do so. If a victim lacks capacity due to problems such as dementia or severe learning disabilities, professionals can override consent as long as they can show that they are acting in the person’s best interest. </a:t>
            </a:r>
          </a:p>
          <a:p>
            <a:endParaRPr lang="en-GB" dirty="0"/>
          </a:p>
          <a:p>
            <a:r>
              <a:rPr lang="en-GB" dirty="0"/>
              <a:t>If abuse is disclosed to you the victim may ask that you keep it a secret. You should consider if they are under duress from a perpetrator or fearful of the consequences because they have told someone. If you feel that the person or another person will be at risk of serious harm, you should still make a referral without consent and tell the person what you need to do (as long as it is safe and appropriate to do so). The local authority will explore the consent issue again at the earliest opportunity.</a:t>
            </a:r>
          </a:p>
          <a:p>
            <a:endParaRPr lang="en-GB" dirty="0"/>
          </a:p>
          <a:p>
            <a:r>
              <a:rPr lang="en-GB" dirty="0"/>
              <a:t>If someone has capacity and expressly refuses consent to take matters further, you may need to accept this, unless there is a risk of serious harm to the person, or others, or if a crime has been committed. Regardless of outcome, you should record it and the rationale for the decision made.</a:t>
            </a:r>
          </a:p>
          <a:p>
            <a:endParaRPr lang="en-GB" dirty="0"/>
          </a:p>
          <a:p>
            <a:r>
              <a:rPr lang="en-GB" dirty="0"/>
              <a:t>If in doubt – just phone your local adult social care team for advice.</a:t>
            </a:r>
          </a:p>
          <a:p>
            <a:endParaRPr lang="en-GB" dirty="0"/>
          </a:p>
        </p:txBody>
      </p:sp>
      <p:sp>
        <p:nvSpPr>
          <p:cNvPr id="4" name="Slide Number Placeholder 3"/>
          <p:cNvSpPr>
            <a:spLocks noGrp="1"/>
          </p:cNvSpPr>
          <p:nvPr>
            <p:ph type="sldNum" sz="quarter" idx="5"/>
          </p:nvPr>
        </p:nvSpPr>
        <p:spPr/>
        <p:txBody>
          <a:bodyPr/>
          <a:lstStyle/>
          <a:p>
            <a:fld id="{8AD9BBF0-1B15-4AAB-908F-E604CC7ED3C6}" type="slidenum">
              <a:rPr lang="en-GB" smtClean="0"/>
              <a:t>10</a:t>
            </a:fld>
            <a:endParaRPr lang="en-GB"/>
          </a:p>
        </p:txBody>
      </p:sp>
    </p:spTree>
    <p:extLst>
      <p:ext uri="{BB962C8B-B14F-4D97-AF65-F5344CB8AC3E}">
        <p14:creationId xmlns:p14="http://schemas.microsoft.com/office/powerpoint/2010/main" val="27766632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Champions will also receive a copy of this presentation to share/deliver to colleagues to raise awareness of your role and encourage others to sign up to the scheme</a:t>
            </a:r>
          </a:p>
        </p:txBody>
      </p:sp>
      <p:sp>
        <p:nvSpPr>
          <p:cNvPr id="4" name="Slide Number Placeholder 3"/>
          <p:cNvSpPr>
            <a:spLocks noGrp="1"/>
          </p:cNvSpPr>
          <p:nvPr>
            <p:ph type="sldNum" sz="quarter" idx="5"/>
          </p:nvPr>
        </p:nvSpPr>
        <p:spPr/>
        <p:txBody>
          <a:bodyPr/>
          <a:lstStyle/>
          <a:p>
            <a:fld id="{8AD9BBF0-1B15-4AAB-908F-E604CC7ED3C6}" type="slidenum">
              <a:rPr lang="en-GB" smtClean="0"/>
              <a:t>11</a:t>
            </a:fld>
            <a:endParaRPr lang="en-GB"/>
          </a:p>
        </p:txBody>
      </p:sp>
    </p:spTree>
    <p:extLst>
      <p:ext uri="{BB962C8B-B14F-4D97-AF65-F5344CB8AC3E}">
        <p14:creationId xmlns:p14="http://schemas.microsoft.com/office/powerpoint/2010/main" val="16213764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Arial" panose="020B0604020202020204" pitchFamily="34" charset="0"/>
                <a:ea typeface="Calibri" panose="020F0502020204030204" pitchFamily="34" charset="0"/>
                <a:cs typeface="Times New Roman" panose="02020603050405020304" pitchFamily="18" charset="0"/>
              </a:rPr>
              <a:t>TSAB would love to hear your stories and good practice of how you are taking forward your role as a Safeguarding Champion. If you would like to share any safeguarding projects/events you are leading on, please contact: </a:t>
            </a:r>
            <a:r>
              <a:rPr lang="en-GB" sz="18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tsab.businessunit@stockton.gov.uk</a:t>
            </a: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8AD9BBF0-1B15-4AAB-908F-E604CC7ED3C6}" type="slidenum">
              <a:rPr lang="en-GB" smtClean="0"/>
              <a:t>12</a:t>
            </a:fld>
            <a:endParaRPr lang="en-GB"/>
          </a:p>
        </p:txBody>
      </p:sp>
    </p:spTree>
    <p:extLst>
      <p:ext uri="{BB962C8B-B14F-4D97-AF65-F5344CB8AC3E}">
        <p14:creationId xmlns:p14="http://schemas.microsoft.com/office/powerpoint/2010/main" val="2040628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D2783-D461-4D23-AE4F-60FED39036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22E15FD-B26A-40A0-8C06-BDB98463D6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95DF256-2AD9-4401-BA48-2173E19217B5}"/>
              </a:ext>
            </a:extLst>
          </p:cNvPr>
          <p:cNvSpPr>
            <a:spLocks noGrp="1"/>
          </p:cNvSpPr>
          <p:nvPr>
            <p:ph type="dt" sz="half" idx="10"/>
          </p:nvPr>
        </p:nvSpPr>
        <p:spPr/>
        <p:txBody>
          <a:bodyPr/>
          <a:lstStyle/>
          <a:p>
            <a:fld id="{D2DCF2DE-1A4D-4080-B645-6B315C2FA101}" type="datetimeFigureOut">
              <a:rPr lang="en-GB" smtClean="0"/>
              <a:t>24/05/2022</a:t>
            </a:fld>
            <a:endParaRPr lang="en-GB"/>
          </a:p>
        </p:txBody>
      </p:sp>
      <p:sp>
        <p:nvSpPr>
          <p:cNvPr id="5" name="Footer Placeholder 4">
            <a:extLst>
              <a:ext uri="{FF2B5EF4-FFF2-40B4-BE49-F238E27FC236}">
                <a16:creationId xmlns:a16="http://schemas.microsoft.com/office/drawing/2014/main" id="{533F9CDD-C4B6-4D87-86FA-D15F2D47D5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23ECED-086F-4139-B2C3-F856FBCC2F70}"/>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4159571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21A00-F261-48DB-B727-D4CAB91A01A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E029409-EDAD-4C75-8D1C-71A2FC8332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196D6C-8469-4411-A9E0-02E4445D5D76}"/>
              </a:ext>
            </a:extLst>
          </p:cNvPr>
          <p:cNvSpPr>
            <a:spLocks noGrp="1"/>
          </p:cNvSpPr>
          <p:nvPr>
            <p:ph type="dt" sz="half" idx="10"/>
          </p:nvPr>
        </p:nvSpPr>
        <p:spPr/>
        <p:txBody>
          <a:bodyPr/>
          <a:lstStyle/>
          <a:p>
            <a:fld id="{D2DCF2DE-1A4D-4080-B645-6B315C2FA101}" type="datetimeFigureOut">
              <a:rPr lang="en-GB" smtClean="0"/>
              <a:t>24/05/2022</a:t>
            </a:fld>
            <a:endParaRPr lang="en-GB"/>
          </a:p>
        </p:txBody>
      </p:sp>
      <p:sp>
        <p:nvSpPr>
          <p:cNvPr id="5" name="Footer Placeholder 4">
            <a:extLst>
              <a:ext uri="{FF2B5EF4-FFF2-40B4-BE49-F238E27FC236}">
                <a16:creationId xmlns:a16="http://schemas.microsoft.com/office/drawing/2014/main" id="{E5DA0FB6-3C8E-48D9-AF27-85E52BF9EF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B35885-FEBF-4696-AE3E-2FA20ECA0AA1}"/>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4147937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2F1742-C90C-476A-BF12-56B79C7820A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20C9E9A-E037-4BC8-A4E1-4EB17FE976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857B0F-7BD9-4137-A61F-9B6EC97D3AF6}"/>
              </a:ext>
            </a:extLst>
          </p:cNvPr>
          <p:cNvSpPr>
            <a:spLocks noGrp="1"/>
          </p:cNvSpPr>
          <p:nvPr>
            <p:ph type="dt" sz="half" idx="10"/>
          </p:nvPr>
        </p:nvSpPr>
        <p:spPr/>
        <p:txBody>
          <a:bodyPr/>
          <a:lstStyle/>
          <a:p>
            <a:fld id="{D2DCF2DE-1A4D-4080-B645-6B315C2FA101}" type="datetimeFigureOut">
              <a:rPr lang="en-GB" smtClean="0"/>
              <a:t>24/05/2022</a:t>
            </a:fld>
            <a:endParaRPr lang="en-GB"/>
          </a:p>
        </p:txBody>
      </p:sp>
      <p:sp>
        <p:nvSpPr>
          <p:cNvPr id="5" name="Footer Placeholder 4">
            <a:extLst>
              <a:ext uri="{FF2B5EF4-FFF2-40B4-BE49-F238E27FC236}">
                <a16:creationId xmlns:a16="http://schemas.microsoft.com/office/drawing/2014/main" id="{250DE08F-03C0-46ED-AD49-033CD8385D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9CD92B-47C5-4F58-9D99-254F14FC94E5}"/>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3777375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6CE62-F73E-408B-B2D7-1531746F5DA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5A5B935-360F-4483-92D0-011D3BAD8B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E515509-9813-42F4-87CE-07990BAA46C9}"/>
              </a:ext>
            </a:extLst>
          </p:cNvPr>
          <p:cNvSpPr>
            <a:spLocks noGrp="1"/>
          </p:cNvSpPr>
          <p:nvPr>
            <p:ph type="dt" sz="half" idx="10"/>
          </p:nvPr>
        </p:nvSpPr>
        <p:spPr/>
        <p:txBody>
          <a:bodyPr/>
          <a:lstStyle/>
          <a:p>
            <a:fld id="{D2DCF2DE-1A4D-4080-B645-6B315C2FA101}" type="datetimeFigureOut">
              <a:rPr lang="en-GB" smtClean="0"/>
              <a:t>24/05/2022</a:t>
            </a:fld>
            <a:endParaRPr lang="en-GB"/>
          </a:p>
        </p:txBody>
      </p:sp>
      <p:sp>
        <p:nvSpPr>
          <p:cNvPr id="5" name="Footer Placeholder 4">
            <a:extLst>
              <a:ext uri="{FF2B5EF4-FFF2-40B4-BE49-F238E27FC236}">
                <a16:creationId xmlns:a16="http://schemas.microsoft.com/office/drawing/2014/main" id="{6A30473C-DC10-4EB5-A1BA-0B6553DB23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C26870-C1C3-41CA-820F-2E494D1AD5AE}"/>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29767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52DDC-8047-4E8C-B5B0-1CD273EB6C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A69FED-F970-4600-9957-F713E9446C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B3201E-C354-4023-93DB-4662AC1FA0E4}"/>
              </a:ext>
            </a:extLst>
          </p:cNvPr>
          <p:cNvSpPr>
            <a:spLocks noGrp="1"/>
          </p:cNvSpPr>
          <p:nvPr>
            <p:ph type="dt" sz="half" idx="10"/>
          </p:nvPr>
        </p:nvSpPr>
        <p:spPr/>
        <p:txBody>
          <a:bodyPr/>
          <a:lstStyle/>
          <a:p>
            <a:fld id="{D2DCF2DE-1A4D-4080-B645-6B315C2FA101}" type="datetimeFigureOut">
              <a:rPr lang="en-GB" smtClean="0"/>
              <a:t>24/05/2022</a:t>
            </a:fld>
            <a:endParaRPr lang="en-GB"/>
          </a:p>
        </p:txBody>
      </p:sp>
      <p:sp>
        <p:nvSpPr>
          <p:cNvPr id="5" name="Footer Placeholder 4">
            <a:extLst>
              <a:ext uri="{FF2B5EF4-FFF2-40B4-BE49-F238E27FC236}">
                <a16:creationId xmlns:a16="http://schemas.microsoft.com/office/drawing/2014/main" id="{FD3A1B45-8E4D-4EAF-93C4-C54EEDAE31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4D464C-7AA3-4011-A033-E9393E981BE2}"/>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564504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4BB50-CF43-4FA3-9984-744A4B1135D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2E83863-0B42-4BD7-9DD7-D64FCD2EEF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7468D89-51AE-4F88-ACE9-0DC5F1D8C2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F0959A0-9488-44A6-9F9E-393AD9AE28DC}"/>
              </a:ext>
            </a:extLst>
          </p:cNvPr>
          <p:cNvSpPr>
            <a:spLocks noGrp="1"/>
          </p:cNvSpPr>
          <p:nvPr>
            <p:ph type="dt" sz="half" idx="10"/>
          </p:nvPr>
        </p:nvSpPr>
        <p:spPr/>
        <p:txBody>
          <a:bodyPr/>
          <a:lstStyle/>
          <a:p>
            <a:fld id="{D2DCF2DE-1A4D-4080-B645-6B315C2FA101}" type="datetimeFigureOut">
              <a:rPr lang="en-GB" smtClean="0"/>
              <a:t>24/05/2022</a:t>
            </a:fld>
            <a:endParaRPr lang="en-GB"/>
          </a:p>
        </p:txBody>
      </p:sp>
      <p:sp>
        <p:nvSpPr>
          <p:cNvPr id="6" name="Footer Placeholder 5">
            <a:extLst>
              <a:ext uri="{FF2B5EF4-FFF2-40B4-BE49-F238E27FC236}">
                <a16:creationId xmlns:a16="http://schemas.microsoft.com/office/drawing/2014/main" id="{EEA674B9-D7FD-4F41-AF58-A4C696C47A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028D1FB-00AF-4736-B65F-11ADF4120F3E}"/>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1025039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68C82-4315-4C41-9CD0-929E5EC06C8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2A4E73-140C-4FD7-8ACE-2DA8F39FE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30F4DA-308C-4DA1-AAC4-1F3AC678B3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CF51F5D-2D47-4B68-B85C-F5F89E60B4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88939E-699E-45D6-9840-B2A13FEBBF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6612F9-3FFF-4258-A0EF-8953E91E9A28}"/>
              </a:ext>
            </a:extLst>
          </p:cNvPr>
          <p:cNvSpPr>
            <a:spLocks noGrp="1"/>
          </p:cNvSpPr>
          <p:nvPr>
            <p:ph type="dt" sz="half" idx="10"/>
          </p:nvPr>
        </p:nvSpPr>
        <p:spPr/>
        <p:txBody>
          <a:bodyPr/>
          <a:lstStyle/>
          <a:p>
            <a:fld id="{D2DCF2DE-1A4D-4080-B645-6B315C2FA101}" type="datetimeFigureOut">
              <a:rPr lang="en-GB" smtClean="0"/>
              <a:t>24/05/2022</a:t>
            </a:fld>
            <a:endParaRPr lang="en-GB"/>
          </a:p>
        </p:txBody>
      </p:sp>
      <p:sp>
        <p:nvSpPr>
          <p:cNvPr id="8" name="Footer Placeholder 7">
            <a:extLst>
              <a:ext uri="{FF2B5EF4-FFF2-40B4-BE49-F238E27FC236}">
                <a16:creationId xmlns:a16="http://schemas.microsoft.com/office/drawing/2014/main" id="{C8B6C72F-8BFE-49DC-8A0D-4EF3323A49A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DE87C34-A0BE-4B89-A80C-A72385730790}"/>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4146068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D18B-0639-49D7-8D02-69B8B64D6E7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7CB2CC0-27AE-478F-891B-D126C417DB6A}"/>
              </a:ext>
            </a:extLst>
          </p:cNvPr>
          <p:cNvSpPr>
            <a:spLocks noGrp="1"/>
          </p:cNvSpPr>
          <p:nvPr>
            <p:ph type="dt" sz="half" idx="10"/>
          </p:nvPr>
        </p:nvSpPr>
        <p:spPr/>
        <p:txBody>
          <a:bodyPr/>
          <a:lstStyle/>
          <a:p>
            <a:fld id="{D2DCF2DE-1A4D-4080-B645-6B315C2FA101}" type="datetimeFigureOut">
              <a:rPr lang="en-GB" smtClean="0"/>
              <a:t>24/05/2022</a:t>
            </a:fld>
            <a:endParaRPr lang="en-GB"/>
          </a:p>
        </p:txBody>
      </p:sp>
      <p:sp>
        <p:nvSpPr>
          <p:cNvPr id="4" name="Footer Placeholder 3">
            <a:extLst>
              <a:ext uri="{FF2B5EF4-FFF2-40B4-BE49-F238E27FC236}">
                <a16:creationId xmlns:a16="http://schemas.microsoft.com/office/drawing/2014/main" id="{B14710C3-B57A-4CDA-864A-CDBB4D0B81C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CB2D1EF-DD16-4049-A619-D4254CECB5BD}"/>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2973283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9C3C5E-09A4-43DC-95B8-4D9B79A78727}"/>
              </a:ext>
            </a:extLst>
          </p:cNvPr>
          <p:cNvSpPr>
            <a:spLocks noGrp="1"/>
          </p:cNvSpPr>
          <p:nvPr>
            <p:ph type="dt" sz="half" idx="10"/>
          </p:nvPr>
        </p:nvSpPr>
        <p:spPr/>
        <p:txBody>
          <a:bodyPr/>
          <a:lstStyle/>
          <a:p>
            <a:fld id="{D2DCF2DE-1A4D-4080-B645-6B315C2FA101}" type="datetimeFigureOut">
              <a:rPr lang="en-GB" smtClean="0"/>
              <a:t>24/05/2022</a:t>
            </a:fld>
            <a:endParaRPr lang="en-GB"/>
          </a:p>
        </p:txBody>
      </p:sp>
      <p:sp>
        <p:nvSpPr>
          <p:cNvPr id="3" name="Footer Placeholder 2">
            <a:extLst>
              <a:ext uri="{FF2B5EF4-FFF2-40B4-BE49-F238E27FC236}">
                <a16:creationId xmlns:a16="http://schemas.microsoft.com/office/drawing/2014/main" id="{3D3616FA-59EB-4A5D-806C-89C1DA285AA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E65B753-3EEF-4A26-9129-B04F6CD9CD6E}"/>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2401434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88795-6E39-495E-83BB-2D942FE789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6FD4837-600E-4ED7-990A-222DFF5253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B054612-946A-4A13-83FE-3EB9E7AB2A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80B2A-A5A8-4663-87B6-388C20381DB5}"/>
              </a:ext>
            </a:extLst>
          </p:cNvPr>
          <p:cNvSpPr>
            <a:spLocks noGrp="1"/>
          </p:cNvSpPr>
          <p:nvPr>
            <p:ph type="dt" sz="half" idx="10"/>
          </p:nvPr>
        </p:nvSpPr>
        <p:spPr/>
        <p:txBody>
          <a:bodyPr/>
          <a:lstStyle/>
          <a:p>
            <a:fld id="{D2DCF2DE-1A4D-4080-B645-6B315C2FA101}" type="datetimeFigureOut">
              <a:rPr lang="en-GB" smtClean="0"/>
              <a:t>24/05/2022</a:t>
            </a:fld>
            <a:endParaRPr lang="en-GB"/>
          </a:p>
        </p:txBody>
      </p:sp>
      <p:sp>
        <p:nvSpPr>
          <p:cNvPr id="6" name="Footer Placeholder 5">
            <a:extLst>
              <a:ext uri="{FF2B5EF4-FFF2-40B4-BE49-F238E27FC236}">
                <a16:creationId xmlns:a16="http://schemas.microsoft.com/office/drawing/2014/main" id="{B9B81DD6-982F-4B5D-B8DB-62E39917B76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63AC14-CD60-4E5B-8413-0DD6D47269B2}"/>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505384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F491B-A65B-4C53-B88C-08A0D0EF51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9BF10EB-3DE6-4537-A00F-F4C89AF905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3368E4F-DF1D-4488-B505-8464EE2B6B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456939-3E3B-4C12-9A29-CBD9F837E387}"/>
              </a:ext>
            </a:extLst>
          </p:cNvPr>
          <p:cNvSpPr>
            <a:spLocks noGrp="1"/>
          </p:cNvSpPr>
          <p:nvPr>
            <p:ph type="dt" sz="half" idx="10"/>
          </p:nvPr>
        </p:nvSpPr>
        <p:spPr/>
        <p:txBody>
          <a:bodyPr/>
          <a:lstStyle/>
          <a:p>
            <a:fld id="{D2DCF2DE-1A4D-4080-B645-6B315C2FA101}" type="datetimeFigureOut">
              <a:rPr lang="en-GB" smtClean="0"/>
              <a:t>24/05/2022</a:t>
            </a:fld>
            <a:endParaRPr lang="en-GB"/>
          </a:p>
        </p:txBody>
      </p:sp>
      <p:sp>
        <p:nvSpPr>
          <p:cNvPr id="6" name="Footer Placeholder 5">
            <a:extLst>
              <a:ext uri="{FF2B5EF4-FFF2-40B4-BE49-F238E27FC236}">
                <a16:creationId xmlns:a16="http://schemas.microsoft.com/office/drawing/2014/main" id="{4B644C00-1D6F-445F-9598-648EA537664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6238EE7-E6E9-4FFE-82D1-EC3E806264D8}"/>
              </a:ext>
            </a:extLst>
          </p:cNvPr>
          <p:cNvSpPr>
            <a:spLocks noGrp="1"/>
          </p:cNvSpPr>
          <p:nvPr>
            <p:ph type="sldNum" sz="quarter" idx="12"/>
          </p:nvPr>
        </p:nvSpPr>
        <p:spPr/>
        <p:txBody>
          <a:bodyPr/>
          <a:lstStyle/>
          <a:p>
            <a:fld id="{2615FE63-BEDC-4CD8-9A0E-69EAFF083C92}" type="slidenum">
              <a:rPr lang="en-GB" smtClean="0"/>
              <a:t>‹#›</a:t>
            </a:fld>
            <a:endParaRPr lang="en-GB"/>
          </a:p>
        </p:txBody>
      </p:sp>
    </p:spTree>
    <p:extLst>
      <p:ext uri="{BB962C8B-B14F-4D97-AF65-F5344CB8AC3E}">
        <p14:creationId xmlns:p14="http://schemas.microsoft.com/office/powerpoint/2010/main" val="4012762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D3EAA4-CA6C-45E3-BBDA-CA13C813C4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8A788D4-A023-4F47-BE19-B9E616AAC9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C93AE6-3910-4D62-8F56-C26554EDDE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DCF2DE-1A4D-4080-B645-6B315C2FA101}" type="datetimeFigureOut">
              <a:rPr lang="en-GB" smtClean="0"/>
              <a:t>24/05/2022</a:t>
            </a:fld>
            <a:endParaRPr lang="en-GB"/>
          </a:p>
        </p:txBody>
      </p:sp>
      <p:sp>
        <p:nvSpPr>
          <p:cNvPr id="5" name="Footer Placeholder 4">
            <a:extLst>
              <a:ext uri="{FF2B5EF4-FFF2-40B4-BE49-F238E27FC236}">
                <a16:creationId xmlns:a16="http://schemas.microsoft.com/office/drawing/2014/main" id="{F8488E00-A77D-462D-9E7A-6AE261536E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B3058F4-92DB-4275-83D7-30799C6000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15FE63-BEDC-4CD8-9A0E-69EAFF083C92}" type="slidenum">
              <a:rPr lang="en-GB" smtClean="0"/>
              <a:t>‹#›</a:t>
            </a:fld>
            <a:endParaRPr lang="en-GB"/>
          </a:p>
        </p:txBody>
      </p:sp>
      <p:sp>
        <p:nvSpPr>
          <p:cNvPr id="7" name="MSIPCMContentMarking" descr="{&quot;HashCode&quot;:1844345984,&quot;Placement&quot;:&quot;Header&quot;,&quot;Top&quot;:0.0,&quot;Left&quot;:0.0,&quot;SlideWidth&quot;:960,&quot;SlideHeight&quot;:540}">
            <a:extLst>
              <a:ext uri="{FF2B5EF4-FFF2-40B4-BE49-F238E27FC236}">
                <a16:creationId xmlns:a16="http://schemas.microsoft.com/office/drawing/2014/main" id="{20D870A5-6438-45B8-8D23-285F53AAEEE7}"/>
              </a:ext>
            </a:extLst>
          </p:cNvPr>
          <p:cNvSpPr txBox="1"/>
          <p:nvPr userDrawn="1"/>
        </p:nvSpPr>
        <p:spPr>
          <a:xfrm>
            <a:off x="0" y="0"/>
            <a:ext cx="2479428" cy="262344"/>
          </a:xfrm>
          <a:prstGeom prst="rect">
            <a:avLst/>
          </a:prstGeom>
          <a:noFill/>
        </p:spPr>
        <p:txBody>
          <a:bodyPr vert="horz" wrap="square" lIns="0" tIns="0" rIns="0" bIns="0" rtlCol="0" anchor="ctr" anchorCtr="1">
            <a:spAutoFit/>
          </a:bodyPr>
          <a:lstStyle/>
          <a:p>
            <a:pPr algn="l">
              <a:spcBef>
                <a:spcPts val="0"/>
              </a:spcBef>
              <a:spcAft>
                <a:spcPts val="0"/>
              </a:spcAft>
            </a:pPr>
            <a:r>
              <a:rPr lang="en-GB" sz="1000">
                <a:solidFill>
                  <a:srgbClr val="000000"/>
                </a:solidFill>
                <a:latin typeface="Calibri" panose="020F0502020204030204" pitchFamily="34" charset="0"/>
              </a:rPr>
              <a:t>This document was classified as: OFFICIAL</a:t>
            </a:r>
          </a:p>
        </p:txBody>
      </p:sp>
    </p:spTree>
    <p:extLst>
      <p:ext uri="{BB962C8B-B14F-4D97-AF65-F5344CB8AC3E}">
        <p14:creationId xmlns:p14="http://schemas.microsoft.com/office/powerpoint/2010/main" val="24023257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8" Type="http://schemas.openxmlformats.org/officeDocument/2006/relationships/hyperlink" Target="mailto:FirstContactAdults@stockton.gov.uk" TargetMode="External"/><Relationship Id="rId3" Type="http://schemas.openxmlformats.org/officeDocument/2006/relationships/image" Target="../media/image1.png"/><Relationship Id="rId7" Type="http://schemas.openxmlformats.org/officeDocument/2006/relationships/hyperlink" Target="mailto:AccessAdultsTeam@redcar-cleveland.gov.uk"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adultaccessteam@middlesbrough.gov.uk" TargetMode="External"/><Relationship Id="rId5" Type="http://schemas.openxmlformats.org/officeDocument/2006/relationships/hyperlink" Target="mailto:iSPA@hartlepool.gov.uk" TargetMode="Externa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8" Type="http://schemas.openxmlformats.org/officeDocument/2006/relationships/hyperlink" Target="https://www.tsab.org.uk/key-information/newsletters/" TargetMode="External"/><Relationship Id="rId3" Type="http://schemas.openxmlformats.org/officeDocument/2006/relationships/image" Target="../media/image1.png"/><Relationship Id="rId7" Type="http://schemas.openxmlformats.org/officeDocument/2006/relationships/hyperlink" Target="https://www.tsab.org.uk/campaigns-and-initiatives/safeguardingchampionsare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tsab.org.uk/" TargetMode="External"/><Relationship Id="rId5" Type="http://schemas.openxmlformats.org/officeDocument/2006/relationships/hyperlink" Target="https://www.tsab.org.uk/key-information/posters/" TargetMode="External"/><Relationship Id="rId4" Type="http://schemas.openxmlformats.org/officeDocument/2006/relationships/image" Target="../media/image2.jpeg"/><Relationship Id="rId9" Type="http://schemas.openxmlformats.org/officeDocument/2006/relationships/hyperlink" Target="https://www.tsab.org.uk/key-information/safeguarding-explained-videos/"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s://www.tsab.org.uk/campaigns-and-initiatives/find-support-in-your-area/" TargetMode="Externa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tsab.org.uk/report-abuse/" TargetMode="External"/><Relationship Id="rId5" Type="http://schemas.openxmlformats.org/officeDocument/2006/relationships/hyperlink" Target="http://www.tsab.org.uk/" TargetMode="Externa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4" name="Title 3">
            <a:extLst>
              <a:ext uri="{FF2B5EF4-FFF2-40B4-BE49-F238E27FC236}">
                <a16:creationId xmlns:a16="http://schemas.microsoft.com/office/drawing/2014/main" id="{EFFDC68A-A38F-4A71-8145-2B38C5EE652A}"/>
              </a:ext>
            </a:extLst>
          </p:cNvPr>
          <p:cNvSpPr>
            <a:spLocks noGrp="1"/>
          </p:cNvSpPr>
          <p:nvPr>
            <p:ph type="ctrTitle"/>
          </p:nvPr>
        </p:nvSpPr>
        <p:spPr/>
        <p:txBody>
          <a:bodyPr/>
          <a:lstStyle/>
          <a:p>
            <a:r>
              <a:rPr lang="en-GB" b="1" dirty="0"/>
              <a:t>Safeguarding Champions</a:t>
            </a:r>
          </a:p>
        </p:txBody>
      </p:sp>
      <p:sp>
        <p:nvSpPr>
          <p:cNvPr id="5" name="Subtitle 4">
            <a:extLst>
              <a:ext uri="{FF2B5EF4-FFF2-40B4-BE49-F238E27FC236}">
                <a16:creationId xmlns:a16="http://schemas.microsoft.com/office/drawing/2014/main" id="{5E186D53-B445-4CF7-8938-D0520395DEB7}"/>
              </a:ext>
            </a:extLst>
          </p:cNvPr>
          <p:cNvSpPr>
            <a:spLocks noGrp="1"/>
          </p:cNvSpPr>
          <p:nvPr>
            <p:ph type="subTitle" idx="1"/>
          </p:nvPr>
        </p:nvSpPr>
        <p:spPr/>
        <p:txBody>
          <a:bodyPr/>
          <a:lstStyle/>
          <a:p>
            <a:r>
              <a:rPr lang="en-GB" dirty="0"/>
              <a:t>A Teeswide Safeguarding Adults Board Initiative</a:t>
            </a:r>
          </a:p>
        </p:txBody>
      </p:sp>
    </p:spTree>
    <p:extLst>
      <p:ext uri="{BB962C8B-B14F-4D97-AF65-F5344CB8AC3E}">
        <p14:creationId xmlns:p14="http://schemas.microsoft.com/office/powerpoint/2010/main" val="1358590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4" name="Title 3">
            <a:extLst>
              <a:ext uri="{FF2B5EF4-FFF2-40B4-BE49-F238E27FC236}">
                <a16:creationId xmlns:a16="http://schemas.microsoft.com/office/drawing/2014/main" id="{EFFDC68A-A38F-4A71-8145-2B38C5EE652A}"/>
              </a:ext>
            </a:extLst>
          </p:cNvPr>
          <p:cNvSpPr>
            <a:spLocks noGrp="1"/>
          </p:cNvSpPr>
          <p:nvPr>
            <p:ph type="title"/>
          </p:nvPr>
        </p:nvSpPr>
        <p:spPr/>
        <p:txBody>
          <a:bodyPr/>
          <a:lstStyle/>
          <a:p>
            <a:r>
              <a:rPr lang="en-GB" b="1" dirty="0"/>
              <a:t>Reporting Safeguarding Concerns</a:t>
            </a:r>
          </a:p>
        </p:txBody>
      </p:sp>
      <p:sp>
        <p:nvSpPr>
          <p:cNvPr id="5" name="Subtitle 4">
            <a:extLst>
              <a:ext uri="{FF2B5EF4-FFF2-40B4-BE49-F238E27FC236}">
                <a16:creationId xmlns:a16="http://schemas.microsoft.com/office/drawing/2014/main" id="{5E186D53-B445-4CF7-8938-D0520395DEB7}"/>
              </a:ext>
            </a:extLst>
          </p:cNvPr>
          <p:cNvSpPr>
            <a:spLocks noGrp="1"/>
          </p:cNvSpPr>
          <p:nvPr>
            <p:ph idx="1"/>
          </p:nvPr>
        </p:nvSpPr>
        <p:spPr>
          <a:xfrm>
            <a:off x="838200" y="1246121"/>
            <a:ext cx="10515600" cy="4476465"/>
          </a:xfrm>
        </p:spPr>
        <p:txBody>
          <a:bodyPr>
            <a:normAutofit fontScale="77500" lnSpcReduction="20000"/>
          </a:bodyPr>
          <a:lstStyle/>
          <a:p>
            <a:pPr marL="0" indent="0">
              <a:lnSpc>
                <a:spcPct val="115000"/>
              </a:lnSpc>
              <a:buNone/>
            </a:pPr>
            <a:r>
              <a:rPr lang="en-GB" sz="2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Hartlepool - </a:t>
            </a:r>
            <a:r>
              <a:rPr lang="en-GB" sz="2800" u="sng"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5"/>
              </a:rPr>
              <a:t>iSPA@hartlepool.gov.uk</a:t>
            </a:r>
            <a:endParaRPr lang="en-GB" u="sng"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marL="0" indent="0">
              <a:lnSpc>
                <a:spcPct val="115000"/>
              </a:lnSpc>
              <a:buNone/>
            </a:pPr>
            <a:r>
              <a:rPr lang="en-GB" sz="2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01429 523 390</a:t>
            </a:r>
          </a:p>
          <a:p>
            <a:pPr marL="0" indent="0">
              <a:lnSpc>
                <a:spcPct val="115000"/>
              </a:lnSpc>
              <a:buNone/>
            </a:pPr>
            <a:r>
              <a:rPr lang="en-GB" sz="2800" b="1" dirty="0">
                <a:effectLst/>
                <a:latin typeface="Arial" panose="020B0604020202020204" pitchFamily="34" charset="0"/>
                <a:ea typeface="Calibri" panose="020F0502020204030204" pitchFamily="34" charset="0"/>
                <a:cs typeface="Times New Roman" panose="02020603050405020304" pitchFamily="18" charset="0"/>
              </a:rPr>
              <a:t>Middlesbrough - </a:t>
            </a:r>
            <a:r>
              <a:rPr lang="en-GB" sz="28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6"/>
              </a:rPr>
              <a:t>adultaccessteam@middlesbrough.gov.uk</a:t>
            </a:r>
            <a:endParaRPr lang="en-GB" u="sng" dirty="0">
              <a:solidFill>
                <a:srgbClr val="0563C1"/>
              </a:solidFill>
              <a:latin typeface="Arial" panose="020B0604020202020204" pitchFamily="34" charset="0"/>
              <a:ea typeface="Calibri" panose="020F0502020204030204" pitchFamily="34" charset="0"/>
              <a:cs typeface="Times New Roman" panose="02020603050405020304" pitchFamily="18" charset="0"/>
            </a:endParaRPr>
          </a:p>
          <a:p>
            <a:pPr marL="0" indent="0">
              <a:lnSpc>
                <a:spcPct val="115000"/>
              </a:lnSpc>
              <a:buNone/>
            </a:pPr>
            <a:r>
              <a:rPr lang="en-GB" sz="2800" dirty="0">
                <a:effectLst/>
                <a:latin typeface="Arial" panose="020B0604020202020204" pitchFamily="34" charset="0"/>
                <a:ea typeface="Calibri" panose="020F0502020204030204" pitchFamily="34" charset="0"/>
                <a:cs typeface="Times New Roman" panose="02020603050405020304" pitchFamily="18" charset="0"/>
              </a:rPr>
              <a:t>01642 065 070</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buNone/>
            </a:pPr>
            <a:r>
              <a:rPr lang="en-GB" sz="2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Redcar &amp; Cleveland - </a:t>
            </a:r>
            <a:r>
              <a:rPr lang="en-GB" sz="2800" u="sng"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7"/>
              </a:rPr>
              <a:t>AccessAdultsTeam@redcar-cleveland.gov.uk</a:t>
            </a:r>
            <a:endParaRPr lang="en-GB" u="sng"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marL="0" indent="0">
              <a:lnSpc>
                <a:spcPct val="115000"/>
              </a:lnSpc>
              <a:buNone/>
            </a:pPr>
            <a:r>
              <a:rPr lang="en-GB" sz="2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01642 771 500</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buNone/>
            </a:pPr>
            <a:r>
              <a:rPr lang="en-GB" sz="2800" b="1" dirty="0">
                <a:effectLst/>
                <a:latin typeface="Arial" panose="020B0604020202020204" pitchFamily="34" charset="0"/>
                <a:ea typeface="Calibri" panose="020F0502020204030204" pitchFamily="34" charset="0"/>
                <a:cs typeface="Times New Roman" panose="02020603050405020304" pitchFamily="18" charset="0"/>
              </a:rPr>
              <a:t>Stockton-On-Tees - </a:t>
            </a:r>
            <a:r>
              <a:rPr lang="en-GB" sz="28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8"/>
              </a:rPr>
              <a:t>FirstContactAdults@stockton.gov.uk</a:t>
            </a:r>
            <a:endParaRPr lang="en-GB" u="sng" dirty="0">
              <a:solidFill>
                <a:srgbClr val="0563C1"/>
              </a:solidFill>
              <a:latin typeface="Arial" panose="020B0604020202020204" pitchFamily="34" charset="0"/>
              <a:ea typeface="Calibri" panose="020F0502020204030204" pitchFamily="34" charset="0"/>
              <a:cs typeface="Times New Roman" panose="02020603050405020304" pitchFamily="18" charset="0"/>
            </a:endParaRPr>
          </a:p>
          <a:p>
            <a:pPr marL="0" indent="0">
              <a:lnSpc>
                <a:spcPct val="115000"/>
              </a:lnSpc>
              <a:buNone/>
            </a:pPr>
            <a:r>
              <a:rPr lang="en-GB" sz="2800" dirty="0">
                <a:effectLst/>
                <a:latin typeface="Arial" panose="020B0604020202020204" pitchFamily="34" charset="0"/>
                <a:ea typeface="Calibri" panose="020F0502020204030204" pitchFamily="34" charset="0"/>
                <a:cs typeface="Times New Roman" panose="02020603050405020304" pitchFamily="18" charset="0"/>
              </a:rPr>
              <a:t>01642 527 764</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buNone/>
            </a:pPr>
            <a:r>
              <a:rPr lang="en-GB" sz="2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Evenings &amp; Weekends</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buNone/>
            </a:pPr>
            <a:r>
              <a:rPr lang="en-GB" sz="2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01642 524 552</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1817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4" name="Title 3">
            <a:extLst>
              <a:ext uri="{FF2B5EF4-FFF2-40B4-BE49-F238E27FC236}">
                <a16:creationId xmlns:a16="http://schemas.microsoft.com/office/drawing/2014/main" id="{EFFDC68A-A38F-4A71-8145-2B38C5EE652A}"/>
              </a:ext>
            </a:extLst>
          </p:cNvPr>
          <p:cNvSpPr>
            <a:spLocks noGrp="1"/>
          </p:cNvSpPr>
          <p:nvPr>
            <p:ph type="title"/>
          </p:nvPr>
        </p:nvSpPr>
        <p:spPr/>
        <p:txBody>
          <a:bodyPr/>
          <a:lstStyle/>
          <a:p>
            <a:r>
              <a:rPr lang="en-GB" b="1" dirty="0"/>
              <a:t>Support and Information for Safeguarding Champions</a:t>
            </a:r>
          </a:p>
        </p:txBody>
      </p:sp>
      <p:sp>
        <p:nvSpPr>
          <p:cNvPr id="5" name="Subtitle 4">
            <a:extLst>
              <a:ext uri="{FF2B5EF4-FFF2-40B4-BE49-F238E27FC236}">
                <a16:creationId xmlns:a16="http://schemas.microsoft.com/office/drawing/2014/main" id="{5E186D53-B445-4CF7-8938-D0520395DEB7}"/>
              </a:ext>
            </a:extLst>
          </p:cNvPr>
          <p:cNvSpPr>
            <a:spLocks noGrp="1"/>
          </p:cNvSpPr>
          <p:nvPr>
            <p:ph idx="1"/>
          </p:nvPr>
        </p:nvSpPr>
        <p:spPr>
          <a:xfrm>
            <a:off x="838200" y="1690688"/>
            <a:ext cx="10515600" cy="4031898"/>
          </a:xfrm>
        </p:spPr>
        <p:txBody>
          <a:bodyPr>
            <a:normAutofit fontScale="92500"/>
          </a:bodyPr>
          <a:lstStyle/>
          <a:p>
            <a:pPr marL="0" indent="0">
              <a:buNone/>
            </a:pPr>
            <a:r>
              <a:rPr lang="en-GB" dirty="0"/>
              <a:t>Champions will…</a:t>
            </a:r>
          </a:p>
          <a:p>
            <a:r>
              <a:rPr lang="en-GB" dirty="0"/>
              <a:t>Receive regular updates about free training available</a:t>
            </a:r>
          </a:p>
          <a:p>
            <a:r>
              <a:rPr lang="en-GB" dirty="0"/>
              <a:t>Keep up to date with safeguarding activity and events in Tees (including the Safeguarding Champions E-Bulletin and TSAB Newsletter)</a:t>
            </a:r>
          </a:p>
          <a:p>
            <a:r>
              <a:rPr lang="en-GB" dirty="0"/>
              <a:t>Find out about support services in your area</a:t>
            </a:r>
          </a:p>
          <a:p>
            <a:r>
              <a:rPr lang="en-GB" dirty="0"/>
              <a:t>Receive up to date information about adult safeguarding to share with your networks</a:t>
            </a:r>
          </a:p>
          <a:p>
            <a:r>
              <a:rPr lang="en-GB" dirty="0"/>
              <a:t>Receive a Safeguarding Champions Induction Pack to support you in your role</a:t>
            </a:r>
          </a:p>
          <a:p>
            <a:pPr marL="0" indent="0">
              <a:buNone/>
            </a:pPr>
            <a:endParaRPr lang="en-GB" dirty="0"/>
          </a:p>
          <a:p>
            <a:endParaRPr lang="en-GB" dirty="0"/>
          </a:p>
        </p:txBody>
      </p:sp>
    </p:spTree>
    <p:extLst>
      <p:ext uri="{BB962C8B-B14F-4D97-AF65-F5344CB8AC3E}">
        <p14:creationId xmlns:p14="http://schemas.microsoft.com/office/powerpoint/2010/main" val="609995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4" name="Title 3">
            <a:extLst>
              <a:ext uri="{FF2B5EF4-FFF2-40B4-BE49-F238E27FC236}">
                <a16:creationId xmlns:a16="http://schemas.microsoft.com/office/drawing/2014/main" id="{EFFDC68A-A38F-4A71-8145-2B38C5EE652A}"/>
              </a:ext>
            </a:extLst>
          </p:cNvPr>
          <p:cNvSpPr>
            <a:spLocks noGrp="1"/>
          </p:cNvSpPr>
          <p:nvPr>
            <p:ph type="title"/>
          </p:nvPr>
        </p:nvSpPr>
        <p:spPr/>
        <p:txBody>
          <a:bodyPr/>
          <a:lstStyle/>
          <a:p>
            <a:r>
              <a:rPr lang="en-GB" b="1" dirty="0"/>
              <a:t>Raising Awareness</a:t>
            </a:r>
          </a:p>
        </p:txBody>
      </p:sp>
      <p:sp>
        <p:nvSpPr>
          <p:cNvPr id="5" name="Subtitle 4">
            <a:extLst>
              <a:ext uri="{FF2B5EF4-FFF2-40B4-BE49-F238E27FC236}">
                <a16:creationId xmlns:a16="http://schemas.microsoft.com/office/drawing/2014/main" id="{5E186D53-B445-4CF7-8938-D0520395DEB7}"/>
              </a:ext>
            </a:extLst>
          </p:cNvPr>
          <p:cNvSpPr>
            <a:spLocks noGrp="1"/>
          </p:cNvSpPr>
          <p:nvPr>
            <p:ph idx="1"/>
          </p:nvPr>
        </p:nvSpPr>
        <p:spPr>
          <a:xfrm>
            <a:off x="838200" y="1514901"/>
            <a:ext cx="10515600" cy="4207685"/>
          </a:xfrm>
        </p:spPr>
        <p:txBody>
          <a:bodyPr>
            <a:normAutofit fontScale="92500" lnSpcReduction="20000"/>
          </a:bodyPr>
          <a:lstStyle/>
          <a:p>
            <a:pPr marL="0" indent="0">
              <a:buNone/>
            </a:pPr>
            <a:r>
              <a:rPr lang="en-GB" sz="1800" dirty="0">
                <a:effectLst/>
                <a:latin typeface="Arial" panose="020B0604020202020204" pitchFamily="34" charset="0"/>
                <a:ea typeface="Calibri" panose="020F0502020204030204" pitchFamily="34" charset="0"/>
                <a:cs typeface="Times New Roman" panose="02020603050405020304" pitchFamily="18" charset="0"/>
              </a:rPr>
              <a:t>One key aspect of a Safeguarding Champions role is to share safeguarding messages far and wide and to help raise general awareness of safeguarding, particularly to those who are lonely or isolated, part of a minority or marginalised group or those who are digitally excluded. </a:t>
            </a:r>
          </a:p>
          <a:p>
            <a:pPr marL="0" indent="0">
              <a:lnSpc>
                <a:spcPct val="115000"/>
              </a:lnSpc>
              <a:buNone/>
            </a:pPr>
            <a:r>
              <a:rPr lang="en-GB" sz="1900" dirty="0">
                <a:ea typeface="Calibri" panose="020F0502020204030204" pitchFamily="34" charset="0"/>
                <a:cs typeface="Times New Roman" panose="02020603050405020304" pitchFamily="18" charset="0"/>
              </a:rPr>
              <a:t>Champions</a:t>
            </a:r>
            <a:r>
              <a:rPr lang="en-GB" sz="1900" dirty="0">
                <a:effectLst/>
                <a:ea typeface="Calibri" panose="020F0502020204030204" pitchFamily="34" charset="0"/>
                <a:cs typeface="Times New Roman" panose="02020603050405020304" pitchFamily="18" charset="0"/>
              </a:rPr>
              <a:t> can help to raise awareness by:</a:t>
            </a:r>
          </a:p>
          <a:p>
            <a:pPr marL="342900" lvl="0" indent="-342900">
              <a:lnSpc>
                <a:spcPct val="115000"/>
              </a:lnSpc>
              <a:buFont typeface="Symbol" panose="05050102010706020507" pitchFamily="18" charset="2"/>
              <a:buChar char=""/>
            </a:pPr>
            <a:r>
              <a:rPr lang="en-GB" sz="1900" dirty="0">
                <a:effectLst/>
                <a:ea typeface="Calibri" panose="020F0502020204030204" pitchFamily="34" charset="0"/>
                <a:cs typeface="Times New Roman" panose="02020603050405020304" pitchFamily="18" charset="0"/>
              </a:rPr>
              <a:t>Printing/displaying/circulating our </a:t>
            </a:r>
            <a:r>
              <a:rPr lang="en-GB" sz="1900" u="sng" dirty="0">
                <a:solidFill>
                  <a:srgbClr val="0563C1"/>
                </a:solidFill>
                <a:effectLst/>
                <a:ea typeface="Calibri" panose="020F0502020204030204" pitchFamily="34" charset="0"/>
                <a:cs typeface="Times New Roman" panose="02020603050405020304" pitchFamily="18" charset="0"/>
                <a:hlinkClick r:id="rId5"/>
              </a:rPr>
              <a:t>Safeguarding Leaflets and Posters</a:t>
            </a:r>
            <a:endParaRPr lang="en-GB" sz="1900" dirty="0">
              <a:effectLst/>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1900" dirty="0">
                <a:effectLst/>
                <a:ea typeface="Calibri" panose="020F0502020204030204" pitchFamily="34" charset="0"/>
                <a:cs typeface="Times New Roman" panose="02020603050405020304" pitchFamily="18" charset="0"/>
              </a:rPr>
              <a:t>Visiting </a:t>
            </a:r>
            <a:r>
              <a:rPr lang="en-GB" sz="1900" dirty="0">
                <a:ea typeface="Calibri" panose="020F0502020204030204" pitchFamily="34" charset="0"/>
                <a:cs typeface="Times New Roman" panose="02020603050405020304" pitchFamily="18" charset="0"/>
              </a:rPr>
              <a:t>the TSAB</a:t>
            </a:r>
            <a:r>
              <a:rPr lang="en-GB" sz="1900" dirty="0">
                <a:effectLst/>
                <a:ea typeface="Calibri" panose="020F0502020204030204" pitchFamily="34" charset="0"/>
                <a:cs typeface="Times New Roman" panose="02020603050405020304" pitchFamily="18" charset="0"/>
              </a:rPr>
              <a:t> website</a:t>
            </a:r>
            <a:r>
              <a:rPr lang="en-GB" sz="1900" dirty="0">
                <a:solidFill>
                  <a:srgbClr val="444444"/>
                </a:solidFill>
                <a:effectLst/>
                <a:ea typeface="Calibri" panose="020F0502020204030204" pitchFamily="34" charset="0"/>
                <a:cs typeface="Times New Roman" panose="02020603050405020304" pitchFamily="18" charset="0"/>
              </a:rPr>
              <a:t> </a:t>
            </a:r>
            <a:r>
              <a:rPr lang="en-GB" sz="1900" u="sng" dirty="0">
                <a:solidFill>
                  <a:srgbClr val="0563C1"/>
                </a:solidFill>
                <a:effectLst/>
                <a:ea typeface="Calibri" panose="020F0502020204030204" pitchFamily="34" charset="0"/>
                <a:cs typeface="Times New Roman" panose="02020603050405020304" pitchFamily="18" charset="0"/>
                <a:hlinkClick r:id="rId6"/>
              </a:rPr>
              <a:t>www.tsab.org.uk</a:t>
            </a:r>
            <a:r>
              <a:rPr lang="en-GB" sz="1900" u="sng" dirty="0">
                <a:solidFill>
                  <a:srgbClr val="0563C1"/>
                </a:solidFill>
                <a:effectLst/>
                <a:ea typeface="Calibri" panose="020F0502020204030204" pitchFamily="34" charset="0"/>
                <a:cs typeface="Times New Roman" panose="02020603050405020304" pitchFamily="18" charset="0"/>
              </a:rPr>
              <a:t> </a:t>
            </a:r>
            <a:r>
              <a:rPr lang="en-GB" sz="1900" dirty="0">
                <a:effectLst/>
                <a:ea typeface="Calibri" panose="020F0502020204030204" pitchFamily="34" charset="0"/>
                <a:cs typeface="Times New Roman" panose="02020603050405020304" pitchFamily="18" charset="0"/>
              </a:rPr>
              <a:t>and sharing relevant information with your colleagues</a:t>
            </a:r>
          </a:p>
          <a:p>
            <a:pPr marL="342900" lvl="0" indent="-342900">
              <a:lnSpc>
                <a:spcPct val="115000"/>
              </a:lnSpc>
              <a:buFont typeface="Symbol" panose="05050102010706020507" pitchFamily="18" charset="2"/>
              <a:buChar char=""/>
            </a:pPr>
            <a:r>
              <a:rPr lang="en-GB" sz="1900" dirty="0">
                <a:effectLst/>
                <a:ea typeface="Calibri" panose="020F0502020204030204" pitchFamily="34" charset="0"/>
                <a:cs typeface="Times New Roman" panose="02020603050405020304" pitchFamily="18" charset="0"/>
              </a:rPr>
              <a:t>Following </a:t>
            </a:r>
            <a:r>
              <a:rPr lang="en-GB" sz="1900" dirty="0">
                <a:ea typeface="Calibri" panose="020F0502020204030204" pitchFamily="34" charset="0"/>
                <a:cs typeface="Times New Roman" panose="02020603050405020304" pitchFamily="18" charset="0"/>
              </a:rPr>
              <a:t>TSAB </a:t>
            </a:r>
            <a:r>
              <a:rPr lang="en-GB" sz="1900" dirty="0">
                <a:effectLst/>
                <a:ea typeface="Calibri" panose="020F0502020204030204" pitchFamily="34" charset="0"/>
                <a:cs typeface="Times New Roman" panose="02020603050405020304" pitchFamily="18" charset="0"/>
              </a:rPr>
              <a:t>on social media (Twitter and Facebook) - </a:t>
            </a:r>
            <a:r>
              <a:rPr lang="en-GB" sz="1900" b="1" dirty="0">
                <a:effectLst/>
                <a:ea typeface="Calibri" panose="020F0502020204030204" pitchFamily="34" charset="0"/>
                <a:cs typeface="Times New Roman" panose="02020603050405020304" pitchFamily="18" charset="0"/>
              </a:rPr>
              <a:t>@TeeswideSAB</a:t>
            </a:r>
          </a:p>
          <a:p>
            <a:pPr marL="342900" lvl="0" indent="-342900">
              <a:lnSpc>
                <a:spcPct val="115000"/>
              </a:lnSpc>
              <a:buFont typeface="Symbol" panose="05050102010706020507" pitchFamily="18" charset="2"/>
              <a:buChar char=""/>
            </a:pPr>
            <a:r>
              <a:rPr lang="en-GB" sz="1900" dirty="0">
                <a:effectLst/>
                <a:ea typeface="Calibri" panose="020F0502020204030204" pitchFamily="34" charset="0"/>
                <a:cs typeface="Times New Roman" panose="02020603050405020304" pitchFamily="18" charset="0"/>
              </a:rPr>
              <a:t>Sharing TSAB social media posts</a:t>
            </a:r>
          </a:p>
          <a:p>
            <a:pPr marL="342900" lvl="0" indent="-342900">
              <a:lnSpc>
                <a:spcPct val="115000"/>
              </a:lnSpc>
              <a:buFont typeface="Symbol" panose="05050102010706020507" pitchFamily="18" charset="2"/>
              <a:buChar char=""/>
            </a:pPr>
            <a:r>
              <a:rPr lang="en-GB" sz="1900" dirty="0">
                <a:effectLst/>
                <a:ea typeface="Calibri" panose="020F0502020204030204" pitchFamily="34" charset="0"/>
                <a:cs typeface="Times New Roman" panose="02020603050405020304" pitchFamily="18" charset="0"/>
              </a:rPr>
              <a:t>Being actively involved in </a:t>
            </a:r>
            <a:r>
              <a:rPr lang="en-GB" sz="1900" dirty="0">
                <a:ea typeface="Calibri" panose="020F0502020204030204" pitchFamily="34" charset="0"/>
                <a:cs typeface="Times New Roman" panose="02020603050405020304" pitchFamily="18" charset="0"/>
              </a:rPr>
              <a:t>TSAB </a:t>
            </a:r>
            <a:r>
              <a:rPr lang="en-GB" sz="1900" dirty="0">
                <a:effectLst/>
                <a:ea typeface="Calibri" panose="020F0502020204030204" pitchFamily="34" charset="0"/>
                <a:cs typeface="Times New Roman" panose="02020603050405020304" pitchFamily="18" charset="0"/>
              </a:rPr>
              <a:t>awareness campaigns</a:t>
            </a:r>
          </a:p>
          <a:p>
            <a:pPr marL="342900" lvl="0" indent="-342900">
              <a:lnSpc>
                <a:spcPct val="115000"/>
              </a:lnSpc>
              <a:buFont typeface="Symbol" panose="05050102010706020507" pitchFamily="18" charset="2"/>
              <a:buChar char=""/>
            </a:pPr>
            <a:r>
              <a:rPr lang="en-GB" sz="1900" dirty="0">
                <a:effectLst/>
                <a:ea typeface="Calibri" panose="020F0502020204030204" pitchFamily="34" charset="0"/>
                <a:cs typeface="Times New Roman" panose="02020603050405020304" pitchFamily="18" charset="0"/>
              </a:rPr>
              <a:t>Sharing TSAB’s Safeguarding Champion </a:t>
            </a:r>
            <a:r>
              <a:rPr lang="en-GB" sz="1900" u="sng" dirty="0">
                <a:solidFill>
                  <a:srgbClr val="0563C1"/>
                </a:solidFill>
                <a:effectLst/>
                <a:ea typeface="Calibri" panose="020F0502020204030204" pitchFamily="34" charset="0"/>
                <a:cs typeface="Times New Roman" panose="02020603050405020304" pitchFamily="18" charset="0"/>
                <a:hlinkClick r:id="rId7"/>
              </a:rPr>
              <a:t>e-bulletin</a:t>
            </a:r>
            <a:r>
              <a:rPr lang="en-GB" sz="1900" u="sng" dirty="0">
                <a:solidFill>
                  <a:srgbClr val="0563C1"/>
                </a:solidFill>
                <a:effectLst/>
                <a:ea typeface="Calibri" panose="020F0502020204030204" pitchFamily="34" charset="0"/>
                <a:cs typeface="Times New Roman" panose="02020603050405020304" pitchFamily="18" charset="0"/>
              </a:rPr>
              <a:t> and </a:t>
            </a:r>
            <a:r>
              <a:rPr lang="en-GB" sz="1900" u="sng" dirty="0">
                <a:solidFill>
                  <a:srgbClr val="0563C1"/>
                </a:solidFill>
                <a:effectLst/>
                <a:ea typeface="Calibri" panose="020F0502020204030204" pitchFamily="34" charset="0"/>
                <a:cs typeface="Times New Roman" panose="02020603050405020304" pitchFamily="18" charset="0"/>
                <a:hlinkClick r:id="rId8"/>
              </a:rPr>
              <a:t>newsletters</a:t>
            </a:r>
            <a:r>
              <a:rPr lang="en-GB" sz="1900" u="sng" dirty="0">
                <a:solidFill>
                  <a:srgbClr val="0563C1"/>
                </a:solidFill>
                <a:effectLst/>
                <a:ea typeface="Calibri" panose="020F0502020204030204" pitchFamily="34" charset="0"/>
                <a:cs typeface="Times New Roman" panose="02020603050405020304" pitchFamily="18" charset="0"/>
              </a:rPr>
              <a:t> </a:t>
            </a:r>
            <a:r>
              <a:rPr lang="en-GB" sz="1900" dirty="0">
                <a:effectLst/>
                <a:ea typeface="Calibri" panose="020F0502020204030204" pitchFamily="34" charset="0"/>
                <a:cs typeface="Times New Roman" panose="02020603050405020304" pitchFamily="18" charset="0"/>
              </a:rPr>
              <a:t>and acting upon any relevant information which applies you or your organisation</a:t>
            </a:r>
          </a:p>
          <a:p>
            <a:pPr marL="342900" lvl="0" indent="-342900">
              <a:lnSpc>
                <a:spcPct val="115000"/>
              </a:lnSpc>
              <a:buFont typeface="Symbol" panose="05050102010706020507" pitchFamily="18" charset="2"/>
              <a:buChar char=""/>
            </a:pPr>
            <a:r>
              <a:rPr lang="en-GB" sz="1900" dirty="0">
                <a:effectLst/>
                <a:ea typeface="Calibri" panose="020F0502020204030204" pitchFamily="34" charset="0"/>
                <a:cs typeface="Times New Roman" panose="02020603050405020304" pitchFamily="18" charset="0"/>
              </a:rPr>
              <a:t>Sharing the </a:t>
            </a:r>
            <a:r>
              <a:rPr lang="en-GB" sz="1900" u="sng" dirty="0">
                <a:solidFill>
                  <a:srgbClr val="0563C1"/>
                </a:solidFill>
                <a:effectLst/>
                <a:ea typeface="Calibri" panose="020F0502020204030204" pitchFamily="34" charset="0"/>
                <a:cs typeface="Times New Roman" panose="02020603050405020304" pitchFamily="18" charset="0"/>
                <a:hlinkClick r:id="rId9"/>
              </a:rPr>
              <a:t>Safeguarding Explained</a:t>
            </a:r>
            <a:r>
              <a:rPr lang="en-GB" sz="1900" dirty="0">
                <a:effectLst/>
                <a:ea typeface="Calibri" panose="020F0502020204030204" pitchFamily="34" charset="0"/>
                <a:cs typeface="Times New Roman" panose="02020603050405020304" pitchFamily="18" charset="0"/>
              </a:rPr>
              <a:t> videos </a:t>
            </a: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a:p>
            <a:endParaRPr lang="en-GB" dirty="0"/>
          </a:p>
        </p:txBody>
      </p:sp>
    </p:spTree>
    <p:extLst>
      <p:ext uri="{BB962C8B-B14F-4D97-AF65-F5344CB8AC3E}">
        <p14:creationId xmlns:p14="http://schemas.microsoft.com/office/powerpoint/2010/main" val="2644441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4" name="Title 3">
            <a:extLst>
              <a:ext uri="{FF2B5EF4-FFF2-40B4-BE49-F238E27FC236}">
                <a16:creationId xmlns:a16="http://schemas.microsoft.com/office/drawing/2014/main" id="{EFFDC68A-A38F-4A71-8145-2B38C5EE652A}"/>
              </a:ext>
            </a:extLst>
          </p:cNvPr>
          <p:cNvSpPr>
            <a:spLocks noGrp="1"/>
          </p:cNvSpPr>
          <p:nvPr>
            <p:ph type="title"/>
          </p:nvPr>
        </p:nvSpPr>
        <p:spPr/>
        <p:txBody>
          <a:bodyPr/>
          <a:lstStyle/>
          <a:p>
            <a:r>
              <a:rPr lang="en-GB" b="1" dirty="0"/>
              <a:t>Learning from Safeguarding Reviews</a:t>
            </a:r>
          </a:p>
        </p:txBody>
      </p:sp>
      <p:sp>
        <p:nvSpPr>
          <p:cNvPr id="5" name="Subtitle 4">
            <a:extLst>
              <a:ext uri="{FF2B5EF4-FFF2-40B4-BE49-F238E27FC236}">
                <a16:creationId xmlns:a16="http://schemas.microsoft.com/office/drawing/2014/main" id="{5E186D53-B445-4CF7-8938-D0520395DEB7}"/>
              </a:ext>
            </a:extLst>
          </p:cNvPr>
          <p:cNvSpPr>
            <a:spLocks noGrp="1"/>
          </p:cNvSpPr>
          <p:nvPr>
            <p:ph idx="1"/>
          </p:nvPr>
        </p:nvSpPr>
        <p:spPr>
          <a:xfrm>
            <a:off x="838200" y="1690688"/>
            <a:ext cx="10515600" cy="4031898"/>
          </a:xfrm>
        </p:spPr>
        <p:txBody>
          <a:bodyPr>
            <a:normAutofit fontScale="92500" lnSpcReduction="10000"/>
          </a:bodyPr>
          <a:lstStyle/>
          <a:p>
            <a:pPr marL="0" indent="0">
              <a:buNone/>
            </a:pPr>
            <a:r>
              <a:rPr lang="en-GB" sz="1800" dirty="0">
                <a:effectLst/>
                <a:latin typeface="Arial" panose="020B0604020202020204" pitchFamily="34" charset="0"/>
                <a:ea typeface="Calibri" panose="020F0502020204030204" pitchFamily="34" charset="0"/>
                <a:cs typeface="Times New Roman" panose="02020603050405020304" pitchFamily="18" charset="0"/>
              </a:rPr>
              <a:t>The purpose of a learning review is to determine what agencies and individuals involved in a case might have done differently that could have prevented harm or death. This is so that lessons can be learned and applied to future cases to prevent similar harm occurring again.</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800" dirty="0">
                <a:effectLst/>
                <a:latin typeface="Arial" panose="020B0604020202020204" pitchFamily="34" charset="0"/>
                <a:ea typeface="Calibri" panose="020F0502020204030204" pitchFamily="34" charset="0"/>
                <a:cs typeface="Times New Roman" panose="02020603050405020304" pitchFamily="18" charset="0"/>
              </a:rPr>
              <a:t>The Care Act 2014 sets out the criteria for a Safeguarding Adult Review (SAR) as follows: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buNone/>
            </a:pPr>
            <a:r>
              <a:rPr lang="en-GB" sz="1800" i="1" dirty="0">
                <a:effectLst/>
                <a:latin typeface="Arial" panose="020B0604020202020204" pitchFamily="34" charset="0"/>
                <a:ea typeface="Calibri" panose="020F0502020204030204" pitchFamily="34" charset="0"/>
                <a:cs typeface="Times New Roman" panose="02020603050405020304" pitchFamily="18" charset="0"/>
              </a:rPr>
              <a:t>(a) there is reasonable cause for concern about how the TSAB, its members or organisations worked together to safeguard the adult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buNone/>
            </a:pPr>
            <a:r>
              <a:rPr lang="en-GB" sz="1800" b="1" i="1" dirty="0">
                <a:solidFill>
                  <a:srgbClr val="444444"/>
                </a:solidFill>
                <a:effectLst/>
                <a:latin typeface="Arial" panose="020B0604020202020204" pitchFamily="34" charset="0"/>
                <a:ea typeface="Calibri" panose="020F0502020204030204" pitchFamily="34" charset="0"/>
                <a:cs typeface="Times New Roman" panose="02020603050405020304" pitchFamily="18" charset="0"/>
              </a:rPr>
              <a:t>and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buNone/>
            </a:pPr>
            <a:r>
              <a:rPr lang="en-GB" sz="1800" i="1" dirty="0">
                <a:effectLst/>
                <a:latin typeface="Arial" panose="020B0604020202020204" pitchFamily="34" charset="0"/>
                <a:ea typeface="Calibri" panose="020F0502020204030204" pitchFamily="34" charset="0"/>
                <a:cs typeface="Times New Roman" panose="02020603050405020304" pitchFamily="18" charset="0"/>
              </a:rPr>
              <a:t>(b) The adult died and the TSAB knows/suspects this was as a result of abuse or neglect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buNone/>
            </a:pPr>
            <a:r>
              <a:rPr lang="en-GB" sz="1800" b="1" i="1" dirty="0">
                <a:solidFill>
                  <a:srgbClr val="444444"/>
                </a:solidFill>
                <a:effectLst/>
                <a:latin typeface="Arial" panose="020B0604020202020204" pitchFamily="34" charset="0"/>
                <a:ea typeface="Calibri" panose="020F0502020204030204" pitchFamily="34" charset="0"/>
                <a:cs typeface="Times New Roman" panose="02020603050405020304" pitchFamily="18" charset="0"/>
              </a:rPr>
              <a:t>or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buNone/>
            </a:pPr>
            <a:r>
              <a:rPr lang="en-GB" sz="1800" i="1" dirty="0">
                <a:effectLst/>
                <a:latin typeface="Arial" panose="020B0604020202020204" pitchFamily="34" charset="0"/>
                <a:ea typeface="Calibri" panose="020F0502020204030204" pitchFamily="34" charset="0"/>
                <a:cs typeface="Times New Roman" panose="02020603050405020304" pitchFamily="18" charset="0"/>
              </a:rPr>
              <a:t>(c) The adult is still alive but the TSAB knows or suspects the adult has experienced serious abuse/neglect, sustained potentially life threatening injury, serious sexual abuse or serious/permanent impairment of health or development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a:p>
            <a:endParaRPr lang="en-GB" dirty="0"/>
          </a:p>
        </p:txBody>
      </p:sp>
    </p:spTree>
    <p:extLst>
      <p:ext uri="{BB962C8B-B14F-4D97-AF65-F5344CB8AC3E}">
        <p14:creationId xmlns:p14="http://schemas.microsoft.com/office/powerpoint/2010/main" val="2361621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4" name="Title 3">
            <a:extLst>
              <a:ext uri="{FF2B5EF4-FFF2-40B4-BE49-F238E27FC236}">
                <a16:creationId xmlns:a16="http://schemas.microsoft.com/office/drawing/2014/main" id="{EFFDC68A-A38F-4A71-8145-2B38C5EE652A}"/>
              </a:ext>
            </a:extLst>
          </p:cNvPr>
          <p:cNvSpPr>
            <a:spLocks noGrp="1"/>
          </p:cNvSpPr>
          <p:nvPr>
            <p:ph type="title"/>
          </p:nvPr>
        </p:nvSpPr>
        <p:spPr/>
        <p:txBody>
          <a:bodyPr/>
          <a:lstStyle/>
          <a:p>
            <a:r>
              <a:rPr lang="en-GB" b="1" dirty="0"/>
              <a:t>Find Support in Your Area</a:t>
            </a:r>
          </a:p>
        </p:txBody>
      </p:sp>
      <p:sp>
        <p:nvSpPr>
          <p:cNvPr id="5" name="Subtitle 4">
            <a:extLst>
              <a:ext uri="{FF2B5EF4-FFF2-40B4-BE49-F238E27FC236}">
                <a16:creationId xmlns:a16="http://schemas.microsoft.com/office/drawing/2014/main" id="{5E186D53-B445-4CF7-8938-D0520395DEB7}"/>
              </a:ext>
            </a:extLst>
          </p:cNvPr>
          <p:cNvSpPr>
            <a:spLocks noGrp="1"/>
          </p:cNvSpPr>
          <p:nvPr>
            <p:ph idx="1"/>
          </p:nvPr>
        </p:nvSpPr>
        <p:spPr>
          <a:xfrm>
            <a:off x="838200" y="1690688"/>
            <a:ext cx="10515600" cy="4031898"/>
          </a:xfrm>
        </p:spPr>
        <p:txBody>
          <a:bodyPr>
            <a:normAutofit/>
          </a:bodyPr>
          <a:lstStyle/>
          <a:p>
            <a:pPr marL="0" indent="0">
              <a:buNone/>
            </a:pPr>
            <a:endParaRPr lang="en-GB" dirty="0">
              <a:hlinkClick r:id="rId5">
                <a:extLst>
                  <a:ext uri="{A12FA001-AC4F-418D-AE19-62706E023703}">
                    <ahyp:hlinkClr xmlns:ahyp="http://schemas.microsoft.com/office/drawing/2018/hyperlinkcolor" val="tx"/>
                  </a:ext>
                </a:extLst>
              </a:hlinkClick>
            </a:endParaRPr>
          </a:p>
          <a:p>
            <a:pPr marL="0" indent="0" algn="ctr">
              <a:buNone/>
            </a:pPr>
            <a:r>
              <a:rPr lang="en-GB" dirty="0">
                <a:solidFill>
                  <a:srgbClr val="0563C1"/>
                </a:solidFill>
                <a:hlinkClick r:id="rId5">
                  <a:extLst>
                    <a:ext uri="{A12FA001-AC4F-418D-AE19-62706E023703}">
                      <ahyp:hlinkClr xmlns:ahyp="http://schemas.microsoft.com/office/drawing/2018/hyperlinkcolor" val="tx"/>
                    </a:ext>
                  </a:extLst>
                </a:hlinkClick>
              </a:rPr>
              <a:t>https://www.tsab.org.uk/campaigns-and-initiatives/find-support-in-your-area/</a:t>
            </a:r>
            <a:r>
              <a:rPr lang="en-GB" dirty="0"/>
              <a:t> </a:t>
            </a:r>
          </a:p>
          <a:p>
            <a:pPr marL="0" indent="0">
              <a:buNone/>
            </a:pPr>
            <a:endParaRPr lang="en-GB" dirty="0"/>
          </a:p>
          <a:p>
            <a:pPr marL="0" indent="0">
              <a:buNone/>
            </a:pPr>
            <a:r>
              <a:rPr lang="en-GB" dirty="0"/>
              <a:t>The Board’s website (tsab.org.uk) hosts a list of specialist services that support victims of abuse or neglect which can be viewed according to the area in which the person lives and type of abuse they are experiencing.</a:t>
            </a:r>
          </a:p>
        </p:txBody>
      </p:sp>
      <p:pic>
        <p:nvPicPr>
          <p:cNvPr id="7" name="Picture 6" descr="Shape&#10;&#10;Description automatically generated">
            <a:extLst>
              <a:ext uri="{FF2B5EF4-FFF2-40B4-BE49-F238E27FC236}">
                <a16:creationId xmlns:a16="http://schemas.microsoft.com/office/drawing/2014/main" id="{90B33B22-F1D0-46B7-AC52-6EBE6F9421CC}"/>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9830610" y="582136"/>
            <a:ext cx="1365926" cy="1239520"/>
          </a:xfrm>
          <a:prstGeom prst="rect">
            <a:avLst/>
          </a:prstGeom>
        </p:spPr>
      </p:pic>
    </p:spTree>
    <p:extLst>
      <p:ext uri="{BB962C8B-B14F-4D97-AF65-F5344CB8AC3E}">
        <p14:creationId xmlns:p14="http://schemas.microsoft.com/office/powerpoint/2010/main" val="2294357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4" name="Title 3">
            <a:extLst>
              <a:ext uri="{FF2B5EF4-FFF2-40B4-BE49-F238E27FC236}">
                <a16:creationId xmlns:a16="http://schemas.microsoft.com/office/drawing/2014/main" id="{EFFDC68A-A38F-4A71-8145-2B38C5EE652A}"/>
              </a:ext>
            </a:extLst>
          </p:cNvPr>
          <p:cNvSpPr>
            <a:spLocks noGrp="1"/>
          </p:cNvSpPr>
          <p:nvPr>
            <p:ph type="title"/>
          </p:nvPr>
        </p:nvSpPr>
        <p:spPr/>
        <p:txBody>
          <a:bodyPr/>
          <a:lstStyle/>
          <a:p>
            <a:r>
              <a:rPr lang="en-GB" b="1" dirty="0"/>
              <a:t>Safeguarding Champions Pledge</a:t>
            </a:r>
          </a:p>
        </p:txBody>
      </p:sp>
      <p:sp>
        <p:nvSpPr>
          <p:cNvPr id="5" name="Subtitle 4">
            <a:extLst>
              <a:ext uri="{FF2B5EF4-FFF2-40B4-BE49-F238E27FC236}">
                <a16:creationId xmlns:a16="http://schemas.microsoft.com/office/drawing/2014/main" id="{5E186D53-B445-4CF7-8938-D0520395DEB7}"/>
              </a:ext>
            </a:extLst>
          </p:cNvPr>
          <p:cNvSpPr>
            <a:spLocks noGrp="1"/>
          </p:cNvSpPr>
          <p:nvPr>
            <p:ph idx="1"/>
          </p:nvPr>
        </p:nvSpPr>
        <p:spPr>
          <a:xfrm>
            <a:off x="838200" y="1690688"/>
            <a:ext cx="10515600" cy="4031898"/>
          </a:xfrm>
        </p:spPr>
        <p:txBody>
          <a:bodyPr>
            <a:normAutofit/>
          </a:bodyPr>
          <a:lstStyle/>
          <a:p>
            <a:pPr marL="514350" indent="-514350">
              <a:buFont typeface="+mj-lt"/>
              <a:buAutoNum type="arabicPeriod"/>
            </a:pPr>
            <a:r>
              <a:rPr lang="en-GB" dirty="0"/>
              <a:t>Register for TSAB’s e-learning or complete the Safeguarding Adults Awareness Workbook</a:t>
            </a:r>
          </a:p>
          <a:p>
            <a:pPr marL="514350" indent="-514350">
              <a:buFont typeface="+mj-lt"/>
              <a:buAutoNum type="arabicPeriod"/>
            </a:pPr>
            <a:r>
              <a:rPr lang="en-GB" dirty="0"/>
              <a:t>Share the links to e-learning and workbooks with colleagues</a:t>
            </a:r>
          </a:p>
          <a:p>
            <a:pPr marL="514350" indent="-514350">
              <a:buFont typeface="+mj-lt"/>
              <a:buAutoNum type="arabicPeriod"/>
            </a:pPr>
            <a:r>
              <a:rPr lang="en-GB" dirty="0"/>
              <a:t>Print, share and display TSAB’s safeguarding leaflets and posters</a:t>
            </a:r>
          </a:p>
          <a:p>
            <a:pPr marL="514350" indent="-514350">
              <a:buFont typeface="+mj-lt"/>
              <a:buAutoNum type="arabicPeriod"/>
            </a:pPr>
            <a:r>
              <a:rPr lang="en-GB" dirty="0"/>
              <a:t>Inform colleagues that you are a Safeguarding Champion so that they can contact you for advice regarding Safeguarding matters</a:t>
            </a:r>
          </a:p>
          <a:p>
            <a:pPr marL="514350" indent="-514350">
              <a:buFont typeface="+mj-lt"/>
              <a:buAutoNum type="arabicPeriod"/>
            </a:pPr>
            <a:r>
              <a:rPr lang="en-GB" dirty="0"/>
              <a:t>Follow </a:t>
            </a:r>
            <a:r>
              <a:rPr lang="en-GB" b="1" dirty="0"/>
              <a:t>@TeeswideSAB </a:t>
            </a:r>
            <a:r>
              <a:rPr lang="en-GB" dirty="0"/>
              <a:t>on social media and share key messages</a:t>
            </a:r>
          </a:p>
        </p:txBody>
      </p:sp>
    </p:spTree>
    <p:extLst>
      <p:ext uri="{BB962C8B-B14F-4D97-AF65-F5344CB8AC3E}">
        <p14:creationId xmlns:p14="http://schemas.microsoft.com/office/powerpoint/2010/main" val="708274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4" name="Title 3">
            <a:extLst>
              <a:ext uri="{FF2B5EF4-FFF2-40B4-BE49-F238E27FC236}">
                <a16:creationId xmlns:a16="http://schemas.microsoft.com/office/drawing/2014/main" id="{EFFDC68A-A38F-4A71-8145-2B38C5EE652A}"/>
              </a:ext>
            </a:extLst>
          </p:cNvPr>
          <p:cNvSpPr>
            <a:spLocks noGrp="1"/>
          </p:cNvSpPr>
          <p:nvPr>
            <p:ph type="title"/>
          </p:nvPr>
        </p:nvSpPr>
        <p:spPr/>
        <p:txBody>
          <a:bodyPr/>
          <a:lstStyle/>
          <a:p>
            <a:r>
              <a:rPr lang="en-GB" b="1" dirty="0"/>
              <a:t>Questions?</a:t>
            </a:r>
          </a:p>
        </p:txBody>
      </p:sp>
      <p:sp>
        <p:nvSpPr>
          <p:cNvPr id="5" name="Subtitle 4">
            <a:extLst>
              <a:ext uri="{FF2B5EF4-FFF2-40B4-BE49-F238E27FC236}">
                <a16:creationId xmlns:a16="http://schemas.microsoft.com/office/drawing/2014/main" id="{5E186D53-B445-4CF7-8938-D0520395DEB7}"/>
              </a:ext>
            </a:extLst>
          </p:cNvPr>
          <p:cNvSpPr>
            <a:spLocks noGrp="1"/>
          </p:cNvSpPr>
          <p:nvPr>
            <p:ph idx="1"/>
          </p:nvPr>
        </p:nvSpPr>
        <p:spPr>
          <a:xfrm>
            <a:off x="838200" y="1690688"/>
            <a:ext cx="10515600" cy="4031898"/>
          </a:xfrm>
        </p:spPr>
        <p:txBody>
          <a:bodyPr>
            <a:normAutofit/>
          </a:bodyPr>
          <a:lstStyle/>
          <a:p>
            <a:pPr marL="0" indent="0">
              <a:buNone/>
            </a:pPr>
            <a:endParaRPr lang="en-GB" dirty="0"/>
          </a:p>
          <a:p>
            <a:pPr marL="0" indent="0" algn="ctr">
              <a:buNone/>
            </a:pPr>
            <a:endParaRPr lang="en-GB" dirty="0"/>
          </a:p>
        </p:txBody>
      </p:sp>
    </p:spTree>
    <p:extLst>
      <p:ext uri="{BB962C8B-B14F-4D97-AF65-F5344CB8AC3E}">
        <p14:creationId xmlns:p14="http://schemas.microsoft.com/office/powerpoint/2010/main" val="337615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2">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4" name="Title 3">
            <a:extLst>
              <a:ext uri="{FF2B5EF4-FFF2-40B4-BE49-F238E27FC236}">
                <a16:creationId xmlns:a16="http://schemas.microsoft.com/office/drawing/2014/main" id="{EFFDC68A-A38F-4A71-8145-2B38C5EE652A}"/>
              </a:ext>
            </a:extLst>
          </p:cNvPr>
          <p:cNvSpPr>
            <a:spLocks noGrp="1"/>
          </p:cNvSpPr>
          <p:nvPr>
            <p:ph type="title"/>
          </p:nvPr>
        </p:nvSpPr>
        <p:spPr/>
        <p:txBody>
          <a:bodyPr/>
          <a:lstStyle/>
          <a:p>
            <a:r>
              <a:rPr lang="en-GB" b="1" dirty="0"/>
              <a:t>What is the TSAB?</a:t>
            </a:r>
          </a:p>
        </p:txBody>
      </p:sp>
      <p:sp>
        <p:nvSpPr>
          <p:cNvPr id="5" name="Subtitle 4">
            <a:extLst>
              <a:ext uri="{FF2B5EF4-FFF2-40B4-BE49-F238E27FC236}">
                <a16:creationId xmlns:a16="http://schemas.microsoft.com/office/drawing/2014/main" id="{5E186D53-B445-4CF7-8938-D0520395DEB7}"/>
              </a:ext>
            </a:extLst>
          </p:cNvPr>
          <p:cNvSpPr>
            <a:spLocks noGrp="1"/>
          </p:cNvSpPr>
          <p:nvPr>
            <p:ph idx="1"/>
          </p:nvPr>
        </p:nvSpPr>
        <p:spPr/>
        <p:txBody>
          <a:bodyPr/>
          <a:lstStyle/>
          <a:p>
            <a:r>
              <a:rPr lang="en-GB" dirty="0"/>
              <a:t>The Teeswide Safeguarding Adults Board (TSAB) is the statutory body that sets the strategic direction for safeguarding adults.</a:t>
            </a:r>
          </a:p>
          <a:p>
            <a:pPr marL="0" indent="0">
              <a:buNone/>
            </a:pPr>
            <a:endParaRPr lang="en-GB" dirty="0"/>
          </a:p>
          <a:p>
            <a:r>
              <a:rPr lang="en-GB" dirty="0"/>
              <a:t>The Board is responsible for protecting and promoting an adult’s right to live an independent life, in safety, free from abuse and neglect in the Boroughs of Hartlepool, Middlesbrough, Redcar &amp; Cleveland and Stockton-On-Tees.</a:t>
            </a:r>
          </a:p>
          <a:p>
            <a:pPr marL="0" indent="0">
              <a:buNone/>
            </a:pPr>
            <a:endParaRPr lang="en-GB" dirty="0"/>
          </a:p>
          <a:p>
            <a:pPr marL="0" indent="0">
              <a:buNone/>
            </a:pPr>
            <a:endParaRPr lang="en-GB" b="1" dirty="0"/>
          </a:p>
        </p:txBody>
      </p:sp>
    </p:spTree>
    <p:extLst>
      <p:ext uri="{BB962C8B-B14F-4D97-AF65-F5344CB8AC3E}">
        <p14:creationId xmlns:p14="http://schemas.microsoft.com/office/powerpoint/2010/main" val="4080803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2">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4" name="Title 3">
            <a:extLst>
              <a:ext uri="{FF2B5EF4-FFF2-40B4-BE49-F238E27FC236}">
                <a16:creationId xmlns:a16="http://schemas.microsoft.com/office/drawing/2014/main" id="{EFFDC68A-A38F-4A71-8145-2B38C5EE652A}"/>
              </a:ext>
            </a:extLst>
          </p:cNvPr>
          <p:cNvSpPr>
            <a:spLocks noGrp="1"/>
          </p:cNvSpPr>
          <p:nvPr>
            <p:ph type="title"/>
          </p:nvPr>
        </p:nvSpPr>
        <p:spPr/>
        <p:txBody>
          <a:bodyPr/>
          <a:lstStyle/>
          <a:p>
            <a:r>
              <a:rPr lang="en-GB" b="1" dirty="0"/>
              <a:t>What is the TSAB?</a:t>
            </a:r>
          </a:p>
        </p:txBody>
      </p:sp>
      <p:sp>
        <p:nvSpPr>
          <p:cNvPr id="5" name="Subtitle 4">
            <a:extLst>
              <a:ext uri="{FF2B5EF4-FFF2-40B4-BE49-F238E27FC236}">
                <a16:creationId xmlns:a16="http://schemas.microsoft.com/office/drawing/2014/main" id="{5E186D53-B445-4CF7-8938-D0520395DEB7}"/>
              </a:ext>
            </a:extLst>
          </p:cNvPr>
          <p:cNvSpPr>
            <a:spLocks noGrp="1"/>
          </p:cNvSpPr>
          <p:nvPr>
            <p:ph idx="1"/>
          </p:nvPr>
        </p:nvSpPr>
        <p:spPr>
          <a:xfrm>
            <a:off x="838200" y="1456356"/>
            <a:ext cx="10515600" cy="4351338"/>
          </a:xfrm>
        </p:spPr>
        <p:txBody>
          <a:bodyPr>
            <a:normAutofit/>
          </a:bodyPr>
          <a:lstStyle/>
          <a:p>
            <a:r>
              <a:rPr lang="en-GB" sz="2400" dirty="0"/>
              <a:t>The Board is made up of six statutory partners:</a:t>
            </a:r>
          </a:p>
          <a:p>
            <a:pPr lvl="1">
              <a:buFont typeface="+mj-lt"/>
              <a:buAutoNum type="arabicPeriod"/>
            </a:pPr>
            <a:r>
              <a:rPr lang="en-GB" b="0" i="0" dirty="0">
                <a:effectLst/>
              </a:rPr>
              <a:t>Cleveland Police</a:t>
            </a:r>
          </a:p>
          <a:p>
            <a:pPr lvl="1">
              <a:buFont typeface="+mj-lt"/>
              <a:buAutoNum type="arabicPeriod"/>
            </a:pPr>
            <a:r>
              <a:rPr lang="en-GB" b="0" i="0" dirty="0">
                <a:effectLst/>
              </a:rPr>
              <a:t>Hartlepool Borough Council</a:t>
            </a:r>
          </a:p>
          <a:p>
            <a:pPr lvl="1">
              <a:buFont typeface="+mj-lt"/>
              <a:buAutoNum type="arabicPeriod"/>
            </a:pPr>
            <a:r>
              <a:rPr lang="en-GB" b="0" i="0" dirty="0">
                <a:effectLst/>
              </a:rPr>
              <a:t>Middlesbrough Borough Council</a:t>
            </a:r>
          </a:p>
          <a:p>
            <a:pPr lvl="1">
              <a:buFont typeface="+mj-lt"/>
              <a:buAutoNum type="arabicPeriod"/>
            </a:pPr>
            <a:r>
              <a:rPr lang="en-GB" b="0" i="0" dirty="0">
                <a:effectLst/>
              </a:rPr>
              <a:t>Redcar &amp; Cleveland Borough Council</a:t>
            </a:r>
          </a:p>
          <a:p>
            <a:pPr lvl="1">
              <a:buFont typeface="+mj-lt"/>
              <a:buAutoNum type="arabicPeriod"/>
            </a:pPr>
            <a:r>
              <a:rPr lang="en-GB" b="0" i="0" dirty="0">
                <a:effectLst/>
              </a:rPr>
              <a:t>Stockton-on-Tees Borough Council</a:t>
            </a:r>
          </a:p>
          <a:p>
            <a:pPr lvl="1">
              <a:buFont typeface="+mj-lt"/>
              <a:buAutoNum type="arabicPeriod"/>
            </a:pPr>
            <a:r>
              <a:rPr lang="en-GB" b="0" i="0" dirty="0">
                <a:effectLst/>
              </a:rPr>
              <a:t>Integrated Care Systems (ICS) (</a:t>
            </a:r>
            <a:r>
              <a:rPr lang="en-GB" dirty="0"/>
              <a:t>formerly </a:t>
            </a:r>
            <a:r>
              <a:rPr lang="en-GB" b="0" i="0" dirty="0">
                <a:effectLst/>
              </a:rPr>
              <a:t>Tees Valley Clinical Commissioning Group (CCG))</a:t>
            </a:r>
          </a:p>
          <a:p>
            <a:pPr marL="0" indent="0">
              <a:buNone/>
            </a:pPr>
            <a:r>
              <a:rPr lang="en-GB" sz="2400" dirty="0"/>
              <a:t>As well as a range of partners who play a key role in adult safeguarding including health trusts, voluntary and community sector, emergency services, housing, Care Quality Commission, probation, prison service, local Healthwatch’s etc.</a:t>
            </a:r>
          </a:p>
          <a:p>
            <a:pPr marL="0" indent="0">
              <a:buNone/>
            </a:pPr>
            <a:endParaRPr lang="en-GB" b="1" dirty="0"/>
          </a:p>
        </p:txBody>
      </p:sp>
    </p:spTree>
    <p:extLst>
      <p:ext uri="{BB962C8B-B14F-4D97-AF65-F5344CB8AC3E}">
        <p14:creationId xmlns:p14="http://schemas.microsoft.com/office/powerpoint/2010/main" val="2542763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2">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4" name="Title 3">
            <a:extLst>
              <a:ext uri="{FF2B5EF4-FFF2-40B4-BE49-F238E27FC236}">
                <a16:creationId xmlns:a16="http://schemas.microsoft.com/office/drawing/2014/main" id="{EFFDC68A-A38F-4A71-8145-2B38C5EE652A}"/>
              </a:ext>
            </a:extLst>
          </p:cNvPr>
          <p:cNvSpPr>
            <a:spLocks noGrp="1"/>
          </p:cNvSpPr>
          <p:nvPr>
            <p:ph type="title"/>
          </p:nvPr>
        </p:nvSpPr>
        <p:spPr/>
        <p:txBody>
          <a:bodyPr/>
          <a:lstStyle/>
          <a:p>
            <a:r>
              <a:rPr lang="en-GB" b="1" dirty="0"/>
              <a:t>Why does the Board have a Safeguarding Champions Scheme?</a:t>
            </a:r>
          </a:p>
        </p:txBody>
      </p:sp>
      <p:sp>
        <p:nvSpPr>
          <p:cNvPr id="5" name="Subtitle 4">
            <a:extLst>
              <a:ext uri="{FF2B5EF4-FFF2-40B4-BE49-F238E27FC236}">
                <a16:creationId xmlns:a16="http://schemas.microsoft.com/office/drawing/2014/main" id="{5E186D53-B445-4CF7-8938-D0520395DEB7}"/>
              </a:ext>
            </a:extLst>
          </p:cNvPr>
          <p:cNvSpPr>
            <a:spLocks noGrp="1"/>
          </p:cNvSpPr>
          <p:nvPr>
            <p:ph idx="1"/>
          </p:nvPr>
        </p:nvSpPr>
        <p:spPr/>
        <p:txBody>
          <a:bodyPr/>
          <a:lstStyle/>
          <a:p>
            <a:pPr marL="0" indent="0">
              <a:buNone/>
            </a:pPr>
            <a:r>
              <a:rPr lang="en-GB" dirty="0"/>
              <a:t>The Care Act 2014 requires that the TSAB has assurance that local safeguarding arrangements are in place across agencies to protect and respond to abuse and neglect.</a:t>
            </a:r>
          </a:p>
          <a:p>
            <a:pPr marL="0" indent="0">
              <a:buNone/>
            </a:pPr>
            <a:r>
              <a:rPr lang="en-GB" dirty="0"/>
              <a:t>However…</a:t>
            </a:r>
          </a:p>
          <a:p>
            <a:pPr marL="0" indent="0">
              <a:buNone/>
            </a:pPr>
            <a:r>
              <a:rPr lang="en-GB" dirty="0"/>
              <a:t>The Board also focuses on developing ways of raising awareness and preventing harm.</a:t>
            </a:r>
          </a:p>
          <a:p>
            <a:pPr marL="0" indent="0" algn="ctr">
              <a:buNone/>
            </a:pPr>
            <a:r>
              <a:rPr lang="en-GB" b="1" dirty="0"/>
              <a:t>Safeguarding Champions play a key part in preventing and responding to adult abuse and neglect in Tees</a:t>
            </a:r>
          </a:p>
        </p:txBody>
      </p:sp>
    </p:spTree>
    <p:extLst>
      <p:ext uri="{BB962C8B-B14F-4D97-AF65-F5344CB8AC3E}">
        <p14:creationId xmlns:p14="http://schemas.microsoft.com/office/powerpoint/2010/main" val="4127462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4" name="Title 3">
            <a:extLst>
              <a:ext uri="{FF2B5EF4-FFF2-40B4-BE49-F238E27FC236}">
                <a16:creationId xmlns:a16="http://schemas.microsoft.com/office/drawing/2014/main" id="{EFFDC68A-A38F-4A71-8145-2B38C5EE652A}"/>
              </a:ext>
            </a:extLst>
          </p:cNvPr>
          <p:cNvSpPr>
            <a:spLocks noGrp="1"/>
          </p:cNvSpPr>
          <p:nvPr>
            <p:ph type="title"/>
          </p:nvPr>
        </p:nvSpPr>
        <p:spPr/>
        <p:txBody>
          <a:bodyPr/>
          <a:lstStyle/>
          <a:p>
            <a:r>
              <a:rPr lang="en-GB" b="1" dirty="0"/>
              <a:t>What is a Safeguarding Champion?</a:t>
            </a:r>
          </a:p>
        </p:txBody>
      </p:sp>
      <p:sp>
        <p:nvSpPr>
          <p:cNvPr id="5" name="Subtitle 4">
            <a:extLst>
              <a:ext uri="{FF2B5EF4-FFF2-40B4-BE49-F238E27FC236}">
                <a16:creationId xmlns:a16="http://schemas.microsoft.com/office/drawing/2014/main" id="{5E186D53-B445-4CF7-8938-D0520395DEB7}"/>
              </a:ext>
            </a:extLst>
          </p:cNvPr>
          <p:cNvSpPr>
            <a:spLocks noGrp="1"/>
          </p:cNvSpPr>
          <p:nvPr>
            <p:ph idx="1"/>
          </p:nvPr>
        </p:nvSpPr>
        <p:spPr>
          <a:xfrm>
            <a:off x="838200" y="1371248"/>
            <a:ext cx="10515600" cy="4351338"/>
          </a:xfrm>
        </p:spPr>
        <p:txBody>
          <a:bodyPr>
            <a:normAutofit fontScale="25000" lnSpcReduction="20000"/>
          </a:bodyPr>
          <a:lstStyle/>
          <a:p>
            <a:pPr marL="0" indent="0">
              <a:buNone/>
            </a:pPr>
            <a:r>
              <a:rPr lang="en-GB" sz="5600" b="1" dirty="0"/>
              <a:t>A person who works within the Tees area who:</a:t>
            </a:r>
          </a:p>
          <a:p>
            <a:pPr marL="742950" lvl="0" indent="-742950">
              <a:buFont typeface="+mj-lt"/>
              <a:buAutoNum type="arabicPeriod"/>
            </a:pPr>
            <a:r>
              <a:rPr lang="en-GB" sz="5600" dirty="0"/>
              <a:t>Understands what adult safeguarding is</a:t>
            </a:r>
          </a:p>
          <a:p>
            <a:pPr marL="742950" lvl="0" indent="-742950">
              <a:buFont typeface="+mj-lt"/>
              <a:buAutoNum type="arabicPeriod"/>
            </a:pPr>
            <a:r>
              <a:rPr lang="en-GB" sz="5600" dirty="0"/>
              <a:t>Understands the different types of abuse and neglect and knows how to spot the signs of abuse and neglect</a:t>
            </a:r>
          </a:p>
          <a:p>
            <a:pPr marL="742950" lvl="0" indent="-742950">
              <a:buFont typeface="+mj-lt"/>
              <a:buAutoNum type="arabicPeriod"/>
            </a:pPr>
            <a:r>
              <a:rPr lang="en-GB" sz="5600" dirty="0"/>
              <a:t>Knows how to report any Safeguarding Concerns and offers safeguarding advice to colleagues, service users/customers, families and carers</a:t>
            </a:r>
          </a:p>
          <a:p>
            <a:pPr marL="742950" lvl="0" indent="-742950">
              <a:buFont typeface="+mj-lt"/>
              <a:buAutoNum type="arabicPeriod"/>
            </a:pPr>
            <a:r>
              <a:rPr lang="en-GB" sz="5600" dirty="0"/>
              <a:t>Raises awareness with others on recognising and reporting adult abuse or neglect</a:t>
            </a:r>
          </a:p>
          <a:p>
            <a:pPr marL="742950" lvl="0" indent="-742950">
              <a:buFont typeface="+mj-lt"/>
              <a:buAutoNum type="arabicPeriod"/>
            </a:pPr>
            <a:r>
              <a:rPr lang="en-GB" sz="5600" dirty="0"/>
              <a:t>Helps connect local people to a range of health and wellbeing services including signposting to safeguarding teams where appropriate</a:t>
            </a:r>
          </a:p>
          <a:p>
            <a:pPr marL="742950" lvl="0" indent="-742950">
              <a:buFont typeface="+mj-lt"/>
              <a:buAutoNum type="arabicPeriod"/>
            </a:pPr>
            <a:r>
              <a:rPr lang="en-GB" sz="5600" dirty="0"/>
              <a:t>Shares TSAB e-bulletins, newsletters and social media posts amongst their networks and acts upon any relevant information which applies to them or their organisation</a:t>
            </a:r>
          </a:p>
          <a:p>
            <a:pPr marL="742950" lvl="0" indent="-742950">
              <a:buFont typeface="+mj-lt"/>
              <a:buAutoNum type="arabicPeriod"/>
            </a:pPr>
            <a:r>
              <a:rPr lang="en-GB" sz="5600" dirty="0"/>
              <a:t>Reads and shares learning from Safeguarding Adult Reviews (SARs), Learning Lessons Reviews (LLRs) and considers the learning from their organisation’s perspective to prevent similar instances occurring</a:t>
            </a:r>
          </a:p>
          <a:p>
            <a:pPr marL="742950" lvl="0" indent="-742950">
              <a:buFont typeface="+mj-lt"/>
              <a:buAutoNum type="arabicPeriod"/>
            </a:pPr>
            <a:r>
              <a:rPr lang="en-GB" sz="5600" dirty="0"/>
              <a:t>Shares and learns from good practice as well as learning from ‘near misses’ or single agency instances/concerns linked to abuse or neglect </a:t>
            </a:r>
          </a:p>
          <a:p>
            <a:pPr marL="742950" lvl="0" indent="-742950">
              <a:buFont typeface="+mj-lt"/>
              <a:buAutoNum type="arabicPeriod"/>
            </a:pPr>
            <a:r>
              <a:rPr lang="en-GB" sz="5600" dirty="0"/>
              <a:t>Ensures that their organisation has robust adult safeguarding policies, procedures and guidance in place and is aware of TSAB’s Inter-Agency Safeguarding Adults Policy, Procedure and Decision Support Guidance</a:t>
            </a:r>
          </a:p>
          <a:p>
            <a:pPr marL="742950" lvl="0" indent="-742950">
              <a:buFont typeface="+mj-lt"/>
              <a:buAutoNum type="arabicPeriod"/>
            </a:pPr>
            <a:r>
              <a:rPr lang="en-GB" sz="5600" dirty="0"/>
              <a:t>Listens to the people they support and provides relevant feedback to TSAB that can help inform future safeguarding priorities and practice.</a:t>
            </a:r>
          </a:p>
          <a:p>
            <a:pPr marL="0" indent="0">
              <a:buNone/>
            </a:pPr>
            <a:r>
              <a:rPr lang="en-GB" sz="5600" dirty="0"/>
              <a:t>A Safeguarding Champion will also apply the principles of Making Safeguarding Personal (MSP) within their daily practice.</a:t>
            </a:r>
          </a:p>
        </p:txBody>
      </p:sp>
    </p:spTree>
    <p:extLst>
      <p:ext uri="{BB962C8B-B14F-4D97-AF65-F5344CB8AC3E}">
        <p14:creationId xmlns:p14="http://schemas.microsoft.com/office/powerpoint/2010/main" val="1973803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4" name="Title 3">
            <a:extLst>
              <a:ext uri="{FF2B5EF4-FFF2-40B4-BE49-F238E27FC236}">
                <a16:creationId xmlns:a16="http://schemas.microsoft.com/office/drawing/2014/main" id="{EFFDC68A-A38F-4A71-8145-2B38C5EE652A}"/>
              </a:ext>
            </a:extLst>
          </p:cNvPr>
          <p:cNvSpPr>
            <a:spLocks noGrp="1"/>
          </p:cNvSpPr>
          <p:nvPr>
            <p:ph type="title"/>
          </p:nvPr>
        </p:nvSpPr>
        <p:spPr/>
        <p:txBody>
          <a:bodyPr/>
          <a:lstStyle/>
          <a:p>
            <a:r>
              <a:rPr lang="en-GB" b="1" dirty="0"/>
              <a:t>Who can be a Safeguarding Champion?</a:t>
            </a:r>
          </a:p>
        </p:txBody>
      </p:sp>
      <p:sp>
        <p:nvSpPr>
          <p:cNvPr id="5" name="Subtitle 4">
            <a:extLst>
              <a:ext uri="{FF2B5EF4-FFF2-40B4-BE49-F238E27FC236}">
                <a16:creationId xmlns:a16="http://schemas.microsoft.com/office/drawing/2014/main" id="{5E186D53-B445-4CF7-8938-D0520395DEB7}"/>
              </a:ext>
            </a:extLst>
          </p:cNvPr>
          <p:cNvSpPr>
            <a:spLocks noGrp="1"/>
          </p:cNvSpPr>
          <p:nvPr>
            <p:ph idx="1"/>
          </p:nvPr>
        </p:nvSpPr>
        <p:spPr>
          <a:xfrm>
            <a:off x="838200" y="1371248"/>
            <a:ext cx="10515600" cy="4351338"/>
          </a:xfrm>
        </p:spPr>
        <p:txBody>
          <a:bodyPr>
            <a:normAutofit fontScale="70000" lnSpcReduction="20000"/>
          </a:bodyPr>
          <a:lstStyle/>
          <a:p>
            <a:pPr marL="0" indent="0">
              <a:buNone/>
            </a:pPr>
            <a:r>
              <a:rPr lang="en-GB" sz="2400" dirty="0"/>
              <a:t>Anyone who works with or comes into contact with adults who may have care and support needs </a:t>
            </a:r>
            <a:r>
              <a:rPr lang="en-GB" sz="2400" dirty="0" err="1"/>
              <a:t>e.g</a:t>
            </a:r>
            <a:r>
              <a:rPr lang="en-GB" sz="2400" dirty="0"/>
              <a:t>…</a:t>
            </a:r>
          </a:p>
          <a:p>
            <a:pPr>
              <a:buFontTx/>
              <a:buChar char="-"/>
            </a:pPr>
            <a:r>
              <a:rPr lang="en-GB" sz="2400" dirty="0"/>
              <a:t>Voluntary and Community Sector / Faith Group Leaders</a:t>
            </a:r>
          </a:p>
          <a:p>
            <a:pPr>
              <a:buFontTx/>
              <a:buChar char="-"/>
            </a:pPr>
            <a:r>
              <a:rPr lang="en-GB" sz="2400" dirty="0"/>
              <a:t>Housing</a:t>
            </a:r>
          </a:p>
          <a:p>
            <a:pPr>
              <a:buFontTx/>
              <a:buChar char="-"/>
            </a:pPr>
            <a:r>
              <a:rPr lang="en-GB" sz="2400" dirty="0"/>
              <a:t>GPs / Pharmacies / Dentists</a:t>
            </a:r>
          </a:p>
          <a:p>
            <a:pPr>
              <a:buFontTx/>
              <a:buChar char="-"/>
            </a:pPr>
            <a:r>
              <a:rPr lang="en-GB" sz="2400" dirty="0"/>
              <a:t>Care Providers / Supported Living / Day Services / Carer Support Services </a:t>
            </a:r>
          </a:p>
          <a:p>
            <a:pPr>
              <a:buFontTx/>
              <a:buChar char="-"/>
            </a:pPr>
            <a:r>
              <a:rPr lang="en-GB" sz="2400" dirty="0"/>
              <a:t>Domiciliary Care / District Nurses</a:t>
            </a:r>
          </a:p>
          <a:p>
            <a:pPr>
              <a:buFontTx/>
              <a:buChar char="-"/>
            </a:pPr>
            <a:r>
              <a:rPr lang="en-GB" sz="2400" dirty="0"/>
              <a:t>Emergency Services</a:t>
            </a:r>
          </a:p>
          <a:p>
            <a:pPr>
              <a:buFontTx/>
              <a:buChar char="-"/>
            </a:pPr>
            <a:r>
              <a:rPr lang="en-GB" sz="2400" dirty="0"/>
              <a:t>Advocacy Services</a:t>
            </a:r>
          </a:p>
          <a:p>
            <a:pPr>
              <a:buFontTx/>
              <a:buChar char="-"/>
            </a:pPr>
            <a:r>
              <a:rPr lang="en-GB" sz="2400" dirty="0"/>
              <a:t>DWP</a:t>
            </a:r>
          </a:p>
          <a:p>
            <a:pPr>
              <a:buFontTx/>
              <a:buChar char="-"/>
            </a:pPr>
            <a:r>
              <a:rPr lang="en-GB" sz="2400" dirty="0"/>
              <a:t>Health Trusts</a:t>
            </a:r>
          </a:p>
          <a:p>
            <a:pPr>
              <a:buFontTx/>
              <a:buChar char="-"/>
            </a:pPr>
            <a:r>
              <a:rPr lang="en-GB" sz="2400" dirty="0"/>
              <a:t>Banks</a:t>
            </a:r>
          </a:p>
          <a:p>
            <a:pPr>
              <a:buFontTx/>
              <a:buChar char="-"/>
            </a:pPr>
            <a:r>
              <a:rPr lang="en-GB" sz="2400" dirty="0"/>
              <a:t>Education</a:t>
            </a:r>
          </a:p>
          <a:p>
            <a:pPr>
              <a:buFontTx/>
              <a:buChar char="-"/>
            </a:pPr>
            <a:r>
              <a:rPr lang="en-GB" sz="2400" dirty="0"/>
              <a:t>Local Authority</a:t>
            </a:r>
          </a:p>
          <a:p>
            <a:pPr>
              <a:buFontTx/>
              <a:buChar char="-"/>
            </a:pPr>
            <a:r>
              <a:rPr lang="en-GB" sz="2400" dirty="0"/>
              <a:t>Supermarkets / Libraries/ Leisure Centres / Community Centres</a:t>
            </a:r>
          </a:p>
        </p:txBody>
      </p:sp>
    </p:spTree>
    <p:extLst>
      <p:ext uri="{BB962C8B-B14F-4D97-AF65-F5344CB8AC3E}">
        <p14:creationId xmlns:p14="http://schemas.microsoft.com/office/powerpoint/2010/main" val="166203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4" name="Title 3">
            <a:extLst>
              <a:ext uri="{FF2B5EF4-FFF2-40B4-BE49-F238E27FC236}">
                <a16:creationId xmlns:a16="http://schemas.microsoft.com/office/drawing/2014/main" id="{EFFDC68A-A38F-4A71-8145-2B38C5EE652A}"/>
              </a:ext>
            </a:extLst>
          </p:cNvPr>
          <p:cNvSpPr>
            <a:spLocks noGrp="1"/>
          </p:cNvSpPr>
          <p:nvPr>
            <p:ph type="title"/>
          </p:nvPr>
        </p:nvSpPr>
        <p:spPr/>
        <p:txBody>
          <a:bodyPr/>
          <a:lstStyle/>
          <a:p>
            <a:r>
              <a:rPr lang="en-GB" b="1" dirty="0"/>
              <a:t>What is Adult Safeguarding?</a:t>
            </a:r>
          </a:p>
        </p:txBody>
      </p:sp>
      <p:sp>
        <p:nvSpPr>
          <p:cNvPr id="5" name="Subtitle 4">
            <a:extLst>
              <a:ext uri="{FF2B5EF4-FFF2-40B4-BE49-F238E27FC236}">
                <a16:creationId xmlns:a16="http://schemas.microsoft.com/office/drawing/2014/main" id="{5E186D53-B445-4CF7-8938-D0520395DEB7}"/>
              </a:ext>
            </a:extLst>
          </p:cNvPr>
          <p:cNvSpPr>
            <a:spLocks noGrp="1"/>
          </p:cNvSpPr>
          <p:nvPr>
            <p:ph idx="1"/>
          </p:nvPr>
        </p:nvSpPr>
        <p:spPr>
          <a:xfrm>
            <a:off x="838200" y="1690688"/>
            <a:ext cx="10515600" cy="4031898"/>
          </a:xfrm>
        </p:spPr>
        <p:txBody>
          <a:bodyPr>
            <a:normAutofit/>
          </a:bodyPr>
          <a:lstStyle/>
          <a:p>
            <a:pPr marL="0" indent="0">
              <a:buNone/>
            </a:pPr>
            <a:r>
              <a:rPr lang="en-GB" dirty="0"/>
              <a:t>The Safeguarding Duty under the Care Act 2014 applies to any adult who:</a:t>
            </a:r>
          </a:p>
          <a:p>
            <a:pPr marL="457200" indent="-457200">
              <a:buFont typeface="+mj-lt"/>
              <a:buAutoNum type="arabicPeriod"/>
            </a:pPr>
            <a:r>
              <a:rPr lang="en-GB" dirty="0"/>
              <a:t>Has needs for care and support (whether or not the LA is meeting any of those needs) </a:t>
            </a:r>
            <a:r>
              <a:rPr lang="en-GB" b="1" dirty="0"/>
              <a:t>and</a:t>
            </a:r>
          </a:p>
          <a:p>
            <a:pPr marL="457200" indent="-457200">
              <a:buFont typeface="+mj-lt"/>
              <a:buAutoNum type="arabicPeriod"/>
            </a:pPr>
            <a:r>
              <a:rPr lang="en-GB" dirty="0"/>
              <a:t>Is experiencing or at risk of abuse or neglect </a:t>
            </a:r>
            <a:r>
              <a:rPr lang="en-GB" b="1" dirty="0"/>
              <a:t>and</a:t>
            </a:r>
          </a:p>
          <a:p>
            <a:pPr marL="457200" indent="-457200">
              <a:buFont typeface="+mj-lt"/>
              <a:buAutoNum type="arabicPeriod"/>
            </a:pPr>
            <a:r>
              <a:rPr lang="en-GB" dirty="0"/>
              <a:t>As a result of those care and support needs is unable to protect themselves from either the risk of, or the experience of abuse or neglect</a:t>
            </a:r>
          </a:p>
        </p:txBody>
      </p:sp>
    </p:spTree>
    <p:extLst>
      <p:ext uri="{BB962C8B-B14F-4D97-AF65-F5344CB8AC3E}">
        <p14:creationId xmlns:p14="http://schemas.microsoft.com/office/powerpoint/2010/main" val="2145553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4" name="Title 3">
            <a:extLst>
              <a:ext uri="{FF2B5EF4-FFF2-40B4-BE49-F238E27FC236}">
                <a16:creationId xmlns:a16="http://schemas.microsoft.com/office/drawing/2014/main" id="{EFFDC68A-A38F-4A71-8145-2B38C5EE652A}"/>
              </a:ext>
            </a:extLst>
          </p:cNvPr>
          <p:cNvSpPr>
            <a:spLocks noGrp="1"/>
          </p:cNvSpPr>
          <p:nvPr>
            <p:ph type="title"/>
          </p:nvPr>
        </p:nvSpPr>
        <p:spPr/>
        <p:txBody>
          <a:bodyPr/>
          <a:lstStyle/>
          <a:p>
            <a:r>
              <a:rPr lang="en-GB" b="1" dirty="0"/>
              <a:t>Types of Abuse and Neglect</a:t>
            </a:r>
          </a:p>
        </p:txBody>
      </p:sp>
      <p:sp>
        <p:nvSpPr>
          <p:cNvPr id="5" name="Subtitle 4">
            <a:extLst>
              <a:ext uri="{FF2B5EF4-FFF2-40B4-BE49-F238E27FC236}">
                <a16:creationId xmlns:a16="http://schemas.microsoft.com/office/drawing/2014/main" id="{5E186D53-B445-4CF7-8938-D0520395DEB7}"/>
              </a:ext>
            </a:extLst>
          </p:cNvPr>
          <p:cNvSpPr>
            <a:spLocks noGrp="1"/>
          </p:cNvSpPr>
          <p:nvPr>
            <p:ph idx="1"/>
          </p:nvPr>
        </p:nvSpPr>
        <p:spPr>
          <a:xfrm>
            <a:off x="838200" y="1690688"/>
            <a:ext cx="10515600" cy="4031898"/>
          </a:xfrm>
        </p:spPr>
        <p:txBody>
          <a:bodyPr>
            <a:normAutofit fontScale="92500" lnSpcReduction="20000"/>
          </a:bodyPr>
          <a:lstStyle/>
          <a:p>
            <a:pPr marL="514350" indent="-514350">
              <a:buFont typeface="+mj-lt"/>
              <a:buAutoNum type="arabicPeriod"/>
            </a:pPr>
            <a:r>
              <a:rPr lang="en-GB" dirty="0"/>
              <a:t>Discriminatory</a:t>
            </a:r>
          </a:p>
          <a:p>
            <a:pPr marL="514350" indent="-514350">
              <a:buFont typeface="+mj-lt"/>
              <a:buAutoNum type="arabicPeriod"/>
            </a:pPr>
            <a:r>
              <a:rPr lang="en-GB" dirty="0"/>
              <a:t>Domestic</a:t>
            </a:r>
          </a:p>
          <a:p>
            <a:pPr marL="514350" indent="-514350">
              <a:buFont typeface="+mj-lt"/>
              <a:buAutoNum type="arabicPeriod"/>
            </a:pPr>
            <a:r>
              <a:rPr lang="en-GB" dirty="0"/>
              <a:t>Financial</a:t>
            </a:r>
          </a:p>
          <a:p>
            <a:pPr marL="514350" indent="-514350">
              <a:buFont typeface="+mj-lt"/>
              <a:buAutoNum type="arabicPeriod"/>
            </a:pPr>
            <a:r>
              <a:rPr lang="en-GB" dirty="0"/>
              <a:t>Modern Slavery</a:t>
            </a:r>
          </a:p>
          <a:p>
            <a:pPr marL="514350" indent="-514350">
              <a:buFont typeface="+mj-lt"/>
              <a:buAutoNum type="arabicPeriod"/>
            </a:pPr>
            <a:r>
              <a:rPr lang="en-GB" dirty="0"/>
              <a:t>Neglect and Acts of Omission</a:t>
            </a:r>
          </a:p>
          <a:p>
            <a:pPr marL="514350" indent="-514350">
              <a:buFont typeface="+mj-lt"/>
              <a:buAutoNum type="arabicPeriod"/>
            </a:pPr>
            <a:r>
              <a:rPr lang="en-GB" dirty="0"/>
              <a:t>Organisational</a:t>
            </a:r>
          </a:p>
          <a:p>
            <a:pPr marL="514350" indent="-514350">
              <a:buFont typeface="+mj-lt"/>
              <a:buAutoNum type="arabicPeriod"/>
            </a:pPr>
            <a:r>
              <a:rPr lang="en-GB" dirty="0"/>
              <a:t>Self-Neglect</a:t>
            </a:r>
          </a:p>
          <a:p>
            <a:pPr marL="514350" indent="-514350">
              <a:buFont typeface="+mj-lt"/>
              <a:buAutoNum type="arabicPeriod"/>
            </a:pPr>
            <a:r>
              <a:rPr lang="en-GB" dirty="0"/>
              <a:t>Sexual Abuse / Exploitation</a:t>
            </a:r>
          </a:p>
          <a:p>
            <a:pPr marL="514350" indent="-514350">
              <a:buFont typeface="+mj-lt"/>
              <a:buAutoNum type="arabicPeriod"/>
            </a:pPr>
            <a:r>
              <a:rPr lang="en-GB" dirty="0"/>
              <a:t>Psychological</a:t>
            </a:r>
          </a:p>
          <a:p>
            <a:pPr marL="514350" indent="-514350">
              <a:buFont typeface="+mj-lt"/>
              <a:buAutoNum type="arabicPeriod"/>
            </a:pPr>
            <a:r>
              <a:rPr lang="en-GB" dirty="0"/>
              <a:t>Physical</a:t>
            </a:r>
          </a:p>
          <a:p>
            <a:pPr marL="514350" indent="-514350">
              <a:buFont typeface="+mj-lt"/>
              <a:buAutoNum type="arabicPeriod"/>
            </a:pPr>
            <a:endParaRPr lang="en-GB" dirty="0"/>
          </a:p>
        </p:txBody>
      </p:sp>
    </p:spTree>
    <p:extLst>
      <p:ext uri="{BB962C8B-B14F-4D97-AF65-F5344CB8AC3E}">
        <p14:creationId xmlns:p14="http://schemas.microsoft.com/office/powerpoint/2010/main" val="557745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Untitled37">
            <a:extLst>
              <a:ext uri="{FF2B5EF4-FFF2-40B4-BE49-F238E27FC236}">
                <a16:creationId xmlns:a16="http://schemas.microsoft.com/office/drawing/2014/main" id="{9433BFA8-2240-4243-96EE-E79958A5D315}"/>
              </a:ext>
            </a:extLst>
          </p:cNvPr>
          <p:cNvPicPr/>
          <p:nvPr/>
        </p:nvPicPr>
        <p:blipFill rotWithShape="1">
          <a:blip r:embed="rId3">
            <a:extLst>
              <a:ext uri="{28A0092B-C50C-407E-A947-70E740481C1C}">
                <a14:useLocalDpi xmlns:a14="http://schemas.microsoft.com/office/drawing/2010/main" val="0"/>
              </a:ext>
            </a:extLst>
          </a:blip>
          <a:srcRect b="84790"/>
          <a:stretch/>
        </p:blipFill>
        <p:spPr bwMode="auto">
          <a:xfrm>
            <a:off x="0" y="5722586"/>
            <a:ext cx="9708204" cy="1135414"/>
          </a:xfrm>
          <a:prstGeom prst="rect">
            <a:avLst/>
          </a:prstGeom>
          <a:noFill/>
          <a:ln>
            <a:noFill/>
          </a:ln>
          <a:effectLst/>
        </p:spPr>
      </p:pic>
      <p:pic>
        <p:nvPicPr>
          <p:cNvPr id="18" name="Picture 17" descr="TSAB Logo - Jpeg">
            <a:extLst>
              <a:ext uri="{FF2B5EF4-FFF2-40B4-BE49-F238E27FC236}">
                <a16:creationId xmlns:a16="http://schemas.microsoft.com/office/drawing/2014/main" id="{ECE587BC-34B6-408E-9129-14C9E48F613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016" y="5722586"/>
            <a:ext cx="1962150" cy="1239520"/>
          </a:xfrm>
          <a:prstGeom prst="rect">
            <a:avLst/>
          </a:prstGeom>
          <a:noFill/>
          <a:ln>
            <a:noFill/>
          </a:ln>
          <a:effectLst/>
        </p:spPr>
      </p:pic>
      <p:sp>
        <p:nvSpPr>
          <p:cNvPr id="2" name="TextBox 1">
            <a:extLst>
              <a:ext uri="{FF2B5EF4-FFF2-40B4-BE49-F238E27FC236}">
                <a16:creationId xmlns:a16="http://schemas.microsoft.com/office/drawing/2014/main" id="{ED72899D-BA62-4912-A001-BB0E4F00E243}"/>
              </a:ext>
            </a:extLst>
          </p:cNvPr>
          <p:cNvSpPr txBox="1"/>
          <p:nvPr/>
        </p:nvSpPr>
        <p:spPr>
          <a:xfrm>
            <a:off x="122406" y="6459166"/>
            <a:ext cx="9708204" cy="502940"/>
          </a:xfrm>
          <a:prstGeom prst="rect">
            <a:avLst/>
          </a:prstGeom>
          <a:noFill/>
        </p:spPr>
        <p:txBody>
          <a:bodyPr wrap="square" rtlCol="0" anchor="ctr" anchorCtr="0">
            <a:noAutofit/>
          </a:bodyPr>
          <a:lstStyle/>
          <a:p>
            <a:pPr algn="ctr"/>
            <a:r>
              <a:rPr lang="en-GB" sz="1600" dirty="0">
                <a:solidFill>
                  <a:schemeClr val="bg1">
                    <a:lumMod val="95000"/>
                  </a:schemeClr>
                </a:solidFill>
              </a:rPr>
              <a:t>Our safeguarding arrangements will effectively prevent and respond to adult abuse</a:t>
            </a:r>
          </a:p>
        </p:txBody>
      </p:sp>
      <p:sp>
        <p:nvSpPr>
          <p:cNvPr id="4" name="Title 3">
            <a:extLst>
              <a:ext uri="{FF2B5EF4-FFF2-40B4-BE49-F238E27FC236}">
                <a16:creationId xmlns:a16="http://schemas.microsoft.com/office/drawing/2014/main" id="{EFFDC68A-A38F-4A71-8145-2B38C5EE652A}"/>
              </a:ext>
            </a:extLst>
          </p:cNvPr>
          <p:cNvSpPr>
            <a:spLocks noGrp="1"/>
          </p:cNvSpPr>
          <p:nvPr>
            <p:ph type="title"/>
          </p:nvPr>
        </p:nvSpPr>
        <p:spPr/>
        <p:txBody>
          <a:bodyPr/>
          <a:lstStyle/>
          <a:p>
            <a:r>
              <a:rPr lang="en-GB" b="1" dirty="0"/>
              <a:t>Reporting Safeguarding Concerns</a:t>
            </a:r>
          </a:p>
        </p:txBody>
      </p:sp>
      <p:sp>
        <p:nvSpPr>
          <p:cNvPr id="5" name="Subtitle 4">
            <a:extLst>
              <a:ext uri="{FF2B5EF4-FFF2-40B4-BE49-F238E27FC236}">
                <a16:creationId xmlns:a16="http://schemas.microsoft.com/office/drawing/2014/main" id="{5E186D53-B445-4CF7-8938-D0520395DEB7}"/>
              </a:ext>
            </a:extLst>
          </p:cNvPr>
          <p:cNvSpPr>
            <a:spLocks noGrp="1"/>
          </p:cNvSpPr>
          <p:nvPr>
            <p:ph idx="1"/>
          </p:nvPr>
        </p:nvSpPr>
        <p:spPr>
          <a:xfrm>
            <a:off x="838200" y="1690688"/>
            <a:ext cx="10515600" cy="4031898"/>
          </a:xfrm>
        </p:spPr>
        <p:txBody>
          <a:bodyPr>
            <a:normAutofit lnSpcReduction="10000"/>
          </a:bodyPr>
          <a:lstStyle/>
          <a:p>
            <a:pPr marL="0" indent="0">
              <a:buNone/>
            </a:pPr>
            <a:r>
              <a:rPr lang="en-GB" dirty="0"/>
              <a:t>If you suspect a crime has been committed contact the police on 101 or 999 in an emergency.</a:t>
            </a:r>
          </a:p>
          <a:p>
            <a:r>
              <a:rPr lang="en-GB" dirty="0"/>
              <a:t>Visit </a:t>
            </a:r>
            <a:r>
              <a:rPr lang="en-GB" dirty="0">
                <a:hlinkClick r:id="rId5"/>
              </a:rPr>
              <a:t>www.tsab.org.uk</a:t>
            </a:r>
            <a:r>
              <a:rPr lang="en-GB" dirty="0"/>
              <a:t> </a:t>
            </a:r>
          </a:p>
          <a:p>
            <a:r>
              <a:rPr lang="en-GB" dirty="0"/>
              <a:t>Read TSAB’s Inter-Agency Safeguarding Adults Policy and Decision Support Guidance</a:t>
            </a:r>
          </a:p>
          <a:p>
            <a:r>
              <a:rPr lang="en-GB" dirty="0"/>
              <a:t>‘Think Family’ - consider risks to others like children or animals – do you need to raise other concerns?</a:t>
            </a:r>
          </a:p>
          <a:p>
            <a:r>
              <a:rPr lang="en-GB" dirty="0"/>
              <a:t>Contact your local Adult Social Care Team: </a:t>
            </a:r>
            <a:r>
              <a:rPr lang="en-GB" dirty="0">
                <a:hlinkClick r:id="rId6"/>
              </a:rPr>
              <a:t>https://www.tsab.org.uk/report-abuse/</a:t>
            </a:r>
            <a:r>
              <a:rPr lang="en-GB" dirty="0"/>
              <a:t> </a:t>
            </a:r>
          </a:p>
        </p:txBody>
      </p:sp>
    </p:spTree>
    <p:extLst>
      <p:ext uri="{BB962C8B-B14F-4D97-AF65-F5344CB8AC3E}">
        <p14:creationId xmlns:p14="http://schemas.microsoft.com/office/powerpoint/2010/main" val="3379758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535</TotalTime>
  <Words>2377</Words>
  <Application>Microsoft Office PowerPoint</Application>
  <PresentationFormat>Widescreen</PresentationFormat>
  <Paragraphs>184</Paragraphs>
  <Slides>16</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Symbol</vt:lpstr>
      <vt:lpstr>Office Theme</vt:lpstr>
      <vt:lpstr>Safeguarding Champions</vt:lpstr>
      <vt:lpstr>What is the TSAB?</vt:lpstr>
      <vt:lpstr>What is the TSAB?</vt:lpstr>
      <vt:lpstr>Why does the Board have a Safeguarding Champions Scheme?</vt:lpstr>
      <vt:lpstr>What is a Safeguarding Champion?</vt:lpstr>
      <vt:lpstr>Who can be a Safeguarding Champion?</vt:lpstr>
      <vt:lpstr>What is Adult Safeguarding?</vt:lpstr>
      <vt:lpstr>Types of Abuse and Neglect</vt:lpstr>
      <vt:lpstr>Reporting Safeguarding Concerns</vt:lpstr>
      <vt:lpstr>Reporting Safeguarding Concerns</vt:lpstr>
      <vt:lpstr>Support and Information for Safeguarding Champions</vt:lpstr>
      <vt:lpstr>Raising Awareness</vt:lpstr>
      <vt:lpstr>Learning from Safeguarding Reviews</vt:lpstr>
      <vt:lpstr>Find Support in Your Area</vt:lpstr>
      <vt:lpstr>Safeguarding Champions Pledge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 Bell</dc:creator>
  <cp:lastModifiedBy>Gina McBride</cp:lastModifiedBy>
  <cp:revision>26</cp:revision>
  <dcterms:created xsi:type="dcterms:W3CDTF">2021-10-12T13:26:32Z</dcterms:created>
  <dcterms:modified xsi:type="dcterms:W3CDTF">2022-05-24T14:48:27Z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0959cb5-d6fa-43bd-af65-dd08ea55ea38_Enabled">
    <vt:lpwstr>true</vt:lpwstr>
  </property>
  <property fmtid="{D5CDD505-2E9C-101B-9397-08002B2CF9AE}" pid="3" name="MSIP_Label_b0959cb5-d6fa-43bd-af65-dd08ea55ea38_SetDate">
    <vt:lpwstr>2022-01-18T14:06:43Z</vt:lpwstr>
  </property>
  <property fmtid="{D5CDD505-2E9C-101B-9397-08002B2CF9AE}" pid="4" name="MSIP_Label_b0959cb5-d6fa-43bd-af65-dd08ea55ea38_Method">
    <vt:lpwstr>Privileged</vt:lpwstr>
  </property>
  <property fmtid="{D5CDD505-2E9C-101B-9397-08002B2CF9AE}" pid="5" name="MSIP_Label_b0959cb5-d6fa-43bd-af65-dd08ea55ea38_Name">
    <vt:lpwstr>b0959cb5-d6fa-43bd-af65-dd08ea55ea38</vt:lpwstr>
  </property>
  <property fmtid="{D5CDD505-2E9C-101B-9397-08002B2CF9AE}" pid="6" name="MSIP_Label_b0959cb5-d6fa-43bd-af65-dd08ea55ea38_SiteId">
    <vt:lpwstr>c947251d-81c4-4c9b-995d-f3d3b7a048c7</vt:lpwstr>
  </property>
  <property fmtid="{D5CDD505-2E9C-101B-9397-08002B2CF9AE}" pid="7" name="MSIP_Label_b0959cb5-d6fa-43bd-af65-dd08ea55ea38_ActionId">
    <vt:lpwstr>8756456b-f4db-4c1b-9db1-644f39a2e5fc</vt:lpwstr>
  </property>
  <property fmtid="{D5CDD505-2E9C-101B-9397-08002B2CF9AE}" pid="8" name="MSIP_Label_b0959cb5-d6fa-43bd-af65-dd08ea55ea38_ContentBits">
    <vt:lpwstr>1</vt:lpwstr>
  </property>
</Properties>
</file>